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1" r:id="rId5"/>
    <p:sldMasterId id="2147483673" r:id="rId6"/>
  </p:sldMasterIdLst>
  <p:notesMasterIdLst>
    <p:notesMasterId r:id="rId27"/>
  </p:notesMasterIdLst>
  <p:handoutMasterIdLst>
    <p:handoutMasterId r:id="rId28"/>
  </p:handoutMasterIdLst>
  <p:sldIdLst>
    <p:sldId id="371" r:id="rId7"/>
    <p:sldId id="278" r:id="rId8"/>
    <p:sldId id="279" r:id="rId9"/>
    <p:sldId id="280" r:id="rId10"/>
    <p:sldId id="372" r:id="rId11"/>
    <p:sldId id="281" r:id="rId12"/>
    <p:sldId id="282" r:id="rId13"/>
    <p:sldId id="284" r:id="rId14"/>
    <p:sldId id="256" r:id="rId15"/>
    <p:sldId id="341" r:id="rId16"/>
    <p:sldId id="317" r:id="rId17"/>
    <p:sldId id="315" r:id="rId18"/>
    <p:sldId id="351" r:id="rId19"/>
    <p:sldId id="362" r:id="rId20"/>
    <p:sldId id="363" r:id="rId21"/>
    <p:sldId id="364" r:id="rId22"/>
    <p:sldId id="369" r:id="rId23"/>
    <p:sldId id="366" r:id="rId24"/>
    <p:sldId id="367" r:id="rId25"/>
    <p:sldId id="368" r:id="rId26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  <p:embeddedFont>
      <p:font typeface="Open Sans Light" panose="020B0604020202020204" charset="0"/>
      <p:regular r:id="rId41"/>
      <p: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 McNeill" initials="RM" lastIdx="9" clrIdx="0">
    <p:extLst>
      <p:ext uri="{19B8F6BF-5375-455C-9EA6-DF929625EA0E}">
        <p15:presenceInfo xmlns:p15="http://schemas.microsoft.com/office/powerpoint/2012/main" userId="S::Rob.m@useadam.co.uk::1177913d-03dd-4669-9dbd-d7dd65ed2a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33CC33"/>
    <a:srgbClr val="646363"/>
    <a:srgbClr val="EF85A1"/>
    <a:srgbClr val="EE84A1"/>
    <a:srgbClr val="EE83A0"/>
    <a:srgbClr val="EC81A0"/>
    <a:srgbClr val="F088A2"/>
    <a:srgbClr val="A7387B"/>
    <a:srgbClr val="EB8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8D20F-528A-4F89-A43B-65670BD431FC}" v="73" dt="2019-05-24T15:26:33.8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714" autoAdjust="0"/>
  </p:normalViewPr>
  <p:slideViewPr>
    <p:cSldViewPr snapToGrid="0">
      <p:cViewPr varScale="1">
        <p:scale>
          <a:sx n="62" d="100"/>
          <a:sy n="62" d="100"/>
        </p:scale>
        <p:origin x="10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1.fntdata"/><Relationship Id="rId21" Type="http://schemas.openxmlformats.org/officeDocument/2006/relationships/slide" Target="slides/slide15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1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ommentAuthors" Target="commentAuthors.xml"/><Relationship Id="rId48" Type="http://schemas.microsoft.com/office/2016/11/relationships/changesInfo" Target="changesInfos/changesInfo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loe Boyce" userId="b32258ff-e027-4b57-bc40-eeb118f34744" providerId="ADAL" clId="{5DE8D20F-528A-4F89-A43B-65670BD431FC}"/>
    <pc:docChg chg="custSel modSld">
      <pc:chgData name="Chloe Boyce" userId="b32258ff-e027-4b57-bc40-eeb118f34744" providerId="ADAL" clId="{5DE8D20F-528A-4F89-A43B-65670BD431FC}" dt="2019-05-24T15:26:33.834" v="128" actId="20577"/>
      <pc:docMkLst>
        <pc:docMk/>
      </pc:docMkLst>
      <pc:sldChg chg="modSp">
        <pc:chgData name="Chloe Boyce" userId="b32258ff-e027-4b57-bc40-eeb118f34744" providerId="ADAL" clId="{5DE8D20F-528A-4F89-A43B-65670BD431FC}" dt="2019-05-20T08:44:05.435" v="80" actId="20577"/>
        <pc:sldMkLst>
          <pc:docMk/>
          <pc:sldMk cId="699930749" sldId="281"/>
        </pc:sldMkLst>
        <pc:spChg chg="mod">
          <ac:chgData name="Chloe Boyce" userId="b32258ff-e027-4b57-bc40-eeb118f34744" providerId="ADAL" clId="{5DE8D20F-528A-4F89-A43B-65670BD431FC}" dt="2019-05-20T08:44:05.435" v="80" actId="20577"/>
          <ac:spMkLst>
            <pc:docMk/>
            <pc:sldMk cId="699930749" sldId="281"/>
            <ac:spMk id="5" creationId="{7196665C-340C-4EB6-9ACA-1C2D71B848FB}"/>
          </ac:spMkLst>
        </pc:spChg>
      </pc:sldChg>
      <pc:sldChg chg="modSp">
        <pc:chgData name="Chloe Boyce" userId="b32258ff-e027-4b57-bc40-eeb118f34744" providerId="ADAL" clId="{5DE8D20F-528A-4F89-A43B-65670BD431FC}" dt="2019-05-17T06:54:15.236" v="32" actId="123"/>
        <pc:sldMkLst>
          <pc:docMk/>
          <pc:sldMk cId="3659451883" sldId="317"/>
        </pc:sldMkLst>
        <pc:spChg chg="mod">
          <ac:chgData name="Chloe Boyce" userId="b32258ff-e027-4b57-bc40-eeb118f34744" providerId="ADAL" clId="{5DE8D20F-528A-4F89-A43B-65670BD431FC}" dt="2019-05-17T06:54:15.236" v="32" actId="123"/>
          <ac:spMkLst>
            <pc:docMk/>
            <pc:sldMk cId="3659451883" sldId="317"/>
            <ac:spMk id="24" creationId="{68AB4A86-A831-450C-B415-C65D61645C80}"/>
          </ac:spMkLst>
        </pc:spChg>
      </pc:sldChg>
      <pc:sldChg chg="modSp">
        <pc:chgData name="Chloe Boyce" userId="b32258ff-e027-4b57-bc40-eeb118f34744" providerId="ADAL" clId="{5DE8D20F-528A-4F89-A43B-65670BD431FC}" dt="2019-05-17T06:54:34.156" v="33" actId="403"/>
        <pc:sldMkLst>
          <pc:docMk/>
          <pc:sldMk cId="3457471001" sldId="341"/>
        </pc:sldMkLst>
        <pc:spChg chg="mod">
          <ac:chgData name="Chloe Boyce" userId="b32258ff-e027-4b57-bc40-eeb118f34744" providerId="ADAL" clId="{5DE8D20F-528A-4F89-A43B-65670BD431FC}" dt="2019-05-17T06:54:34.156" v="33" actId="403"/>
          <ac:spMkLst>
            <pc:docMk/>
            <pc:sldMk cId="3457471001" sldId="341"/>
            <ac:spMk id="39" creationId="{803C0C53-23D9-407C-B87C-15F45C6EF084}"/>
          </ac:spMkLst>
        </pc:spChg>
      </pc:sldChg>
      <pc:sldChg chg="modSp">
        <pc:chgData name="Chloe Boyce" userId="b32258ff-e027-4b57-bc40-eeb118f34744" providerId="ADAL" clId="{5DE8D20F-528A-4F89-A43B-65670BD431FC}" dt="2019-05-17T06:54:52.241" v="35" actId="14100"/>
        <pc:sldMkLst>
          <pc:docMk/>
          <pc:sldMk cId="1704430399" sldId="351"/>
        </pc:sldMkLst>
        <pc:grpChg chg="mod">
          <ac:chgData name="Chloe Boyce" userId="b32258ff-e027-4b57-bc40-eeb118f34744" providerId="ADAL" clId="{5DE8D20F-528A-4F89-A43B-65670BD431FC}" dt="2019-05-17T06:54:52.241" v="35" actId="14100"/>
          <ac:grpSpMkLst>
            <pc:docMk/>
            <pc:sldMk cId="1704430399" sldId="351"/>
            <ac:grpSpMk id="77" creationId="{9C4DB2A0-BA78-48F5-A326-AE685D5689EA}"/>
          </ac:grpSpMkLst>
        </pc:grpChg>
      </pc:sldChg>
      <pc:sldChg chg="modSp">
        <pc:chgData name="Chloe Boyce" userId="b32258ff-e027-4b57-bc40-eeb118f34744" providerId="ADAL" clId="{5DE8D20F-528A-4F89-A43B-65670BD431FC}" dt="2019-05-20T08:44:45.767" v="81" actId="403"/>
        <pc:sldMkLst>
          <pc:docMk/>
          <pc:sldMk cId="1177585146" sldId="362"/>
        </pc:sldMkLst>
        <pc:spChg chg="mod">
          <ac:chgData name="Chloe Boyce" userId="b32258ff-e027-4b57-bc40-eeb118f34744" providerId="ADAL" clId="{5DE8D20F-528A-4F89-A43B-65670BD431FC}" dt="2019-05-20T08:44:45.767" v="81" actId="403"/>
          <ac:spMkLst>
            <pc:docMk/>
            <pc:sldMk cId="1177585146" sldId="362"/>
            <ac:spMk id="22" creationId="{B7FBD5C3-CE59-4CB6-8B2C-041069F71867}"/>
          </ac:spMkLst>
        </pc:spChg>
      </pc:sldChg>
      <pc:sldChg chg="modSp">
        <pc:chgData name="Chloe Boyce" userId="b32258ff-e027-4b57-bc40-eeb118f34744" providerId="ADAL" clId="{5DE8D20F-528A-4F89-A43B-65670BD431FC}" dt="2019-05-24T15:26:33.834" v="128" actId="20577"/>
        <pc:sldMkLst>
          <pc:docMk/>
          <pc:sldMk cId="61591709" sldId="366"/>
        </pc:sldMkLst>
        <pc:spChg chg="mod">
          <ac:chgData name="Chloe Boyce" userId="b32258ff-e027-4b57-bc40-eeb118f34744" providerId="ADAL" clId="{5DE8D20F-528A-4F89-A43B-65670BD431FC}" dt="2019-05-17T07:09:43.985" v="69" actId="1076"/>
          <ac:spMkLst>
            <pc:docMk/>
            <pc:sldMk cId="61591709" sldId="366"/>
            <ac:spMk id="22" creationId="{B7FBD5C3-CE59-4CB6-8B2C-041069F71867}"/>
          </ac:spMkLst>
        </pc:spChg>
        <pc:graphicFrameChg chg="mod">
          <ac:chgData name="Chloe Boyce" userId="b32258ff-e027-4b57-bc40-eeb118f34744" providerId="ADAL" clId="{5DE8D20F-528A-4F89-A43B-65670BD431FC}" dt="2019-05-24T15:26:33.834" v="128" actId="20577"/>
          <ac:graphicFrameMkLst>
            <pc:docMk/>
            <pc:sldMk cId="61591709" sldId="366"/>
            <ac:graphicFrameMk id="4" creationId="{CABD5BE1-28F4-4A49-A52F-BF5090BBBE48}"/>
          </ac:graphicFrameMkLst>
        </pc:graphicFrameChg>
      </pc:sldChg>
      <pc:sldChg chg="modSp">
        <pc:chgData name="Chloe Boyce" userId="b32258ff-e027-4b57-bc40-eeb118f34744" providerId="ADAL" clId="{5DE8D20F-528A-4F89-A43B-65670BD431FC}" dt="2019-05-20T08:46:05.106" v="91" actId="114"/>
        <pc:sldMkLst>
          <pc:docMk/>
          <pc:sldMk cId="3718590931" sldId="367"/>
        </pc:sldMkLst>
        <pc:spChg chg="mod">
          <ac:chgData name="Chloe Boyce" userId="b32258ff-e027-4b57-bc40-eeb118f34744" providerId="ADAL" clId="{5DE8D20F-528A-4F89-A43B-65670BD431FC}" dt="2019-05-20T08:46:05.106" v="91" actId="114"/>
          <ac:spMkLst>
            <pc:docMk/>
            <pc:sldMk cId="3718590931" sldId="367"/>
            <ac:spMk id="5" creationId="{F57892A7-827C-4ECC-A70B-5EE91616C008}"/>
          </ac:spMkLst>
        </pc:spChg>
      </pc:sldChg>
      <pc:sldChg chg="modSp">
        <pc:chgData name="Chloe Boyce" userId="b32258ff-e027-4b57-bc40-eeb118f34744" providerId="ADAL" clId="{5DE8D20F-528A-4F89-A43B-65670BD431FC}" dt="2019-05-20T08:43:22.100" v="78" actId="20577"/>
        <pc:sldMkLst>
          <pc:docMk/>
          <pc:sldMk cId="283350162" sldId="371"/>
        </pc:sldMkLst>
        <pc:spChg chg="mod">
          <ac:chgData name="Chloe Boyce" userId="b32258ff-e027-4b57-bc40-eeb118f34744" providerId="ADAL" clId="{5DE8D20F-528A-4F89-A43B-65670BD431FC}" dt="2019-05-20T08:43:22.100" v="78" actId="20577"/>
          <ac:spMkLst>
            <pc:docMk/>
            <pc:sldMk cId="283350162" sldId="371"/>
            <ac:spMk id="5" creationId="{79B373BF-B2CB-4F15-BCDF-309D0216542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20992-13FA-483A-952D-9FF18C4C75E3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8C6F8F55-124C-4D5A-B774-6E999E4F2D81}">
      <dgm:prSet phldrT="[Text]" custT="1"/>
      <dgm:spPr/>
      <dgm:t>
        <a:bodyPr/>
        <a:lstStyle/>
        <a:p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Register on Sproc.net from 13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May </a:t>
          </a:r>
        </a:p>
      </dgm:t>
    </dgm:pt>
    <dgm:pt modelId="{C70341E0-A382-4420-B2F9-CB2F7176E031}" type="parTrans" cxnId="{80E5F410-4DF9-488C-BEC1-4AD3B90DC103}">
      <dgm:prSet/>
      <dgm:spPr/>
      <dgm:t>
        <a:bodyPr/>
        <a:lstStyle/>
        <a:p>
          <a:endParaRPr lang="en-GB"/>
        </a:p>
      </dgm:t>
    </dgm:pt>
    <dgm:pt modelId="{90F3851B-8CDF-47A3-A08B-D5D75374FD4D}" type="sibTrans" cxnId="{80E5F410-4DF9-488C-BEC1-4AD3B90DC103}">
      <dgm:prSet/>
      <dgm:spPr/>
      <dgm:t>
        <a:bodyPr/>
        <a:lstStyle/>
        <a:p>
          <a:endParaRPr lang="en-GB"/>
        </a:p>
      </dgm:t>
    </dgm:pt>
    <dgm:pt modelId="{214E9E78-F3D7-4339-99D9-1839958FF05E}">
      <dgm:prSet phldrT="[Text]" custT="1"/>
      <dgm:spPr/>
      <dgm:t>
        <a:bodyPr/>
        <a:lstStyle/>
        <a:p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Begin Accreditation and Enrolment from the 20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May 2019</a:t>
          </a:r>
        </a:p>
      </dgm:t>
    </dgm:pt>
    <dgm:pt modelId="{583491E0-DFE3-4625-A8C0-E47667FEEBF9}" type="parTrans" cxnId="{18B4331F-EB23-498C-A3CE-D6160E679F75}">
      <dgm:prSet/>
      <dgm:spPr/>
      <dgm:t>
        <a:bodyPr/>
        <a:lstStyle/>
        <a:p>
          <a:endParaRPr lang="en-GB"/>
        </a:p>
      </dgm:t>
    </dgm:pt>
    <dgm:pt modelId="{BCEF0567-1667-4493-A9F2-9FEFE9CB9D69}" type="sibTrans" cxnId="{18B4331F-EB23-498C-A3CE-D6160E679F75}">
      <dgm:prSet/>
      <dgm:spPr/>
      <dgm:t>
        <a:bodyPr/>
        <a:lstStyle/>
        <a:p>
          <a:endParaRPr lang="en-GB"/>
        </a:p>
      </dgm:t>
    </dgm:pt>
    <dgm:pt modelId="{EDDC3B1D-0735-42F4-A55F-9090E480732B}">
      <dgm:prSet phldrT="[Text]" custT="1"/>
      <dgm:spPr/>
      <dgm:t>
        <a:bodyPr/>
        <a:lstStyle/>
        <a:p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Complete and Submit Accreditation and Enrolment by 17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June 2019</a:t>
          </a:r>
        </a:p>
      </dgm:t>
    </dgm:pt>
    <dgm:pt modelId="{E4FD47C0-8638-4358-9399-C1AED3F47BB8}" type="parTrans" cxnId="{C071AD9A-91BB-4D48-AA9D-D7AEF82F538A}">
      <dgm:prSet/>
      <dgm:spPr/>
      <dgm:t>
        <a:bodyPr/>
        <a:lstStyle/>
        <a:p>
          <a:endParaRPr lang="en-GB"/>
        </a:p>
      </dgm:t>
    </dgm:pt>
    <dgm:pt modelId="{696B95BD-9CC1-49A3-915C-74C2B6107080}" type="sibTrans" cxnId="{C071AD9A-91BB-4D48-AA9D-D7AEF82F538A}">
      <dgm:prSet/>
      <dgm:spPr/>
      <dgm:t>
        <a:bodyPr/>
        <a:lstStyle/>
        <a:p>
          <a:endParaRPr lang="en-GB"/>
        </a:p>
      </dgm:t>
    </dgm:pt>
    <dgm:pt modelId="{941F9DCD-0823-4B47-A041-0AE7E2C061F3}">
      <dgm:prSet phldrT="[Text]" custT="1"/>
      <dgm:spPr/>
      <dgm:t>
        <a:bodyPr/>
        <a:lstStyle/>
        <a:p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1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st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July Go Live: reprocurement exercise begins</a:t>
          </a:r>
        </a:p>
      </dgm:t>
    </dgm:pt>
    <dgm:pt modelId="{E53A5C16-A4A3-4A86-BB54-916F03F41DA9}" type="parTrans" cxnId="{A6CCA5CB-B58A-4989-8065-C4981315A858}">
      <dgm:prSet/>
      <dgm:spPr/>
      <dgm:t>
        <a:bodyPr/>
        <a:lstStyle/>
        <a:p>
          <a:endParaRPr lang="en-GB"/>
        </a:p>
      </dgm:t>
    </dgm:pt>
    <dgm:pt modelId="{3D0EBCD4-AE8E-4B19-A013-FBFA915C1528}" type="sibTrans" cxnId="{A6CCA5CB-B58A-4989-8065-C4981315A858}">
      <dgm:prSet/>
      <dgm:spPr/>
      <dgm:t>
        <a:bodyPr/>
        <a:lstStyle/>
        <a:p>
          <a:endParaRPr lang="en-GB"/>
        </a:p>
      </dgm:t>
    </dgm:pt>
    <dgm:pt modelId="{C5B8F749-5532-487D-8526-26C20E5E76F8}">
      <dgm:prSet phldrT="[Text]" custT="1"/>
      <dgm:spPr/>
      <dgm:t>
        <a:bodyPr/>
        <a:lstStyle/>
        <a:p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Attend Drop In Sessions in early June</a:t>
          </a:r>
        </a:p>
      </dgm:t>
    </dgm:pt>
    <dgm:pt modelId="{EF3BB506-C58B-498E-A6DC-EAC112C130B9}" type="parTrans" cxnId="{60577285-683D-440D-84EB-865E67CB15D0}">
      <dgm:prSet/>
      <dgm:spPr/>
      <dgm:t>
        <a:bodyPr/>
        <a:lstStyle/>
        <a:p>
          <a:endParaRPr lang="en-GB"/>
        </a:p>
      </dgm:t>
    </dgm:pt>
    <dgm:pt modelId="{8B8D5C4C-B3CA-42EB-9076-7EB833101ABC}" type="sibTrans" cxnId="{60577285-683D-440D-84EB-865E67CB15D0}">
      <dgm:prSet/>
      <dgm:spPr/>
      <dgm:t>
        <a:bodyPr/>
        <a:lstStyle/>
        <a:p>
          <a:endParaRPr lang="en-GB"/>
        </a:p>
      </dgm:t>
    </dgm:pt>
    <dgm:pt modelId="{3A6E7C76-47CC-4B6D-BE7B-F500993C33D5}">
      <dgm:prSet phldrT="[Text]" custT="1"/>
      <dgm:spPr/>
      <dgm:t>
        <a:bodyPr/>
        <a:lstStyle/>
        <a:p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Attend full Sproc.net training on the 25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, 26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, </a:t>
          </a:r>
          <a:r>
            <a:rPr lang="en-GB" sz="180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27</a:t>
          </a:r>
          <a:r>
            <a:rPr lang="en-GB" sz="1800" baseline="3000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or 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28</a:t>
          </a:r>
          <a:r>
            <a:rPr lang="en-GB" sz="18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June</a:t>
          </a:r>
        </a:p>
      </dgm:t>
    </dgm:pt>
    <dgm:pt modelId="{0EC9FC5D-AD95-45FD-8E80-624D417258D9}" type="parTrans" cxnId="{6EC30BFC-4781-447E-9A9E-C3151C3C9232}">
      <dgm:prSet/>
      <dgm:spPr/>
      <dgm:t>
        <a:bodyPr/>
        <a:lstStyle/>
        <a:p>
          <a:endParaRPr lang="en-GB"/>
        </a:p>
      </dgm:t>
    </dgm:pt>
    <dgm:pt modelId="{4611142B-F4DD-46AD-B5C9-08DCBC6DD2B3}" type="sibTrans" cxnId="{6EC30BFC-4781-447E-9A9E-C3151C3C9232}">
      <dgm:prSet/>
      <dgm:spPr/>
      <dgm:t>
        <a:bodyPr/>
        <a:lstStyle/>
        <a:p>
          <a:endParaRPr lang="en-GB"/>
        </a:p>
      </dgm:t>
    </dgm:pt>
    <dgm:pt modelId="{AAE3EE9F-B2CC-4F9E-8293-3F2000151FAC}" type="pres">
      <dgm:prSet presAssocID="{65720992-13FA-483A-952D-9FF18C4C75E3}" presName="Name0" presStyleCnt="0">
        <dgm:presLayoutVars>
          <dgm:dir/>
          <dgm:resizeHandles val="exact"/>
        </dgm:presLayoutVars>
      </dgm:prSet>
      <dgm:spPr/>
    </dgm:pt>
    <dgm:pt modelId="{506A0381-49B1-4719-BC75-798288474068}" type="pres">
      <dgm:prSet presAssocID="{65720992-13FA-483A-952D-9FF18C4C75E3}" presName="arrow" presStyleLbl="bgShp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ln>
          <a:solidFill>
            <a:srgbClr val="A7387B"/>
          </a:solidFill>
        </a:ln>
      </dgm:spPr>
    </dgm:pt>
    <dgm:pt modelId="{6407F1CB-8FCD-40B0-A62C-159D009C26FB}" type="pres">
      <dgm:prSet presAssocID="{65720992-13FA-483A-952D-9FF18C4C75E3}" presName="points" presStyleCnt="0"/>
      <dgm:spPr/>
    </dgm:pt>
    <dgm:pt modelId="{E8E18CF4-3FC9-46FE-AC60-DBFFB6E5B433}" type="pres">
      <dgm:prSet presAssocID="{8C6F8F55-124C-4D5A-B774-6E999E4F2D81}" presName="compositeA" presStyleCnt="0"/>
      <dgm:spPr/>
    </dgm:pt>
    <dgm:pt modelId="{6BC1B296-9321-417F-AA59-E854A6DB0DAF}" type="pres">
      <dgm:prSet presAssocID="{8C6F8F55-124C-4D5A-B774-6E999E4F2D81}" presName="textA" presStyleLbl="revTx" presStyleIdx="0" presStyleCnt="6" custScaleX="163886">
        <dgm:presLayoutVars>
          <dgm:bulletEnabled val="1"/>
        </dgm:presLayoutVars>
      </dgm:prSet>
      <dgm:spPr/>
    </dgm:pt>
    <dgm:pt modelId="{202C9489-C9A3-47CC-A2B5-15B08A03476F}" type="pres">
      <dgm:prSet presAssocID="{8C6F8F55-124C-4D5A-B774-6E999E4F2D81}" presName="circleA" presStyleLbl="node1" presStyleIdx="0" presStyleCnt="6"/>
      <dgm:spPr>
        <a:solidFill>
          <a:srgbClr val="EF85A1"/>
        </a:solidFill>
      </dgm:spPr>
    </dgm:pt>
    <dgm:pt modelId="{9D9B7A08-9574-4A2A-9C14-37FF1D2018EE}" type="pres">
      <dgm:prSet presAssocID="{8C6F8F55-124C-4D5A-B774-6E999E4F2D81}" presName="spaceA" presStyleCnt="0"/>
      <dgm:spPr/>
    </dgm:pt>
    <dgm:pt modelId="{55DF55ED-B180-4429-95AC-08AC9441718C}" type="pres">
      <dgm:prSet presAssocID="{90F3851B-8CDF-47A3-A08B-D5D75374FD4D}" presName="space" presStyleCnt="0"/>
      <dgm:spPr/>
    </dgm:pt>
    <dgm:pt modelId="{CD70DB20-1D37-4652-A15C-11B61C72EA21}" type="pres">
      <dgm:prSet presAssocID="{214E9E78-F3D7-4339-99D9-1839958FF05E}" presName="compositeB" presStyleCnt="0"/>
      <dgm:spPr/>
    </dgm:pt>
    <dgm:pt modelId="{137ACA84-C6B8-4DFF-A552-D29562DB94E1}" type="pres">
      <dgm:prSet presAssocID="{214E9E78-F3D7-4339-99D9-1839958FF05E}" presName="textB" presStyleLbl="revTx" presStyleIdx="1" presStyleCnt="6" custScaleX="211657">
        <dgm:presLayoutVars>
          <dgm:bulletEnabled val="1"/>
        </dgm:presLayoutVars>
      </dgm:prSet>
      <dgm:spPr/>
    </dgm:pt>
    <dgm:pt modelId="{36BFA1BC-BCB6-4631-93BC-C36ABC04BC74}" type="pres">
      <dgm:prSet presAssocID="{214E9E78-F3D7-4339-99D9-1839958FF05E}" presName="circleB" presStyleLbl="node1" presStyleIdx="1" presStyleCnt="6"/>
      <dgm:spPr>
        <a:solidFill>
          <a:srgbClr val="EE84A1"/>
        </a:solidFill>
      </dgm:spPr>
    </dgm:pt>
    <dgm:pt modelId="{81911A31-55D0-4DD9-BAB5-76FDAA1311C0}" type="pres">
      <dgm:prSet presAssocID="{214E9E78-F3D7-4339-99D9-1839958FF05E}" presName="spaceB" presStyleCnt="0"/>
      <dgm:spPr/>
    </dgm:pt>
    <dgm:pt modelId="{0C30513F-54F9-4967-A9FC-5A74A0146943}" type="pres">
      <dgm:prSet presAssocID="{BCEF0567-1667-4493-A9F2-9FEFE9CB9D69}" presName="space" presStyleCnt="0"/>
      <dgm:spPr/>
    </dgm:pt>
    <dgm:pt modelId="{7B6F6F41-35AF-4821-842C-AD00FE950A9C}" type="pres">
      <dgm:prSet presAssocID="{C5B8F749-5532-487D-8526-26C20E5E76F8}" presName="compositeA" presStyleCnt="0"/>
      <dgm:spPr/>
    </dgm:pt>
    <dgm:pt modelId="{D91318FE-225D-42DF-8315-58BF38F62B1E}" type="pres">
      <dgm:prSet presAssocID="{C5B8F749-5532-487D-8526-26C20E5E76F8}" presName="textA" presStyleLbl="revTx" presStyleIdx="2" presStyleCnt="6" custScaleX="169958">
        <dgm:presLayoutVars>
          <dgm:bulletEnabled val="1"/>
        </dgm:presLayoutVars>
      </dgm:prSet>
      <dgm:spPr/>
    </dgm:pt>
    <dgm:pt modelId="{A4343580-F0AD-4BF4-A7CC-431B48188D8D}" type="pres">
      <dgm:prSet presAssocID="{C5B8F749-5532-487D-8526-26C20E5E76F8}" presName="circleA" presStyleLbl="node1" presStyleIdx="2" presStyleCnt="6"/>
      <dgm:spPr>
        <a:solidFill>
          <a:srgbClr val="EE83A0"/>
        </a:solidFill>
      </dgm:spPr>
    </dgm:pt>
    <dgm:pt modelId="{6B80131C-716C-42BD-A498-383FF376B0B7}" type="pres">
      <dgm:prSet presAssocID="{C5B8F749-5532-487D-8526-26C20E5E76F8}" presName="spaceA" presStyleCnt="0"/>
      <dgm:spPr/>
    </dgm:pt>
    <dgm:pt modelId="{5332907A-EC68-43D9-A2CD-91F89BDC598C}" type="pres">
      <dgm:prSet presAssocID="{8B8D5C4C-B3CA-42EB-9076-7EB833101ABC}" presName="space" presStyleCnt="0"/>
      <dgm:spPr/>
    </dgm:pt>
    <dgm:pt modelId="{6A826EE0-7C4C-402D-969A-66A80B2056B3}" type="pres">
      <dgm:prSet presAssocID="{EDDC3B1D-0735-42F4-A55F-9090E480732B}" presName="compositeB" presStyleCnt="0"/>
      <dgm:spPr/>
    </dgm:pt>
    <dgm:pt modelId="{8A5CEC4C-97FE-4A13-92F8-E6AADA7E4234}" type="pres">
      <dgm:prSet presAssocID="{EDDC3B1D-0735-42F4-A55F-9090E480732B}" presName="textB" presStyleLbl="revTx" presStyleIdx="3" presStyleCnt="6" custScaleX="218014">
        <dgm:presLayoutVars>
          <dgm:bulletEnabled val="1"/>
        </dgm:presLayoutVars>
      </dgm:prSet>
      <dgm:spPr/>
    </dgm:pt>
    <dgm:pt modelId="{EE092C41-5495-4EBF-A389-9CDCA69999D0}" type="pres">
      <dgm:prSet presAssocID="{EDDC3B1D-0735-42F4-A55F-9090E480732B}" presName="circleB" presStyleLbl="node1" presStyleIdx="3" presStyleCnt="6"/>
      <dgm:spPr>
        <a:solidFill>
          <a:srgbClr val="EC81A0"/>
        </a:solidFill>
      </dgm:spPr>
    </dgm:pt>
    <dgm:pt modelId="{32FE051F-901B-40B0-81D4-20AA1E6BB8B8}" type="pres">
      <dgm:prSet presAssocID="{EDDC3B1D-0735-42F4-A55F-9090E480732B}" presName="spaceB" presStyleCnt="0"/>
      <dgm:spPr/>
    </dgm:pt>
    <dgm:pt modelId="{23BC7902-490D-4BE6-A5A5-8D17DC8FCDD2}" type="pres">
      <dgm:prSet presAssocID="{696B95BD-9CC1-49A3-915C-74C2B6107080}" presName="space" presStyleCnt="0"/>
      <dgm:spPr/>
    </dgm:pt>
    <dgm:pt modelId="{28C7D9A4-6993-49B1-9E00-5729E4807957}" type="pres">
      <dgm:prSet presAssocID="{3A6E7C76-47CC-4B6D-BE7B-F500993C33D5}" presName="compositeA" presStyleCnt="0"/>
      <dgm:spPr/>
    </dgm:pt>
    <dgm:pt modelId="{ED812CF7-1E86-4280-8BDB-6CC6D70DF028}" type="pres">
      <dgm:prSet presAssocID="{3A6E7C76-47CC-4B6D-BE7B-F500993C33D5}" presName="textA" presStyleLbl="revTx" presStyleIdx="4" presStyleCnt="6" custScaleX="192059">
        <dgm:presLayoutVars>
          <dgm:bulletEnabled val="1"/>
        </dgm:presLayoutVars>
      </dgm:prSet>
      <dgm:spPr/>
    </dgm:pt>
    <dgm:pt modelId="{7AAECBDE-7522-42BA-9DE9-B818A9CD5AF2}" type="pres">
      <dgm:prSet presAssocID="{3A6E7C76-47CC-4B6D-BE7B-F500993C33D5}" presName="circleA" presStyleLbl="node1" presStyleIdx="4" presStyleCnt="6"/>
      <dgm:spPr>
        <a:solidFill>
          <a:srgbClr val="F088A2"/>
        </a:solidFill>
      </dgm:spPr>
    </dgm:pt>
    <dgm:pt modelId="{902A734A-582D-4CB6-BAF9-5719E6200B10}" type="pres">
      <dgm:prSet presAssocID="{3A6E7C76-47CC-4B6D-BE7B-F500993C33D5}" presName="spaceA" presStyleCnt="0"/>
      <dgm:spPr/>
    </dgm:pt>
    <dgm:pt modelId="{85E039D3-EDC0-4A6B-955B-ABAE431BC32D}" type="pres">
      <dgm:prSet presAssocID="{4611142B-F4DD-46AD-B5C9-08DCBC6DD2B3}" presName="space" presStyleCnt="0"/>
      <dgm:spPr/>
    </dgm:pt>
    <dgm:pt modelId="{468999FD-F251-447B-8064-5D70C8272251}" type="pres">
      <dgm:prSet presAssocID="{941F9DCD-0823-4B47-A041-0AE7E2C061F3}" presName="compositeB" presStyleCnt="0"/>
      <dgm:spPr/>
    </dgm:pt>
    <dgm:pt modelId="{99FA8931-AE5D-42D7-8CB2-293717475B90}" type="pres">
      <dgm:prSet presAssocID="{941F9DCD-0823-4B47-A041-0AE7E2C061F3}" presName="textB" presStyleLbl="revTx" presStyleIdx="5" presStyleCnt="6" custScaleX="273703" custScaleY="110532">
        <dgm:presLayoutVars>
          <dgm:bulletEnabled val="1"/>
        </dgm:presLayoutVars>
      </dgm:prSet>
      <dgm:spPr/>
    </dgm:pt>
    <dgm:pt modelId="{9FF95C96-45E1-44CA-9157-9C968A6E9841}" type="pres">
      <dgm:prSet presAssocID="{941F9DCD-0823-4B47-A041-0AE7E2C061F3}" presName="circleB" presStyleLbl="node1" presStyleIdx="5" presStyleCnt="6"/>
      <dgm:spPr>
        <a:solidFill>
          <a:srgbClr val="EF85A1"/>
        </a:solidFill>
      </dgm:spPr>
    </dgm:pt>
    <dgm:pt modelId="{F5A91761-6F57-4725-A55B-1E52D68D2D24}" type="pres">
      <dgm:prSet presAssocID="{941F9DCD-0823-4B47-A041-0AE7E2C061F3}" presName="spaceB" presStyleCnt="0"/>
      <dgm:spPr/>
    </dgm:pt>
  </dgm:ptLst>
  <dgm:cxnLst>
    <dgm:cxn modelId="{65246B07-8836-4E1B-8923-19B423870EB5}" type="presOf" srcId="{8C6F8F55-124C-4D5A-B774-6E999E4F2D81}" destId="{6BC1B296-9321-417F-AA59-E854A6DB0DAF}" srcOrd="0" destOrd="0" presId="urn:microsoft.com/office/officeart/2005/8/layout/hProcess11"/>
    <dgm:cxn modelId="{80E5F410-4DF9-488C-BEC1-4AD3B90DC103}" srcId="{65720992-13FA-483A-952D-9FF18C4C75E3}" destId="{8C6F8F55-124C-4D5A-B774-6E999E4F2D81}" srcOrd="0" destOrd="0" parTransId="{C70341E0-A382-4420-B2F9-CB2F7176E031}" sibTransId="{90F3851B-8CDF-47A3-A08B-D5D75374FD4D}"/>
    <dgm:cxn modelId="{18B4331F-EB23-498C-A3CE-D6160E679F75}" srcId="{65720992-13FA-483A-952D-9FF18C4C75E3}" destId="{214E9E78-F3D7-4339-99D9-1839958FF05E}" srcOrd="1" destOrd="0" parTransId="{583491E0-DFE3-4625-A8C0-E47667FEEBF9}" sibTransId="{BCEF0567-1667-4493-A9F2-9FEFE9CB9D69}"/>
    <dgm:cxn modelId="{6A9A725F-AC9F-43F4-BDFF-19B426B80F62}" type="presOf" srcId="{65720992-13FA-483A-952D-9FF18C4C75E3}" destId="{AAE3EE9F-B2CC-4F9E-8293-3F2000151FAC}" srcOrd="0" destOrd="0" presId="urn:microsoft.com/office/officeart/2005/8/layout/hProcess11"/>
    <dgm:cxn modelId="{DE9CD778-6285-4F95-A353-C7DB25F2246D}" type="presOf" srcId="{C5B8F749-5532-487D-8526-26C20E5E76F8}" destId="{D91318FE-225D-42DF-8315-58BF38F62B1E}" srcOrd="0" destOrd="0" presId="urn:microsoft.com/office/officeart/2005/8/layout/hProcess11"/>
    <dgm:cxn modelId="{60577285-683D-440D-84EB-865E67CB15D0}" srcId="{65720992-13FA-483A-952D-9FF18C4C75E3}" destId="{C5B8F749-5532-487D-8526-26C20E5E76F8}" srcOrd="2" destOrd="0" parTransId="{EF3BB506-C58B-498E-A6DC-EAC112C130B9}" sibTransId="{8B8D5C4C-B3CA-42EB-9076-7EB833101ABC}"/>
    <dgm:cxn modelId="{F180018C-52B0-4249-9C7D-BFB7F1D1F4E2}" type="presOf" srcId="{941F9DCD-0823-4B47-A041-0AE7E2C061F3}" destId="{99FA8931-AE5D-42D7-8CB2-293717475B90}" srcOrd="0" destOrd="0" presId="urn:microsoft.com/office/officeart/2005/8/layout/hProcess11"/>
    <dgm:cxn modelId="{0A472A94-8B91-410E-815C-C83CD9350382}" type="presOf" srcId="{214E9E78-F3D7-4339-99D9-1839958FF05E}" destId="{137ACA84-C6B8-4DFF-A552-D29562DB94E1}" srcOrd="0" destOrd="0" presId="urn:microsoft.com/office/officeart/2005/8/layout/hProcess11"/>
    <dgm:cxn modelId="{C071AD9A-91BB-4D48-AA9D-D7AEF82F538A}" srcId="{65720992-13FA-483A-952D-9FF18C4C75E3}" destId="{EDDC3B1D-0735-42F4-A55F-9090E480732B}" srcOrd="3" destOrd="0" parTransId="{E4FD47C0-8638-4358-9399-C1AED3F47BB8}" sibTransId="{696B95BD-9CC1-49A3-915C-74C2B6107080}"/>
    <dgm:cxn modelId="{403737B5-C5C6-43AA-939E-DC05D3E7ECB1}" type="presOf" srcId="{3A6E7C76-47CC-4B6D-BE7B-F500993C33D5}" destId="{ED812CF7-1E86-4280-8BDB-6CC6D70DF028}" srcOrd="0" destOrd="0" presId="urn:microsoft.com/office/officeart/2005/8/layout/hProcess11"/>
    <dgm:cxn modelId="{A6CCA5CB-B58A-4989-8065-C4981315A858}" srcId="{65720992-13FA-483A-952D-9FF18C4C75E3}" destId="{941F9DCD-0823-4B47-A041-0AE7E2C061F3}" srcOrd="5" destOrd="0" parTransId="{E53A5C16-A4A3-4A86-BB54-916F03F41DA9}" sibTransId="{3D0EBCD4-AE8E-4B19-A013-FBFA915C1528}"/>
    <dgm:cxn modelId="{56E531E9-19E0-44BE-8C37-F7BA5000173B}" type="presOf" srcId="{EDDC3B1D-0735-42F4-A55F-9090E480732B}" destId="{8A5CEC4C-97FE-4A13-92F8-E6AADA7E4234}" srcOrd="0" destOrd="0" presId="urn:microsoft.com/office/officeart/2005/8/layout/hProcess11"/>
    <dgm:cxn modelId="{6EC30BFC-4781-447E-9A9E-C3151C3C9232}" srcId="{65720992-13FA-483A-952D-9FF18C4C75E3}" destId="{3A6E7C76-47CC-4B6D-BE7B-F500993C33D5}" srcOrd="4" destOrd="0" parTransId="{0EC9FC5D-AD95-45FD-8E80-624D417258D9}" sibTransId="{4611142B-F4DD-46AD-B5C9-08DCBC6DD2B3}"/>
    <dgm:cxn modelId="{0D76B79E-6554-4743-BA48-3FB7B44E5913}" type="presParOf" srcId="{AAE3EE9F-B2CC-4F9E-8293-3F2000151FAC}" destId="{506A0381-49B1-4719-BC75-798288474068}" srcOrd="0" destOrd="0" presId="urn:microsoft.com/office/officeart/2005/8/layout/hProcess11"/>
    <dgm:cxn modelId="{B45D4A3D-DB8A-4FB3-BC26-E2F13B22CD62}" type="presParOf" srcId="{AAE3EE9F-B2CC-4F9E-8293-3F2000151FAC}" destId="{6407F1CB-8FCD-40B0-A62C-159D009C26FB}" srcOrd="1" destOrd="0" presId="urn:microsoft.com/office/officeart/2005/8/layout/hProcess11"/>
    <dgm:cxn modelId="{2B449480-70D7-4EF6-A401-BA6D30479DF6}" type="presParOf" srcId="{6407F1CB-8FCD-40B0-A62C-159D009C26FB}" destId="{E8E18CF4-3FC9-46FE-AC60-DBFFB6E5B433}" srcOrd="0" destOrd="0" presId="urn:microsoft.com/office/officeart/2005/8/layout/hProcess11"/>
    <dgm:cxn modelId="{E3EA807E-5D52-4AFE-B576-AB919C97808C}" type="presParOf" srcId="{E8E18CF4-3FC9-46FE-AC60-DBFFB6E5B433}" destId="{6BC1B296-9321-417F-AA59-E854A6DB0DAF}" srcOrd="0" destOrd="0" presId="urn:microsoft.com/office/officeart/2005/8/layout/hProcess11"/>
    <dgm:cxn modelId="{0D659275-20A1-4837-B14F-FC647C7C1376}" type="presParOf" srcId="{E8E18CF4-3FC9-46FE-AC60-DBFFB6E5B433}" destId="{202C9489-C9A3-47CC-A2B5-15B08A03476F}" srcOrd="1" destOrd="0" presId="urn:microsoft.com/office/officeart/2005/8/layout/hProcess11"/>
    <dgm:cxn modelId="{CA82B09D-2A4A-4693-A9BE-42A57C1B2CB2}" type="presParOf" srcId="{E8E18CF4-3FC9-46FE-AC60-DBFFB6E5B433}" destId="{9D9B7A08-9574-4A2A-9C14-37FF1D2018EE}" srcOrd="2" destOrd="0" presId="urn:microsoft.com/office/officeart/2005/8/layout/hProcess11"/>
    <dgm:cxn modelId="{67E9D10C-0048-4EE1-9040-5F637F623B01}" type="presParOf" srcId="{6407F1CB-8FCD-40B0-A62C-159D009C26FB}" destId="{55DF55ED-B180-4429-95AC-08AC9441718C}" srcOrd="1" destOrd="0" presId="urn:microsoft.com/office/officeart/2005/8/layout/hProcess11"/>
    <dgm:cxn modelId="{7C96B8AC-658B-432F-AB4C-C0D4BE3915F4}" type="presParOf" srcId="{6407F1CB-8FCD-40B0-A62C-159D009C26FB}" destId="{CD70DB20-1D37-4652-A15C-11B61C72EA21}" srcOrd="2" destOrd="0" presId="urn:microsoft.com/office/officeart/2005/8/layout/hProcess11"/>
    <dgm:cxn modelId="{657D66D7-1038-48CF-9111-EC341603207A}" type="presParOf" srcId="{CD70DB20-1D37-4652-A15C-11B61C72EA21}" destId="{137ACA84-C6B8-4DFF-A552-D29562DB94E1}" srcOrd="0" destOrd="0" presId="urn:microsoft.com/office/officeart/2005/8/layout/hProcess11"/>
    <dgm:cxn modelId="{E93607BD-66CE-422B-9A35-0F0A1E494266}" type="presParOf" srcId="{CD70DB20-1D37-4652-A15C-11B61C72EA21}" destId="{36BFA1BC-BCB6-4631-93BC-C36ABC04BC74}" srcOrd="1" destOrd="0" presId="urn:microsoft.com/office/officeart/2005/8/layout/hProcess11"/>
    <dgm:cxn modelId="{AD76D8C7-7593-4B29-A566-4143DF7BAADB}" type="presParOf" srcId="{CD70DB20-1D37-4652-A15C-11B61C72EA21}" destId="{81911A31-55D0-4DD9-BAB5-76FDAA1311C0}" srcOrd="2" destOrd="0" presId="urn:microsoft.com/office/officeart/2005/8/layout/hProcess11"/>
    <dgm:cxn modelId="{81739647-9DAB-4467-BD7F-0635AF89ABF6}" type="presParOf" srcId="{6407F1CB-8FCD-40B0-A62C-159D009C26FB}" destId="{0C30513F-54F9-4967-A9FC-5A74A0146943}" srcOrd="3" destOrd="0" presId="urn:microsoft.com/office/officeart/2005/8/layout/hProcess11"/>
    <dgm:cxn modelId="{847BE004-1C80-4FE3-9B47-ACA515944757}" type="presParOf" srcId="{6407F1CB-8FCD-40B0-A62C-159D009C26FB}" destId="{7B6F6F41-35AF-4821-842C-AD00FE950A9C}" srcOrd="4" destOrd="0" presId="urn:microsoft.com/office/officeart/2005/8/layout/hProcess11"/>
    <dgm:cxn modelId="{4E647421-6045-4320-B74A-6A8C2439D5DE}" type="presParOf" srcId="{7B6F6F41-35AF-4821-842C-AD00FE950A9C}" destId="{D91318FE-225D-42DF-8315-58BF38F62B1E}" srcOrd="0" destOrd="0" presId="urn:microsoft.com/office/officeart/2005/8/layout/hProcess11"/>
    <dgm:cxn modelId="{16456889-86AD-437E-966C-5C06406F0EFA}" type="presParOf" srcId="{7B6F6F41-35AF-4821-842C-AD00FE950A9C}" destId="{A4343580-F0AD-4BF4-A7CC-431B48188D8D}" srcOrd="1" destOrd="0" presId="urn:microsoft.com/office/officeart/2005/8/layout/hProcess11"/>
    <dgm:cxn modelId="{C3FE9456-16B7-43F6-9991-563EFA0ECB7C}" type="presParOf" srcId="{7B6F6F41-35AF-4821-842C-AD00FE950A9C}" destId="{6B80131C-716C-42BD-A498-383FF376B0B7}" srcOrd="2" destOrd="0" presId="urn:microsoft.com/office/officeart/2005/8/layout/hProcess11"/>
    <dgm:cxn modelId="{D472F4AF-C4C2-4FAD-AA47-326B2249C21C}" type="presParOf" srcId="{6407F1CB-8FCD-40B0-A62C-159D009C26FB}" destId="{5332907A-EC68-43D9-A2CD-91F89BDC598C}" srcOrd="5" destOrd="0" presId="urn:microsoft.com/office/officeart/2005/8/layout/hProcess11"/>
    <dgm:cxn modelId="{6540FF63-8E5D-48AF-A283-6DF4A78BC5FB}" type="presParOf" srcId="{6407F1CB-8FCD-40B0-A62C-159D009C26FB}" destId="{6A826EE0-7C4C-402D-969A-66A80B2056B3}" srcOrd="6" destOrd="0" presId="urn:microsoft.com/office/officeart/2005/8/layout/hProcess11"/>
    <dgm:cxn modelId="{3B4DF7A5-1442-4899-8988-95D4115701FC}" type="presParOf" srcId="{6A826EE0-7C4C-402D-969A-66A80B2056B3}" destId="{8A5CEC4C-97FE-4A13-92F8-E6AADA7E4234}" srcOrd="0" destOrd="0" presId="urn:microsoft.com/office/officeart/2005/8/layout/hProcess11"/>
    <dgm:cxn modelId="{0AFE3642-D111-4BD8-8F54-1E26DABA0EB2}" type="presParOf" srcId="{6A826EE0-7C4C-402D-969A-66A80B2056B3}" destId="{EE092C41-5495-4EBF-A389-9CDCA69999D0}" srcOrd="1" destOrd="0" presId="urn:microsoft.com/office/officeart/2005/8/layout/hProcess11"/>
    <dgm:cxn modelId="{FB0A266C-EAB2-4D14-ACDB-5DBB893C63BD}" type="presParOf" srcId="{6A826EE0-7C4C-402D-969A-66A80B2056B3}" destId="{32FE051F-901B-40B0-81D4-20AA1E6BB8B8}" srcOrd="2" destOrd="0" presId="urn:microsoft.com/office/officeart/2005/8/layout/hProcess11"/>
    <dgm:cxn modelId="{65FADCDC-5778-4EAE-8B65-077D2D9623BF}" type="presParOf" srcId="{6407F1CB-8FCD-40B0-A62C-159D009C26FB}" destId="{23BC7902-490D-4BE6-A5A5-8D17DC8FCDD2}" srcOrd="7" destOrd="0" presId="urn:microsoft.com/office/officeart/2005/8/layout/hProcess11"/>
    <dgm:cxn modelId="{CB7D51EC-15B5-4966-8273-DBB9F968A79A}" type="presParOf" srcId="{6407F1CB-8FCD-40B0-A62C-159D009C26FB}" destId="{28C7D9A4-6993-49B1-9E00-5729E4807957}" srcOrd="8" destOrd="0" presId="urn:microsoft.com/office/officeart/2005/8/layout/hProcess11"/>
    <dgm:cxn modelId="{499DDB68-369B-4C20-A934-1B7789F3314E}" type="presParOf" srcId="{28C7D9A4-6993-49B1-9E00-5729E4807957}" destId="{ED812CF7-1E86-4280-8BDB-6CC6D70DF028}" srcOrd="0" destOrd="0" presId="urn:microsoft.com/office/officeart/2005/8/layout/hProcess11"/>
    <dgm:cxn modelId="{70D07CCC-C0C8-4EF6-974B-02F868E8E578}" type="presParOf" srcId="{28C7D9A4-6993-49B1-9E00-5729E4807957}" destId="{7AAECBDE-7522-42BA-9DE9-B818A9CD5AF2}" srcOrd="1" destOrd="0" presId="urn:microsoft.com/office/officeart/2005/8/layout/hProcess11"/>
    <dgm:cxn modelId="{C8E2BDF8-28DF-4A13-92BD-149187E1FD9A}" type="presParOf" srcId="{28C7D9A4-6993-49B1-9E00-5729E4807957}" destId="{902A734A-582D-4CB6-BAF9-5719E6200B10}" srcOrd="2" destOrd="0" presId="urn:microsoft.com/office/officeart/2005/8/layout/hProcess11"/>
    <dgm:cxn modelId="{2D36AD9B-C1E1-480F-B467-8CDC1A095FF9}" type="presParOf" srcId="{6407F1CB-8FCD-40B0-A62C-159D009C26FB}" destId="{85E039D3-EDC0-4A6B-955B-ABAE431BC32D}" srcOrd="9" destOrd="0" presId="urn:microsoft.com/office/officeart/2005/8/layout/hProcess11"/>
    <dgm:cxn modelId="{534E4F2E-9BFB-4408-A6A9-27C9631882F2}" type="presParOf" srcId="{6407F1CB-8FCD-40B0-A62C-159D009C26FB}" destId="{468999FD-F251-447B-8064-5D70C8272251}" srcOrd="10" destOrd="0" presId="urn:microsoft.com/office/officeart/2005/8/layout/hProcess11"/>
    <dgm:cxn modelId="{5B19F741-227F-428F-A036-B2516C18A572}" type="presParOf" srcId="{468999FD-F251-447B-8064-5D70C8272251}" destId="{99FA8931-AE5D-42D7-8CB2-293717475B90}" srcOrd="0" destOrd="0" presId="urn:microsoft.com/office/officeart/2005/8/layout/hProcess11"/>
    <dgm:cxn modelId="{4124B000-B6A5-475B-AF9E-3858C757BD3D}" type="presParOf" srcId="{468999FD-F251-447B-8064-5D70C8272251}" destId="{9FF95C96-45E1-44CA-9157-9C968A6E9841}" srcOrd="1" destOrd="0" presId="urn:microsoft.com/office/officeart/2005/8/layout/hProcess11"/>
    <dgm:cxn modelId="{6BB81F7D-94ED-444B-A723-DA596EB27BB1}" type="presParOf" srcId="{468999FD-F251-447B-8064-5D70C8272251}" destId="{F5A91761-6F57-4725-A55B-1E52D68D2D2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A0381-49B1-4719-BC75-798288474068}">
      <dsp:nvSpPr>
        <dsp:cNvPr id="0" name=""/>
        <dsp:cNvSpPr/>
      </dsp:nvSpPr>
      <dsp:spPr>
        <a:xfrm>
          <a:off x="0" y="916650"/>
          <a:ext cx="10998926" cy="1222200"/>
        </a:xfrm>
        <a:prstGeom prst="notchedRightArrow">
          <a:avLst/>
        </a:prstGeom>
        <a:solidFill>
          <a:schemeClr val="lt1"/>
        </a:solidFill>
        <a:ln w="12700" cap="flat" cmpd="sng" algn="ctr">
          <a:solidFill>
            <a:srgbClr val="A7387B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BC1B296-9321-417F-AA59-E854A6DB0DAF}">
      <dsp:nvSpPr>
        <dsp:cNvPr id="0" name=""/>
        <dsp:cNvSpPr/>
      </dsp:nvSpPr>
      <dsp:spPr>
        <a:xfrm>
          <a:off x="5781" y="0"/>
          <a:ext cx="1291913" cy="122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Register on Sproc.net from 13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May </a:t>
          </a:r>
        </a:p>
      </dsp:txBody>
      <dsp:txXfrm>
        <a:off x="5781" y="0"/>
        <a:ext cx="1291913" cy="1222200"/>
      </dsp:txXfrm>
    </dsp:sp>
    <dsp:sp modelId="{202C9489-C9A3-47CC-A2B5-15B08A03476F}">
      <dsp:nvSpPr>
        <dsp:cNvPr id="0" name=""/>
        <dsp:cNvSpPr/>
      </dsp:nvSpPr>
      <dsp:spPr>
        <a:xfrm>
          <a:off x="498963" y="1374975"/>
          <a:ext cx="305550" cy="305550"/>
        </a:xfrm>
        <a:prstGeom prst="ellipse">
          <a:avLst/>
        </a:prstGeom>
        <a:solidFill>
          <a:srgbClr val="EF85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ACA84-C6B8-4DFF-A552-D29562DB94E1}">
      <dsp:nvSpPr>
        <dsp:cNvPr id="0" name=""/>
        <dsp:cNvSpPr/>
      </dsp:nvSpPr>
      <dsp:spPr>
        <a:xfrm>
          <a:off x="1337110" y="1833300"/>
          <a:ext cx="1668492" cy="122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Begin Accreditation and Enrolment from the 20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May 2019</a:t>
          </a:r>
        </a:p>
      </dsp:txBody>
      <dsp:txXfrm>
        <a:off x="1337110" y="1833300"/>
        <a:ext cx="1668492" cy="1222200"/>
      </dsp:txXfrm>
    </dsp:sp>
    <dsp:sp modelId="{36BFA1BC-BCB6-4631-93BC-C36ABC04BC74}">
      <dsp:nvSpPr>
        <dsp:cNvPr id="0" name=""/>
        <dsp:cNvSpPr/>
      </dsp:nvSpPr>
      <dsp:spPr>
        <a:xfrm>
          <a:off x="2018582" y="1374975"/>
          <a:ext cx="305550" cy="305550"/>
        </a:xfrm>
        <a:prstGeom prst="ellipse">
          <a:avLst/>
        </a:prstGeom>
        <a:solidFill>
          <a:srgbClr val="EE84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318FE-225D-42DF-8315-58BF38F62B1E}">
      <dsp:nvSpPr>
        <dsp:cNvPr id="0" name=""/>
        <dsp:cNvSpPr/>
      </dsp:nvSpPr>
      <dsp:spPr>
        <a:xfrm>
          <a:off x="3045018" y="0"/>
          <a:ext cx="1339779" cy="122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Attend Drop In Sessions in early June</a:t>
          </a:r>
        </a:p>
      </dsp:txBody>
      <dsp:txXfrm>
        <a:off x="3045018" y="0"/>
        <a:ext cx="1339779" cy="1222200"/>
      </dsp:txXfrm>
    </dsp:sp>
    <dsp:sp modelId="{A4343580-F0AD-4BF4-A7CC-431B48188D8D}">
      <dsp:nvSpPr>
        <dsp:cNvPr id="0" name=""/>
        <dsp:cNvSpPr/>
      </dsp:nvSpPr>
      <dsp:spPr>
        <a:xfrm>
          <a:off x="3562133" y="1374975"/>
          <a:ext cx="305550" cy="305550"/>
        </a:xfrm>
        <a:prstGeom prst="ellipse">
          <a:avLst/>
        </a:prstGeom>
        <a:solidFill>
          <a:srgbClr val="EE83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CEC4C-97FE-4A13-92F8-E6AADA7E4234}">
      <dsp:nvSpPr>
        <dsp:cNvPr id="0" name=""/>
        <dsp:cNvSpPr/>
      </dsp:nvSpPr>
      <dsp:spPr>
        <a:xfrm>
          <a:off x="4424213" y="1833300"/>
          <a:ext cx="1718605" cy="122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Complete and Submit Accreditation and Enrolment by 17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June 2019</a:t>
          </a:r>
        </a:p>
      </dsp:txBody>
      <dsp:txXfrm>
        <a:off x="4424213" y="1833300"/>
        <a:ext cx="1718605" cy="1222200"/>
      </dsp:txXfrm>
    </dsp:sp>
    <dsp:sp modelId="{EE092C41-5495-4EBF-A389-9CDCA69999D0}">
      <dsp:nvSpPr>
        <dsp:cNvPr id="0" name=""/>
        <dsp:cNvSpPr/>
      </dsp:nvSpPr>
      <dsp:spPr>
        <a:xfrm>
          <a:off x="5130740" y="1374975"/>
          <a:ext cx="305550" cy="305550"/>
        </a:xfrm>
        <a:prstGeom prst="ellipse">
          <a:avLst/>
        </a:prstGeom>
        <a:solidFill>
          <a:srgbClr val="EC81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812CF7-1E86-4280-8BDB-6CC6D70DF028}">
      <dsp:nvSpPr>
        <dsp:cNvPr id="0" name=""/>
        <dsp:cNvSpPr/>
      </dsp:nvSpPr>
      <dsp:spPr>
        <a:xfrm>
          <a:off x="6182233" y="0"/>
          <a:ext cx="1514001" cy="1222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Attend full Sproc.net training on the 25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, 26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, </a:t>
          </a:r>
          <a:r>
            <a:rPr lang="en-GB" sz="1800" kern="120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27</a:t>
          </a:r>
          <a:r>
            <a:rPr lang="en-GB" sz="1800" kern="1200" baseline="3000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or 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28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th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June</a:t>
          </a:r>
        </a:p>
      </dsp:txBody>
      <dsp:txXfrm>
        <a:off x="6182233" y="0"/>
        <a:ext cx="1514001" cy="1222200"/>
      </dsp:txXfrm>
    </dsp:sp>
    <dsp:sp modelId="{7AAECBDE-7522-42BA-9DE9-B818A9CD5AF2}">
      <dsp:nvSpPr>
        <dsp:cNvPr id="0" name=""/>
        <dsp:cNvSpPr/>
      </dsp:nvSpPr>
      <dsp:spPr>
        <a:xfrm>
          <a:off x="6786459" y="1374975"/>
          <a:ext cx="305550" cy="305550"/>
        </a:xfrm>
        <a:prstGeom prst="ellipse">
          <a:avLst/>
        </a:prstGeom>
        <a:solidFill>
          <a:srgbClr val="F088A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FA8931-AE5D-42D7-8CB2-293717475B90}">
      <dsp:nvSpPr>
        <dsp:cNvPr id="0" name=""/>
        <dsp:cNvSpPr/>
      </dsp:nvSpPr>
      <dsp:spPr>
        <a:xfrm>
          <a:off x="7735649" y="1736758"/>
          <a:ext cx="2157601" cy="13509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1</a:t>
          </a:r>
          <a:r>
            <a:rPr lang="en-GB" sz="1800" kern="1200" baseline="300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st</a:t>
          </a:r>
          <a:r>
            <a:rPr lang="en-GB" sz="1800" kern="1200" dirty="0">
              <a:solidFill>
                <a:srgbClr val="646363"/>
              </a:solidFill>
              <a:latin typeface="Open Sans" panose="020B0604020202020204" charset="0"/>
              <a:ea typeface="Open Sans" panose="020B0604020202020204" charset="0"/>
              <a:cs typeface="Open Sans" panose="020B0604020202020204" charset="0"/>
            </a:rPr>
            <a:t> July Go Live: reprocurement exercise begins</a:t>
          </a:r>
        </a:p>
      </dsp:txBody>
      <dsp:txXfrm>
        <a:off x="7735649" y="1736758"/>
        <a:ext cx="2157601" cy="1350922"/>
      </dsp:txXfrm>
    </dsp:sp>
    <dsp:sp modelId="{9FF95C96-45E1-44CA-9157-9C968A6E9841}">
      <dsp:nvSpPr>
        <dsp:cNvPr id="0" name=""/>
        <dsp:cNvSpPr/>
      </dsp:nvSpPr>
      <dsp:spPr>
        <a:xfrm>
          <a:off x="8661675" y="1342794"/>
          <a:ext cx="305550" cy="305550"/>
        </a:xfrm>
        <a:prstGeom prst="ellipse">
          <a:avLst/>
        </a:prstGeom>
        <a:solidFill>
          <a:srgbClr val="EF85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7C2A13-07CE-4F1F-A47C-BE99916E6A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EBFBF1-C256-4F94-92AD-E6516C71A9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40A8-DA4C-4CE1-BF93-C555CE810573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3A5E19-C6E0-444C-A980-FAF776F9F3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C87ACE-5AA5-4851-AF32-C4F6731227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9FDE2-C17A-4608-88D4-0B7854CE781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45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A1A37-1FD8-4495-9E92-730A5D1D56DC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1F3AF-618F-4923-9E29-511F655819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65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Client to add branding to slides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068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051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25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94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GB" sz="1200" b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Requirement Creation and Distribution –</a:t>
            </a:r>
            <a:r>
              <a:rPr lang="en-GB" sz="12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i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sends out the request for a service</a:t>
            </a:r>
            <a:endParaRPr lang="en-GB" sz="200" i="1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b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Submission- </a:t>
            </a:r>
            <a:r>
              <a:rPr lang="en-GB" sz="1200" b="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submitted</a:t>
            </a:r>
            <a:endParaRPr lang="en-GB" sz="2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b="1" i="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Offer Review- </a:t>
            </a:r>
            <a:r>
              <a:rPr lang="en-GB" sz="1200" b="0" i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reviews submitted offers </a:t>
            </a:r>
            <a:endParaRPr lang="en-GB" sz="2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b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Contract Award – </a:t>
            </a:r>
            <a:r>
              <a:rPr lang="en-GB" sz="1200" b="0" i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chooses successful provider to deliver service </a:t>
            </a:r>
            <a:endParaRPr lang="en-GB" sz="2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GB" sz="1200" b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Agreement- </a:t>
            </a:r>
            <a:r>
              <a:rPr lang="en-GB" sz="1200" b="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Service Agreement/Contract is created and agreed by both parties</a:t>
            </a:r>
            <a:endParaRPr lang="en-GB" sz="12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396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5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629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Fire alarms, exits, toilets, tea and coffee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Please keep questions to the end when there will be a chance to ask questions once you have heard from all of the speakers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dirty="0"/>
              <a:t>Slides will be made available for you to view after the event together with copies of questions</a:t>
            </a:r>
            <a:r>
              <a:rPr lang="en-GB" b="0" baseline="0" dirty="0"/>
              <a:t> asked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Please ensure you have signed in so that we know of your interest.</a:t>
            </a:r>
            <a:endParaRPr lang="en-GB" b="0" dirty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053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Client to add branding to slides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2243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Framework is limited to a fixed number of providers for 4 years</a:t>
            </a:r>
          </a:p>
          <a:p>
            <a:r>
              <a:rPr lang="en-GB" dirty="0"/>
              <a:t>Does not allow new providers into the market</a:t>
            </a:r>
          </a:p>
          <a:p>
            <a:r>
              <a:rPr lang="en-GB" dirty="0"/>
              <a:t>Routes will continue to be commissioned separately but all opportunities will be visible to all providers.</a:t>
            </a:r>
          </a:p>
          <a:p>
            <a:r>
              <a:rPr lang="en-GB" dirty="0"/>
              <a:t>Currently each</a:t>
            </a:r>
            <a:r>
              <a:rPr lang="en-GB" baseline="0" dirty="0"/>
              <a:t> route is invoiced for separately and manually checked.  This is a time consuming process.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6816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5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Client to add branding to slides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975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Client to add branding to slides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Our main aim is to promote the wellbeing of the individual, but ensuring that they receive the best service possible, which meets their needs.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560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Before we start explaining what we do, its important to go through some of the terminology that we 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31F3AF-618F-4923-9E29-511F655819E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847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99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5467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512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745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D62A0-84ED-4409-A3A4-A0A24F7019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528E01-26C2-4396-8028-A559FFF205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134DD-65AC-4EEB-ABE9-1A975565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27115-B4BE-4C6E-A72D-09692BADE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2849A9-0D3B-4389-8CE5-7D89CDDC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682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CF57-FD1A-4A26-ADDD-02EB959C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47D85-CBE3-4758-B403-C5CBCA473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3131D-494F-4157-96EE-BF40AC72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F2DE82-1A54-4B84-8107-F95824DF4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18DBC-C047-41AE-B08E-44577FFC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892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0D076-FE98-4134-A8AA-CFCC8AF25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8D863-62FB-45DA-9B35-B4FBC35A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CBD29-C4DB-4047-8D74-A83E2337A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974D6-F2D4-46F1-8F5E-DE1516FEF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1C8C9-D776-43D2-A8B3-52A44A43D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01667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BAADF-816A-4993-B4BA-572386BE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B72A6-CE54-4B02-8C1B-B7DDA6371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7F76D-D4A9-40C6-B216-398931143D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33B39-555A-4C0F-B697-04906F878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8FAE8B-936D-4D54-9038-57B367F2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B51F0A-4392-4DD9-9436-D99BEF984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0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6C55-22DF-44A1-B14D-B3067727A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5E893-E249-4301-890F-3E4D0F0A7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FC6A1-0F3B-4AAA-9EBB-EBA2A4238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35C17-A9E1-47D1-A722-D5957A1C26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49982-95A8-4A0A-AB00-04B30BA97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FE621A-AAFC-4643-9DB8-7DB86520E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974BEF-D054-481B-95DF-A7E9FA791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400C9E-4638-4675-85A4-B6DE7E590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2254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46FCC-A686-4823-87A8-8593DA803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E383B8-298F-4335-A01D-72BC53A1F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AB1F7-E18E-4154-AD70-8B8CF4155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AF3C8-6A89-45F9-B39C-652A5B15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057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5ABF93-48FF-4E44-9303-1A2B102F6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0B8882-476C-4A14-A5F8-8FBD77971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DF5FB7-D335-440B-8B2A-8F45208D3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05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318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BDC57-CA78-469F-9F61-9A6B2A2D1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D5D255-1083-47BB-B838-CB2C34719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F98984-4FFE-4962-B492-4A4A099C1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4A025-8B67-4BD1-8CEB-262D93BC0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5B266-91A4-4443-9089-C3F1620EB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04095-E5C8-4442-8D7A-A76D11F05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2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8646E-C6B4-42D9-8382-43B07EC4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D9AE52-1751-4EAC-B564-A2E353AFEF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97E006-5E8B-482C-A3B0-CE2CC2DD2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0D0F4-5ECD-423F-BC41-F6DBDC18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52D3F7-CA00-450A-83FA-E0D5FA89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220D8A-6B92-4CE4-817E-A0D92F7E5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291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79DA3-D029-42D3-906E-B3FA86EC1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8E9B5-1745-4A66-9D74-8F19F7393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6E4D5-2124-4614-8738-8884E4D3E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75DBF5-A1A0-44EB-8674-349C9E765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796D2B-5C60-46BE-AB2F-092DD5889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870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1377FD-4679-4E34-8447-973C1A3D5C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EC640-8843-45A6-9645-8ECD35132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547765-700F-4D30-AED9-375121BB8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420D5-54B5-45CF-A9AA-9556C447D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6951B-28C9-4124-A1BD-12D533C2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386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C46A0-7F6E-400D-8867-F6A9F77B05F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37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1875D-0E96-48EC-9E5C-AFBD7BA449EB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506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33DA1-D9FF-4646-BE14-116A4FC101B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423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2F679-1BB4-46CC-8BBF-411C786D840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49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D23DF-FAB9-4540-82BE-0420468FCF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090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65DB4-40DD-4CF1-A427-B8119852453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82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300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8FED-F8E9-47A5-A37E-7065C8EB7F3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3907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6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E2D5-551F-4612-BACE-E7ECF3C4822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87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F83C6-28A6-4D81-A00A-FE6FE47F65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135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CD963-7E40-4F2F-B19D-2720DD9DF43E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310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8213A-660B-45CB-94CE-9F658EDBCB1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788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89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333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41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2937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720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DDEC-ED40-4816-84A3-2483F595C352}" type="datetimeFigureOut">
              <a:rPr lang="en-GB" smtClean="0"/>
              <a:t>24/05/2019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D6A4-352D-481F-B4BA-20CE8675BAE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4A9EDDEC-ED40-4816-84A3-2483F595C352}" type="datetimeFigureOut">
              <a:rPr lang="en-GB" smtClean="0"/>
              <a:pPr/>
              <a:t>24/05/2019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BAD9D6A4-352D-481F-B4BA-20CE8675BAE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6018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8CF73C-9229-4AE3-8919-F5D33019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0F5184-4ED3-4383-A488-ADDF74432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B3BD8-6AB9-4AF8-8795-9E0E29294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EEAB8-A30D-49E2-AA82-E9A365408948}" type="datetimeFigureOut">
              <a:rPr lang="en-GB" smtClean="0"/>
              <a:t>24/05/2019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D2479-378E-4C74-86D1-1D4C311AD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318D6-D168-4D7C-B4B2-16EFD6D652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84891-4B57-4CD7-893F-B604A024C25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2B1013-F8C2-49AF-AFC4-FCCA1FE470AE}"/>
              </a:ext>
            </a:extLst>
          </p:cNvPr>
          <p:cNvSpPr/>
          <p:nvPr userDrawn="1"/>
        </p:nvSpPr>
        <p:spPr>
          <a:xfrm>
            <a:off x="0" y="5349875"/>
            <a:ext cx="12201331" cy="1508125"/>
          </a:xfrm>
          <a:custGeom>
            <a:avLst/>
            <a:gdLst>
              <a:gd name="connsiteX0" fmla="*/ 0 w 12192000"/>
              <a:gd name="connsiteY0" fmla="*/ 0 h 136525"/>
              <a:gd name="connsiteX1" fmla="*/ 12192000 w 12192000"/>
              <a:gd name="connsiteY1" fmla="*/ 0 h 136525"/>
              <a:gd name="connsiteX2" fmla="*/ 12192000 w 12192000"/>
              <a:gd name="connsiteY2" fmla="*/ 136525 h 136525"/>
              <a:gd name="connsiteX3" fmla="*/ 0 w 12192000"/>
              <a:gd name="connsiteY3" fmla="*/ 136525 h 136525"/>
              <a:gd name="connsiteX4" fmla="*/ 0 w 12192000"/>
              <a:gd name="connsiteY4" fmla="*/ 0 h 136525"/>
              <a:gd name="connsiteX0" fmla="*/ 0 w 12201331"/>
              <a:gd name="connsiteY0" fmla="*/ 1371600 h 1508125"/>
              <a:gd name="connsiteX1" fmla="*/ 12201331 w 12201331"/>
              <a:gd name="connsiteY1" fmla="*/ 0 h 1508125"/>
              <a:gd name="connsiteX2" fmla="*/ 12192000 w 12201331"/>
              <a:gd name="connsiteY2" fmla="*/ 1508125 h 1508125"/>
              <a:gd name="connsiteX3" fmla="*/ 0 w 12201331"/>
              <a:gd name="connsiteY3" fmla="*/ 1508125 h 1508125"/>
              <a:gd name="connsiteX4" fmla="*/ 0 w 12201331"/>
              <a:gd name="connsiteY4" fmla="*/ 1371600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331" h="1508125">
                <a:moveTo>
                  <a:pt x="0" y="1371600"/>
                </a:moveTo>
                <a:lnTo>
                  <a:pt x="12201331" y="0"/>
                </a:lnTo>
                <a:cubicBezTo>
                  <a:pt x="12198221" y="502708"/>
                  <a:pt x="12195110" y="1005417"/>
                  <a:pt x="12192000" y="1508125"/>
                </a:cubicBezTo>
                <a:lnTo>
                  <a:pt x="0" y="1508125"/>
                </a:lnTo>
                <a:lnTo>
                  <a:pt x="0" y="1371600"/>
                </a:lnTo>
                <a:close/>
              </a:path>
            </a:pathLst>
          </a:custGeom>
          <a:gradFill flip="none" rotWithShape="1">
            <a:gsLst>
              <a:gs pos="0">
                <a:srgbClr val="E6224D"/>
              </a:gs>
              <a:gs pos="100000">
                <a:srgbClr val="3D3D8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ABCCAC-C37B-4452-9D7E-419425E96B1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434" y="5965246"/>
            <a:ext cx="1358359" cy="490169"/>
          </a:xfrm>
          <a:prstGeom prst="rect">
            <a:avLst/>
          </a:prstGeom>
        </p:spPr>
      </p:pic>
      <p:sp>
        <p:nvSpPr>
          <p:cNvPr id="11" name="Rectangle 9">
            <a:extLst>
              <a:ext uri="{FF2B5EF4-FFF2-40B4-BE49-F238E27FC236}">
                <a16:creationId xmlns:a16="http://schemas.microsoft.com/office/drawing/2014/main" id="{845442DB-A3C8-4888-9380-E139A3010DC2}"/>
              </a:ext>
            </a:extLst>
          </p:cNvPr>
          <p:cNvSpPr/>
          <p:nvPr userDrawn="1"/>
        </p:nvSpPr>
        <p:spPr>
          <a:xfrm flipH="1">
            <a:off x="-9330" y="5625447"/>
            <a:ext cx="12201329" cy="1232553"/>
          </a:xfrm>
          <a:custGeom>
            <a:avLst/>
            <a:gdLst>
              <a:gd name="connsiteX0" fmla="*/ 0 w 12192000"/>
              <a:gd name="connsiteY0" fmla="*/ 0 h 136525"/>
              <a:gd name="connsiteX1" fmla="*/ 12192000 w 12192000"/>
              <a:gd name="connsiteY1" fmla="*/ 0 h 136525"/>
              <a:gd name="connsiteX2" fmla="*/ 12192000 w 12192000"/>
              <a:gd name="connsiteY2" fmla="*/ 136525 h 136525"/>
              <a:gd name="connsiteX3" fmla="*/ 0 w 12192000"/>
              <a:gd name="connsiteY3" fmla="*/ 136525 h 136525"/>
              <a:gd name="connsiteX4" fmla="*/ 0 w 12192000"/>
              <a:gd name="connsiteY4" fmla="*/ 0 h 136525"/>
              <a:gd name="connsiteX0" fmla="*/ 0 w 12201331"/>
              <a:gd name="connsiteY0" fmla="*/ 1371600 h 1508125"/>
              <a:gd name="connsiteX1" fmla="*/ 12201331 w 12201331"/>
              <a:gd name="connsiteY1" fmla="*/ 0 h 1508125"/>
              <a:gd name="connsiteX2" fmla="*/ 12192000 w 12201331"/>
              <a:gd name="connsiteY2" fmla="*/ 1508125 h 1508125"/>
              <a:gd name="connsiteX3" fmla="*/ 0 w 12201331"/>
              <a:gd name="connsiteY3" fmla="*/ 1508125 h 1508125"/>
              <a:gd name="connsiteX4" fmla="*/ 0 w 12201331"/>
              <a:gd name="connsiteY4" fmla="*/ 1371600 h 150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1331" h="1508125">
                <a:moveTo>
                  <a:pt x="0" y="1371600"/>
                </a:moveTo>
                <a:lnTo>
                  <a:pt x="12201331" y="0"/>
                </a:lnTo>
                <a:cubicBezTo>
                  <a:pt x="12198221" y="502708"/>
                  <a:pt x="12195110" y="1005417"/>
                  <a:pt x="12192000" y="1508125"/>
                </a:cubicBezTo>
                <a:lnTo>
                  <a:pt x="0" y="1508125"/>
                </a:lnTo>
                <a:lnTo>
                  <a:pt x="0" y="1371600"/>
                </a:lnTo>
                <a:close/>
              </a:path>
            </a:pathLst>
          </a:custGeom>
          <a:gradFill flip="none" rotWithShape="1">
            <a:gsLst>
              <a:gs pos="0">
                <a:srgbClr val="E6224D">
                  <a:alpha val="50000"/>
                </a:srgbClr>
              </a:gs>
              <a:gs pos="100000">
                <a:srgbClr val="3D3D85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AB26839C-8EE5-4E4C-81BA-5B72FF2394F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24/05/2019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BAD9D6A4-352D-481F-B4BA-20CE8675BAE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5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diagramData" Target="../diagrams/data1.xml"/><Relationship Id="rId5" Type="http://schemas.openxmlformats.org/officeDocument/2006/relationships/hyperlink" Target="http://demand.sproc.net/" TargetMode="External"/><Relationship Id="rId10" Type="http://schemas.microsoft.com/office/2007/relationships/diagramDrawing" Target="../diagrams/drawing1.xml"/><Relationship Id="rId4" Type="http://schemas.openxmlformats.org/officeDocument/2006/relationships/image" Target="../media/image10.svg"/><Relationship Id="rId9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supplier.engagement@useadam.co.uk" TargetMode="External"/><Relationship Id="rId5" Type="http://schemas.openxmlformats.org/officeDocument/2006/relationships/hyperlink" Target="mailto:procurement.contracts@Sutton.gov.uk" TargetMode="External"/><Relationship Id="rId4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0996" y="-1791408"/>
            <a:ext cx="9490007" cy="743790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B97269D-F19A-4899-9CB9-2E80A4CA9B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2785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996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Assisted Transport Services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9B373BF-B2CB-4F15-BCDF-309D02165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Lato"/>
              </a:rPr>
              <a:t>London Borough of Sutton and AfC (Royal Borough of Kingston and  London Borough of Richmond )</a:t>
            </a:r>
          </a:p>
          <a:p>
            <a:r>
              <a:rPr lang="en-GB" dirty="0">
                <a:latin typeface="Lato"/>
              </a:rPr>
              <a:t>Market Engagement Events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267" y="5453708"/>
            <a:ext cx="2158171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287" y="5368356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raphic 55">
            <a:extLst>
              <a:ext uri="{FF2B5EF4-FFF2-40B4-BE49-F238E27FC236}">
                <a16:creationId xmlns:a16="http://schemas.microsoft.com/office/drawing/2014/main" id="{45F1A683-B1EB-469B-A76C-5EFDD70C76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35852" r="19434" b="-1"/>
          <a:stretch/>
        </p:blipFill>
        <p:spPr>
          <a:xfrm>
            <a:off x="8132480" y="0"/>
            <a:ext cx="4059520" cy="3097898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803C0C53-23D9-407C-B87C-15F45C6EF084}"/>
              </a:ext>
            </a:extLst>
          </p:cNvPr>
          <p:cNvSpPr/>
          <p:nvPr/>
        </p:nvSpPr>
        <p:spPr>
          <a:xfrm>
            <a:off x="2959507" y="2310750"/>
            <a:ext cx="7354530" cy="2628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8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are adam </a:t>
            </a:r>
            <a:r>
              <a:rPr lang="en-GB" sz="2000" b="1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enabling individual wellbeing </a:t>
            </a:r>
            <a:endParaRPr lang="en-GB" sz="2800" b="1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 </a:t>
            </a:r>
            <a:endParaRPr lang="en-GB" sz="20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Our Human Touch Technology ™ service connects individuals (and their advocates) - with professionals and a dynamic supply network to enable improved individual wellbeing</a:t>
            </a:r>
            <a:endParaRPr lang="en-GB" sz="20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B8BFAA3-384E-41B0-AC6A-DBDB3FC2D417}"/>
              </a:ext>
            </a:extLst>
          </p:cNvPr>
          <p:cNvSpPr/>
          <p:nvPr/>
        </p:nvSpPr>
        <p:spPr>
          <a:xfrm>
            <a:off x="1079685" y="1710586"/>
            <a:ext cx="25122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Hello</a:t>
            </a:r>
            <a:r>
              <a:rPr lang="en-GB" sz="6600" kern="1200" dirty="0">
                <a:solidFill>
                  <a:srgbClr val="E6224D"/>
                </a:solidFill>
                <a:effectLst/>
                <a:latin typeface="The BraggestDemo" panose="02000506050000020004" pitchFamily="50" charset="0"/>
                <a:ea typeface="Open Sans Light"/>
                <a:cs typeface="Open Sans Light"/>
              </a:rPr>
              <a:t>  </a:t>
            </a:r>
            <a:endParaRPr lang="en-GB" sz="3600" dirty="0">
              <a:solidFill>
                <a:srgbClr val="E6224D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471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68AB4A86-A831-450C-B415-C65D61645C80}"/>
              </a:ext>
            </a:extLst>
          </p:cNvPr>
          <p:cNvSpPr/>
          <p:nvPr/>
        </p:nvSpPr>
        <p:spPr>
          <a:xfrm>
            <a:off x="697424" y="1749016"/>
            <a:ext cx="1113244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Dynamic Purchasing System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Electronic procurement model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err="1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SProc.Net</a:t>
            </a: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 the system used to manage the DPS.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adam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the company that owns the </a:t>
            </a:r>
            <a:r>
              <a:rPr lang="en-GB" sz="2000" dirty="0" err="1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SProc.Net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system.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Accreditation and Enrolment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Selection criteria required to be met to be approved on the DPS.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Supplier Agreement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Overarching Terms and Conditions.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a route that needs to be delivered.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– a Tender Response.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Agreement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a contract to deliver a route.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Receipt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the receipt/invoice for the delivery of the route.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 Bill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– System Generated Invoice.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36364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636364"/>
              </a:solidFill>
              <a:highlight>
                <a:srgbClr val="FFFF00"/>
              </a:highligh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25" name="Title 4">
            <a:extLst>
              <a:ext uri="{FF2B5EF4-FFF2-40B4-BE49-F238E27FC236}">
                <a16:creationId xmlns:a16="http://schemas.microsoft.com/office/drawing/2014/main" id="{2D0D91D5-681E-46C9-9EBB-40D8BC2F7556}"/>
              </a:ext>
            </a:extLst>
          </p:cNvPr>
          <p:cNvSpPr txBox="1">
            <a:spLocks/>
          </p:cNvSpPr>
          <p:nvPr/>
        </p:nvSpPr>
        <p:spPr>
          <a:xfrm>
            <a:off x="0" y="-146818"/>
            <a:ext cx="541873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60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Terminology</a:t>
            </a:r>
            <a:endParaRPr lang="en-GB" sz="7200" dirty="0">
              <a:gradFill>
                <a:gsLst>
                  <a:gs pos="0">
                    <a:srgbClr val="E6224D"/>
                  </a:gs>
                  <a:gs pos="100000">
                    <a:srgbClr val="3F3F86"/>
                  </a:gs>
                </a:gsLst>
                <a:lin ang="0" scaled="1"/>
              </a:gradFill>
              <a:latin typeface="The BraggestDemo" panose="02000506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45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DE6C641-2898-405B-B152-413F4EE957AF}"/>
              </a:ext>
            </a:extLst>
          </p:cNvPr>
          <p:cNvGrpSpPr/>
          <p:nvPr/>
        </p:nvGrpSpPr>
        <p:grpSpPr>
          <a:xfrm>
            <a:off x="2998242" y="1139251"/>
            <a:ext cx="1284562" cy="1220541"/>
            <a:chOff x="6089299" y="2490797"/>
            <a:chExt cx="2233101" cy="22331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2367230-90AB-4D45-BBCD-BE628E7DC7D4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E90C62B-4314-414C-A53D-30A1C2546A22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B4E60E-F3EC-4600-8650-FA01A4317B28}"/>
              </a:ext>
            </a:extLst>
          </p:cNvPr>
          <p:cNvGrpSpPr/>
          <p:nvPr/>
        </p:nvGrpSpPr>
        <p:grpSpPr>
          <a:xfrm>
            <a:off x="4518482" y="1167845"/>
            <a:ext cx="1284562" cy="1220541"/>
            <a:chOff x="6089299" y="2490797"/>
            <a:chExt cx="2233101" cy="2233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CB72CDE-54B5-47EF-AC1A-276357B7EA1F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9BAF3BD9-A237-4019-ADC2-133166E53A35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C3E39B-5120-43FC-8803-EA0C94BBC059}"/>
              </a:ext>
            </a:extLst>
          </p:cNvPr>
          <p:cNvGrpSpPr/>
          <p:nvPr/>
        </p:nvGrpSpPr>
        <p:grpSpPr>
          <a:xfrm>
            <a:off x="6033101" y="1164995"/>
            <a:ext cx="1284562" cy="1220541"/>
            <a:chOff x="6089299" y="2490797"/>
            <a:chExt cx="2233101" cy="22331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A3E333B9-AFE2-4C07-AA2B-FEA5B191C9A2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6A4E4A3-1D9B-4ADA-AD9A-DAEBCE260557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E6224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582453C-9BCF-4B3B-B08F-4F6FD0E006E5}"/>
              </a:ext>
            </a:extLst>
          </p:cNvPr>
          <p:cNvGrpSpPr/>
          <p:nvPr/>
        </p:nvGrpSpPr>
        <p:grpSpPr>
          <a:xfrm>
            <a:off x="7547720" y="1139251"/>
            <a:ext cx="1284562" cy="1220541"/>
            <a:chOff x="6089299" y="2490797"/>
            <a:chExt cx="2233101" cy="22331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924E156-A7D4-480E-B979-CF102DF01D69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4A3ADD0-BF75-46FE-9189-3E5B07C5C587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540167C-55FB-4B8B-A4E5-839EAEF8C555}"/>
              </a:ext>
            </a:extLst>
          </p:cNvPr>
          <p:cNvGrpSpPr/>
          <p:nvPr/>
        </p:nvGrpSpPr>
        <p:grpSpPr>
          <a:xfrm>
            <a:off x="6033101" y="2724619"/>
            <a:ext cx="1284562" cy="1220541"/>
            <a:chOff x="6089299" y="2490797"/>
            <a:chExt cx="2233101" cy="223310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6A686DD-0EB1-4101-AD7A-99FC8F1E8DAB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D49687B-61DA-48D6-9218-A7B5A6B9ABE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D8CD39D-E63B-441D-BF1F-57C044A1097E}"/>
              </a:ext>
            </a:extLst>
          </p:cNvPr>
          <p:cNvGrpSpPr/>
          <p:nvPr/>
        </p:nvGrpSpPr>
        <p:grpSpPr>
          <a:xfrm>
            <a:off x="2998242" y="2724619"/>
            <a:ext cx="1284562" cy="1220541"/>
            <a:chOff x="6089299" y="2490797"/>
            <a:chExt cx="2233101" cy="223310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7EA3F2B-10C8-48B4-8DBD-663DDA0A6247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0222868-DE25-4E3A-AECF-F45ED2635890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8688FE-9B49-4296-92DE-D61D6A12906D}"/>
              </a:ext>
            </a:extLst>
          </p:cNvPr>
          <p:cNvGrpSpPr/>
          <p:nvPr/>
        </p:nvGrpSpPr>
        <p:grpSpPr>
          <a:xfrm>
            <a:off x="4518482" y="2724619"/>
            <a:ext cx="1284562" cy="1220541"/>
            <a:chOff x="6089299" y="2490797"/>
            <a:chExt cx="2233101" cy="223310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476D98D-C643-4A62-B791-8E6B322264CD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9BA1051-DF3B-4DE0-9654-604DAE63EDA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61EC64C-4F75-4BB3-91C2-4166ACB85AD0}"/>
              </a:ext>
            </a:extLst>
          </p:cNvPr>
          <p:cNvGrpSpPr/>
          <p:nvPr/>
        </p:nvGrpSpPr>
        <p:grpSpPr>
          <a:xfrm>
            <a:off x="7547720" y="2724619"/>
            <a:ext cx="1284562" cy="1220541"/>
            <a:chOff x="6089299" y="2490797"/>
            <a:chExt cx="2233101" cy="223310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643DF11-CEAE-45A6-AED9-A63E81723A41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7110A7D-58E7-4E68-BF8D-96FB142B77E2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8BDC401-7B59-4A80-8A22-3F2D32F98882}"/>
              </a:ext>
            </a:extLst>
          </p:cNvPr>
          <p:cNvGrpSpPr/>
          <p:nvPr/>
        </p:nvGrpSpPr>
        <p:grpSpPr>
          <a:xfrm>
            <a:off x="4542956" y="4318375"/>
            <a:ext cx="1284562" cy="1220541"/>
            <a:chOff x="6089299" y="2490797"/>
            <a:chExt cx="2233101" cy="223310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7749B18-56D6-4EAF-A8E8-68F918D0CCCE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78B5569-33AC-494A-9493-AAA2116177E8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1104A30-C8CB-4495-A3BC-6520171408F0}"/>
              </a:ext>
            </a:extLst>
          </p:cNvPr>
          <p:cNvGrpSpPr/>
          <p:nvPr/>
        </p:nvGrpSpPr>
        <p:grpSpPr>
          <a:xfrm>
            <a:off x="6033101" y="4318375"/>
            <a:ext cx="1284562" cy="1220541"/>
            <a:chOff x="6089299" y="2490797"/>
            <a:chExt cx="2233101" cy="2233101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F13922E-18C2-4B39-BA13-416DC50BBB9B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5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37891DE-4CA8-4E95-8B7C-857395509247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0F45CA3-908E-452C-8F91-002A9AD54165}"/>
              </a:ext>
            </a:extLst>
          </p:cNvPr>
          <p:cNvGrpSpPr/>
          <p:nvPr/>
        </p:nvGrpSpPr>
        <p:grpSpPr>
          <a:xfrm>
            <a:off x="7577815" y="4318375"/>
            <a:ext cx="1284562" cy="1220541"/>
            <a:chOff x="6089299" y="2490797"/>
            <a:chExt cx="2233101" cy="2233101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35D66DBE-43F2-4F3C-88BF-5C951BD2ADA7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4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62A2E3B-C5BC-4BD4-A9E7-654729A3C736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8D97DE8-318B-4C39-835E-6FB54C71A386}"/>
              </a:ext>
            </a:extLst>
          </p:cNvPr>
          <p:cNvGrpSpPr/>
          <p:nvPr/>
        </p:nvGrpSpPr>
        <p:grpSpPr>
          <a:xfrm>
            <a:off x="2998242" y="4318376"/>
            <a:ext cx="1284562" cy="1220541"/>
            <a:chOff x="6089299" y="2490797"/>
            <a:chExt cx="2233101" cy="22331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A6975152-2459-4430-99EE-2A244046F342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DE44F6D-17C3-42C0-B1C3-7B14F36AA755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40B4E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000" dirty="0"/>
            </a:p>
          </p:txBody>
        </p:sp>
      </p:grpSp>
      <p:sp>
        <p:nvSpPr>
          <p:cNvPr id="47" name="Arc 46">
            <a:extLst>
              <a:ext uri="{FF2B5EF4-FFF2-40B4-BE49-F238E27FC236}">
                <a16:creationId xmlns:a16="http://schemas.microsoft.com/office/drawing/2014/main" id="{437F6ECE-4F47-4A79-8929-CCE760A18622}"/>
              </a:ext>
            </a:extLst>
          </p:cNvPr>
          <p:cNvSpPr/>
          <p:nvPr/>
        </p:nvSpPr>
        <p:spPr>
          <a:xfrm rot="2436398" flipV="1">
            <a:off x="3346675" y="1252715"/>
            <a:ext cx="1626247" cy="1306578"/>
          </a:xfrm>
          <a:prstGeom prst="arc">
            <a:avLst/>
          </a:prstGeom>
          <a:ln w="12700">
            <a:solidFill>
              <a:srgbClr val="E6224D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38F6ECA5-885D-4B6F-816D-497DB6538477}"/>
              </a:ext>
            </a:extLst>
          </p:cNvPr>
          <p:cNvSpPr/>
          <p:nvPr/>
        </p:nvSpPr>
        <p:spPr>
          <a:xfrm rot="2436398" flipV="1">
            <a:off x="4940298" y="1236527"/>
            <a:ext cx="1626247" cy="1306578"/>
          </a:xfrm>
          <a:prstGeom prst="arc">
            <a:avLst/>
          </a:prstGeom>
          <a:ln w="12700">
            <a:solidFill>
              <a:srgbClr val="E6224D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Arc 48">
            <a:extLst>
              <a:ext uri="{FF2B5EF4-FFF2-40B4-BE49-F238E27FC236}">
                <a16:creationId xmlns:a16="http://schemas.microsoft.com/office/drawing/2014/main" id="{11D7DD5F-BC72-4239-BAB1-E739A3B1F183}"/>
              </a:ext>
            </a:extLst>
          </p:cNvPr>
          <p:cNvSpPr/>
          <p:nvPr/>
        </p:nvSpPr>
        <p:spPr>
          <a:xfrm rot="2436398" flipV="1">
            <a:off x="6467168" y="1253306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0" name="Arc 49">
            <a:extLst>
              <a:ext uri="{FF2B5EF4-FFF2-40B4-BE49-F238E27FC236}">
                <a16:creationId xmlns:a16="http://schemas.microsoft.com/office/drawing/2014/main" id="{8ED3B49C-76E4-4341-8963-CDBC261C2EF5}"/>
              </a:ext>
            </a:extLst>
          </p:cNvPr>
          <p:cNvSpPr/>
          <p:nvPr/>
        </p:nvSpPr>
        <p:spPr>
          <a:xfrm rot="19163602" flipH="1" flipV="1">
            <a:off x="6719549" y="2823257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6DDFB347-F9AC-47FE-A27F-99448865E7E6}"/>
              </a:ext>
            </a:extLst>
          </p:cNvPr>
          <p:cNvSpPr/>
          <p:nvPr/>
        </p:nvSpPr>
        <p:spPr>
          <a:xfrm rot="19163602" flipH="1" flipV="1">
            <a:off x="5153409" y="2815898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Arc 51">
            <a:extLst>
              <a:ext uri="{FF2B5EF4-FFF2-40B4-BE49-F238E27FC236}">
                <a16:creationId xmlns:a16="http://schemas.microsoft.com/office/drawing/2014/main" id="{D2F1D399-8574-4159-AF36-0D78C7BC46F1}"/>
              </a:ext>
            </a:extLst>
          </p:cNvPr>
          <p:cNvSpPr/>
          <p:nvPr/>
        </p:nvSpPr>
        <p:spPr>
          <a:xfrm rot="19163602" flipH="1" flipV="1">
            <a:off x="3608528" y="2831949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Arc 52">
            <a:extLst>
              <a:ext uri="{FF2B5EF4-FFF2-40B4-BE49-F238E27FC236}">
                <a16:creationId xmlns:a16="http://schemas.microsoft.com/office/drawing/2014/main" id="{C00437BE-ECD6-49CE-9E39-5DC437DC3F07}"/>
              </a:ext>
            </a:extLst>
          </p:cNvPr>
          <p:cNvSpPr/>
          <p:nvPr/>
        </p:nvSpPr>
        <p:spPr>
          <a:xfrm rot="14227747" flipH="1" flipV="1">
            <a:off x="7509895" y="1601241"/>
            <a:ext cx="1626247" cy="1306578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Arc 53">
            <a:extLst>
              <a:ext uri="{FF2B5EF4-FFF2-40B4-BE49-F238E27FC236}">
                <a16:creationId xmlns:a16="http://schemas.microsoft.com/office/drawing/2014/main" id="{78688EBC-0341-4B6C-9EBE-7C4D422ED478}"/>
              </a:ext>
            </a:extLst>
          </p:cNvPr>
          <p:cNvSpPr/>
          <p:nvPr/>
        </p:nvSpPr>
        <p:spPr>
          <a:xfrm rot="7446602" flipV="1">
            <a:off x="2642997" y="3263276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6" name="Title 4">
            <a:extLst>
              <a:ext uri="{FF2B5EF4-FFF2-40B4-BE49-F238E27FC236}">
                <a16:creationId xmlns:a16="http://schemas.microsoft.com/office/drawing/2014/main" id="{24DBAABB-9768-4CF4-A146-08A0516E3E7A}"/>
              </a:ext>
            </a:extLst>
          </p:cNvPr>
          <p:cNvSpPr txBox="1">
            <a:spLocks/>
          </p:cNvSpPr>
          <p:nvPr/>
        </p:nvSpPr>
        <p:spPr>
          <a:xfrm>
            <a:off x="96189" y="-85509"/>
            <a:ext cx="460487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SProc.Net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2EE67C-A7EE-4798-A50D-3EEAFE1F4C30}"/>
              </a:ext>
            </a:extLst>
          </p:cNvPr>
          <p:cNvSpPr/>
          <p:nvPr/>
        </p:nvSpPr>
        <p:spPr>
          <a:xfrm>
            <a:off x="3074511" y="1559768"/>
            <a:ext cx="11428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Registration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F2F700E-DDF2-411F-91EB-A437099FE6FA}"/>
              </a:ext>
            </a:extLst>
          </p:cNvPr>
          <p:cNvSpPr/>
          <p:nvPr/>
        </p:nvSpPr>
        <p:spPr>
          <a:xfrm flipH="1">
            <a:off x="4545149" y="1559768"/>
            <a:ext cx="126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Accreditation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F278587-D860-44AB-8F2E-BD9EFCF38D85}"/>
              </a:ext>
            </a:extLst>
          </p:cNvPr>
          <p:cNvSpPr/>
          <p:nvPr/>
        </p:nvSpPr>
        <p:spPr>
          <a:xfrm flipH="1">
            <a:off x="6051556" y="1565944"/>
            <a:ext cx="126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Enrolment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EABD1C-8D3D-4A7B-B5C1-4980E6B46A87}"/>
              </a:ext>
            </a:extLst>
          </p:cNvPr>
          <p:cNvSpPr/>
          <p:nvPr/>
        </p:nvSpPr>
        <p:spPr>
          <a:xfrm flipH="1">
            <a:off x="7592014" y="1420582"/>
            <a:ext cx="126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</a:t>
            </a:r>
            <a:r>
              <a:rPr lang="en-GB" sz="12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Creation</a:t>
            </a:r>
            <a:r>
              <a:rPr lang="en-GB" sz="12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</a:t>
            </a:r>
            <a:r>
              <a:rPr lang="en-GB" sz="12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2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Distribution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E35D352-FEDD-44D9-80D0-FA116AEB7769}"/>
              </a:ext>
            </a:extLst>
          </p:cNvPr>
          <p:cNvSpPr/>
          <p:nvPr/>
        </p:nvSpPr>
        <p:spPr>
          <a:xfrm flipH="1">
            <a:off x="6056501" y="3076791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CFA303B-61C2-479D-9F4D-2F87FBD0EE1E}"/>
              </a:ext>
            </a:extLst>
          </p:cNvPr>
          <p:cNvSpPr/>
          <p:nvPr/>
        </p:nvSpPr>
        <p:spPr>
          <a:xfrm flipH="1">
            <a:off x="7577815" y="3030431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Submission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69776267-B05B-486A-BAB1-DB3D985DF667}"/>
              </a:ext>
            </a:extLst>
          </p:cNvPr>
          <p:cNvSpPr/>
          <p:nvPr/>
        </p:nvSpPr>
        <p:spPr>
          <a:xfrm flipH="1">
            <a:off x="4512861" y="3069432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Contract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Award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6F334BC-C405-43FD-9888-4D1037067E4C}"/>
              </a:ext>
            </a:extLst>
          </p:cNvPr>
          <p:cNvSpPr/>
          <p:nvPr/>
        </p:nvSpPr>
        <p:spPr>
          <a:xfrm flipH="1">
            <a:off x="2995535" y="3076791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Agreement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A9A4AA5-9148-4A78-AF79-B90C2CB8BA6F}"/>
              </a:ext>
            </a:extLst>
          </p:cNvPr>
          <p:cNvSpPr/>
          <p:nvPr/>
        </p:nvSpPr>
        <p:spPr>
          <a:xfrm flipH="1">
            <a:off x="3006564" y="4662800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Receipting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AA1032C7-1BE1-4125-95FD-B595526A7842}"/>
              </a:ext>
            </a:extLst>
          </p:cNvPr>
          <p:cNvSpPr/>
          <p:nvPr/>
        </p:nvSpPr>
        <p:spPr>
          <a:xfrm flipH="1">
            <a:off x="7607910" y="4778001"/>
            <a:ext cx="12678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B4EDF564-6DE0-4FF3-8AD7-607C2F486126}"/>
              </a:ext>
            </a:extLst>
          </p:cNvPr>
          <p:cNvSpPr/>
          <p:nvPr/>
        </p:nvSpPr>
        <p:spPr>
          <a:xfrm flipH="1">
            <a:off x="6033101" y="4670279"/>
            <a:ext cx="1267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Invoice and Self Bill</a:t>
            </a:r>
            <a:endParaRPr lang="en-GB" sz="14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69531E51-3CAD-42FC-9B61-089C7BCC0292}"/>
              </a:ext>
            </a:extLst>
          </p:cNvPr>
          <p:cNvSpPr/>
          <p:nvPr/>
        </p:nvSpPr>
        <p:spPr>
          <a:xfrm flipH="1">
            <a:off x="4557418" y="4586823"/>
            <a:ext cx="12678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Receipt</a:t>
            </a:r>
            <a:r>
              <a:rPr lang="en-GB" sz="14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Approval</a:t>
            </a:r>
          </a:p>
        </p:txBody>
      </p:sp>
      <p:sp>
        <p:nvSpPr>
          <p:cNvPr id="71" name="Arc 70">
            <a:extLst>
              <a:ext uri="{FF2B5EF4-FFF2-40B4-BE49-F238E27FC236}">
                <a16:creationId xmlns:a16="http://schemas.microsoft.com/office/drawing/2014/main" id="{1A223977-C26C-44D9-93B8-8A64E126C170}"/>
              </a:ext>
            </a:extLst>
          </p:cNvPr>
          <p:cNvSpPr/>
          <p:nvPr/>
        </p:nvSpPr>
        <p:spPr>
          <a:xfrm rot="2436398" flipV="1">
            <a:off x="3565225" y="4380202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2" name="Arc 71">
            <a:extLst>
              <a:ext uri="{FF2B5EF4-FFF2-40B4-BE49-F238E27FC236}">
                <a16:creationId xmlns:a16="http://schemas.microsoft.com/office/drawing/2014/main" id="{054C9032-BABD-41E6-BA00-F32A6A236ACD}"/>
              </a:ext>
            </a:extLst>
          </p:cNvPr>
          <p:cNvSpPr/>
          <p:nvPr/>
        </p:nvSpPr>
        <p:spPr>
          <a:xfrm rot="2436398" flipV="1">
            <a:off x="5151597" y="4394499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E9FE3CB6-9678-47A0-9E08-6EC959C64062}"/>
              </a:ext>
            </a:extLst>
          </p:cNvPr>
          <p:cNvSpPr/>
          <p:nvPr/>
        </p:nvSpPr>
        <p:spPr>
          <a:xfrm rot="2436398" flipV="1">
            <a:off x="6678149" y="4394148"/>
            <a:ext cx="1626247" cy="1306578"/>
          </a:xfrm>
          <a:prstGeom prst="arc">
            <a:avLst/>
          </a:prstGeom>
          <a:ln w="12700">
            <a:solidFill>
              <a:srgbClr val="40B4E5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17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0" y="-4353"/>
            <a:ext cx="1176679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60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Becoming an Approved Provider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9C4DB2A0-BA78-48F5-A326-AE685D5689EA}"/>
              </a:ext>
            </a:extLst>
          </p:cNvPr>
          <p:cNvGrpSpPr/>
          <p:nvPr/>
        </p:nvGrpSpPr>
        <p:grpSpPr>
          <a:xfrm>
            <a:off x="1317356" y="1458236"/>
            <a:ext cx="9453966" cy="4245140"/>
            <a:chOff x="2988409" y="1316232"/>
            <a:chExt cx="4321172" cy="19155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211F3734-2A68-4F2D-9B7D-2A609990A778}"/>
                </a:ext>
              </a:extLst>
            </p:cNvPr>
            <p:cNvGrpSpPr/>
            <p:nvPr/>
          </p:nvGrpSpPr>
          <p:grpSpPr>
            <a:xfrm>
              <a:off x="2988409" y="1316232"/>
              <a:ext cx="1284562" cy="1220541"/>
              <a:chOff x="6089299" y="2490797"/>
              <a:chExt cx="2233101" cy="2233101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02C67179-1FAC-41B7-BED3-DA0208281976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96C0BB5-4459-4ABA-8CC9-9856535597D5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F26E9AB-BBE6-47F5-9775-E511A3F4134A}"/>
                </a:ext>
              </a:extLst>
            </p:cNvPr>
            <p:cNvGrpSpPr/>
            <p:nvPr/>
          </p:nvGrpSpPr>
          <p:grpSpPr>
            <a:xfrm>
              <a:off x="4508649" y="1344826"/>
              <a:ext cx="1284562" cy="1220541"/>
              <a:chOff x="6089299" y="2490797"/>
              <a:chExt cx="2233101" cy="223310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E4845E1-876B-4336-9C96-BB3A1862CE0B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4127EA0-7FE1-4A43-B63F-1A387EEF4372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AA87842-E75E-428A-8DDB-4A5FDF6504B9}"/>
                </a:ext>
              </a:extLst>
            </p:cNvPr>
            <p:cNvGrpSpPr/>
            <p:nvPr/>
          </p:nvGrpSpPr>
          <p:grpSpPr>
            <a:xfrm>
              <a:off x="6023268" y="1341976"/>
              <a:ext cx="1284562" cy="1220541"/>
              <a:chOff x="6089299" y="2490797"/>
              <a:chExt cx="2233101" cy="2233101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61B31B29-E56D-4099-95B9-515D457B6992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E5052346-06AF-49C5-A76B-60EAD46948E1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E62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sp>
          <p:nvSpPr>
            <p:cNvPr id="71" name="Arc 70">
              <a:extLst>
                <a:ext uri="{FF2B5EF4-FFF2-40B4-BE49-F238E27FC236}">
                  <a16:creationId xmlns:a16="http://schemas.microsoft.com/office/drawing/2014/main" id="{5A910DCF-B5FE-4597-B442-08C67A37AF2C}"/>
                </a:ext>
              </a:extLst>
            </p:cNvPr>
            <p:cNvSpPr/>
            <p:nvPr/>
          </p:nvSpPr>
          <p:spPr>
            <a:xfrm rot="2436398" flipV="1">
              <a:off x="3366648" y="1792656"/>
              <a:ext cx="1626247" cy="1306578"/>
            </a:xfrm>
            <a:prstGeom prst="arc">
              <a:avLst/>
            </a:prstGeom>
            <a:ln w="12700">
              <a:solidFill>
                <a:srgbClr val="E6224D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BD715D6F-A9D6-4E2F-ADC9-CBDACA723C8D}"/>
                </a:ext>
              </a:extLst>
            </p:cNvPr>
            <p:cNvSpPr/>
            <p:nvPr/>
          </p:nvSpPr>
          <p:spPr>
            <a:xfrm rot="2436398" flipV="1">
              <a:off x="5063315" y="1925225"/>
              <a:ext cx="1626247" cy="1306578"/>
            </a:xfrm>
            <a:prstGeom prst="arc">
              <a:avLst/>
            </a:prstGeom>
            <a:ln w="12700">
              <a:solidFill>
                <a:srgbClr val="E6224D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102B687-AE8B-4A16-9B74-B32439E7EA3C}"/>
                </a:ext>
              </a:extLst>
            </p:cNvPr>
            <p:cNvSpPr/>
            <p:nvPr/>
          </p:nvSpPr>
          <p:spPr>
            <a:xfrm>
              <a:off x="3096868" y="1736749"/>
              <a:ext cx="1078500" cy="2676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8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Registration</a:t>
              </a:r>
              <a:endParaRPr lang="en-GB" sz="2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211E7D6-D1F5-4DFC-B458-7699A49315FE}"/>
                </a:ext>
              </a:extLst>
            </p:cNvPr>
            <p:cNvSpPr/>
            <p:nvPr/>
          </p:nvSpPr>
          <p:spPr>
            <a:xfrm flipH="1">
              <a:off x="4543809" y="1747182"/>
              <a:ext cx="1267858" cy="27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Accreditation</a:t>
              </a:r>
              <a:endParaRPr lang="en-GB" sz="2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08794A85-EB89-4449-B585-2F91D40F5DF8}"/>
                </a:ext>
              </a:extLst>
            </p:cNvPr>
            <p:cNvSpPr/>
            <p:nvPr/>
          </p:nvSpPr>
          <p:spPr>
            <a:xfrm flipH="1">
              <a:off x="6041723" y="1742925"/>
              <a:ext cx="1267858" cy="276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8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Enrolment</a:t>
              </a:r>
              <a:endParaRPr lang="en-GB" sz="2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2CBCCAA5-9211-4A56-AB28-F90974AF8B19}"/>
              </a:ext>
            </a:extLst>
          </p:cNvPr>
          <p:cNvSpPr/>
          <p:nvPr/>
        </p:nvSpPr>
        <p:spPr>
          <a:xfrm>
            <a:off x="2095050" y="4199435"/>
            <a:ext cx="20951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 Details Provided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8FF106-2DB3-4C76-9FDB-3E258DBB6081}"/>
              </a:ext>
            </a:extLst>
          </p:cNvPr>
          <p:cNvSpPr/>
          <p:nvPr/>
        </p:nvSpPr>
        <p:spPr>
          <a:xfrm>
            <a:off x="4773138" y="4199435"/>
            <a:ext cx="264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Documentation and Information submitted for review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D67E7D3-DCEF-434A-9D66-377CC157CE8A}"/>
              </a:ext>
            </a:extLst>
          </p:cNvPr>
          <p:cNvSpPr/>
          <p:nvPr/>
        </p:nvSpPr>
        <p:spPr>
          <a:xfrm>
            <a:off x="7742767" y="4236063"/>
            <a:ext cx="264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Documentation and Information submitted for review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4430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0" y="252003"/>
            <a:ext cx="124083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Becoming an </a:t>
            </a:r>
            <a:r>
              <a:rPr lang="en-GB" sz="60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Approved</a:t>
            </a:r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 Provider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BD5C3-CE59-4CB6-8B2C-041069F71867}"/>
              </a:ext>
            </a:extLst>
          </p:cNvPr>
          <p:cNvSpPr/>
          <p:nvPr/>
        </p:nvSpPr>
        <p:spPr>
          <a:xfrm>
            <a:off x="762800" y="1314095"/>
            <a:ext cx="1005418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As part of the Accreditation and Enrolment process, you may be asked to provide and/ or accept  the following:</a:t>
            </a:r>
          </a:p>
          <a:p>
            <a:endParaRPr lang="en-GB" sz="1600" b="1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sz="16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Accreditation</a:t>
            </a:r>
          </a:p>
          <a:p>
            <a:pPr lvl="0"/>
            <a:endParaRPr lang="en-GB" sz="16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Company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Self-Bill Agreement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Supplier Agreement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Declaration Statement</a:t>
            </a:r>
          </a:p>
          <a:p>
            <a:pPr lvl="0"/>
            <a:endParaRPr lang="en-GB" sz="16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/>
            <a:r>
              <a:rPr lang="en-GB" sz="16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Enrolment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Mandatory Exclusion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Discretionary Exclusion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Economic and Financial Standing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Insurances and Quality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Method Statement Questions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Contract Examples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Licensing Information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85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4">
            <a:extLst>
              <a:ext uri="{FF2B5EF4-FFF2-40B4-BE49-F238E27FC236}">
                <a16:creationId xmlns:a16="http://schemas.microsoft.com/office/drawing/2014/main" id="{2D0D91D5-681E-46C9-9EBB-40D8BC2F7556}"/>
              </a:ext>
            </a:extLst>
          </p:cNvPr>
          <p:cNvSpPr txBox="1">
            <a:spLocks/>
          </p:cNvSpPr>
          <p:nvPr/>
        </p:nvSpPr>
        <p:spPr>
          <a:xfrm>
            <a:off x="0" y="-130624"/>
            <a:ext cx="100972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Submitting an Offer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C9C50E4-2EE4-4285-A450-D3A65FBF1D37}"/>
              </a:ext>
            </a:extLst>
          </p:cNvPr>
          <p:cNvGrpSpPr/>
          <p:nvPr/>
        </p:nvGrpSpPr>
        <p:grpSpPr>
          <a:xfrm>
            <a:off x="1726273" y="1907573"/>
            <a:ext cx="1956024" cy="1881723"/>
            <a:chOff x="6089299" y="2490797"/>
            <a:chExt cx="2233101" cy="223310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8F1CE74-1F31-46E0-B526-BA9E6BF96954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5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6786921-FC15-4B5A-BD56-6B3695218D0D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40708E-69FB-4333-A655-0D420216B191}"/>
              </a:ext>
            </a:extLst>
          </p:cNvPr>
          <p:cNvGrpSpPr/>
          <p:nvPr/>
        </p:nvGrpSpPr>
        <p:grpSpPr>
          <a:xfrm>
            <a:off x="4551806" y="1907573"/>
            <a:ext cx="1956024" cy="1881723"/>
            <a:chOff x="6089299" y="2490797"/>
            <a:chExt cx="2233101" cy="2233101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04C2C8F-1D65-4B41-96B6-FB69B30297F2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65CFA50-6B42-4FC6-B878-BEF8CAC28C9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149CE34-2407-4534-8FD1-A87EA92E0AB6}"/>
              </a:ext>
            </a:extLst>
          </p:cNvPr>
          <p:cNvGrpSpPr/>
          <p:nvPr/>
        </p:nvGrpSpPr>
        <p:grpSpPr>
          <a:xfrm>
            <a:off x="7625046" y="1907572"/>
            <a:ext cx="1956024" cy="1881723"/>
            <a:chOff x="6089299" y="2490797"/>
            <a:chExt cx="2233101" cy="223310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11A0E31-3313-4FDB-8F0C-5AE38C958B8F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EC60FC-DAC3-4218-92EE-18F1BC8516B6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EAAE46-A140-4051-A772-498446A917D9}"/>
              </a:ext>
            </a:extLst>
          </p:cNvPr>
          <p:cNvGrpSpPr/>
          <p:nvPr/>
        </p:nvGrpSpPr>
        <p:grpSpPr>
          <a:xfrm>
            <a:off x="6094927" y="3971769"/>
            <a:ext cx="1956024" cy="1881723"/>
            <a:chOff x="6089299" y="2490797"/>
            <a:chExt cx="2233101" cy="223310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AD95256-BAA4-40EF-8407-3B38678E9251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endParaRPr lang="en-GB" sz="8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9A497D3-47B0-4969-8172-E4A477280ADC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ACE8D0A-7A71-49EA-ABAB-483303C53C8F}"/>
              </a:ext>
            </a:extLst>
          </p:cNvPr>
          <p:cNvGrpSpPr/>
          <p:nvPr/>
        </p:nvGrpSpPr>
        <p:grpSpPr>
          <a:xfrm>
            <a:off x="2858658" y="3971320"/>
            <a:ext cx="1956024" cy="1881723"/>
            <a:chOff x="6089299" y="2490797"/>
            <a:chExt cx="2233101" cy="2233101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80FAB6C-77E0-44B0-8B44-2DF1B4FBD1D9}"/>
                </a:ext>
              </a:extLst>
            </p:cNvPr>
            <p:cNvSpPr/>
            <p:nvPr/>
          </p:nvSpPr>
          <p:spPr>
            <a:xfrm>
              <a:off x="6141616" y="2543114"/>
              <a:ext cx="2128467" cy="2128467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96661BF-2FD9-48E0-893F-52244AD3A4B1}"/>
                </a:ext>
              </a:extLst>
            </p:cNvPr>
            <p:cNvSpPr/>
            <p:nvPr/>
          </p:nvSpPr>
          <p:spPr>
            <a:xfrm>
              <a:off x="6089299" y="2490797"/>
              <a:ext cx="2233101" cy="2233101"/>
            </a:xfrm>
            <a:prstGeom prst="ellipse">
              <a:avLst/>
            </a:prstGeom>
            <a:noFill/>
            <a:ln>
              <a:solidFill>
                <a:srgbClr val="529B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500" dirty="0"/>
            </a:p>
          </p:txBody>
        </p:sp>
      </p:grpSp>
      <p:sp>
        <p:nvSpPr>
          <p:cNvPr id="20" name="Arc 19">
            <a:extLst>
              <a:ext uri="{FF2B5EF4-FFF2-40B4-BE49-F238E27FC236}">
                <a16:creationId xmlns:a16="http://schemas.microsoft.com/office/drawing/2014/main" id="{F76D9D57-7509-4A06-B2F9-3D6153970484}"/>
              </a:ext>
            </a:extLst>
          </p:cNvPr>
          <p:cNvSpPr/>
          <p:nvPr/>
        </p:nvSpPr>
        <p:spPr>
          <a:xfrm rot="11439792" flipH="1" flipV="1">
            <a:off x="5145626" y="2591774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D4458728-2105-4136-92CD-75BDEEBCB13E}"/>
              </a:ext>
            </a:extLst>
          </p:cNvPr>
          <p:cNvSpPr/>
          <p:nvPr/>
        </p:nvSpPr>
        <p:spPr>
          <a:xfrm rot="21244710" flipV="1">
            <a:off x="3526742" y="2690324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360056B2-0778-4912-BF33-6743DDD31D94}"/>
              </a:ext>
            </a:extLst>
          </p:cNvPr>
          <p:cNvSpPr/>
          <p:nvPr/>
        </p:nvSpPr>
        <p:spPr>
          <a:xfrm rot="21271370" flipV="1">
            <a:off x="6870856" y="2555226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2C25BB6-6F36-49D4-8973-561E991982C3}"/>
              </a:ext>
            </a:extLst>
          </p:cNvPr>
          <p:cNvSpPr/>
          <p:nvPr/>
        </p:nvSpPr>
        <p:spPr>
          <a:xfrm rot="11759022" flipH="1" flipV="1">
            <a:off x="2160263" y="2643398"/>
            <a:ext cx="2406014" cy="2379967"/>
          </a:xfrm>
          <a:prstGeom prst="arc">
            <a:avLst/>
          </a:prstGeom>
          <a:ln w="12700">
            <a:solidFill>
              <a:srgbClr val="529B54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F40D30A-D505-4538-B286-DE873AEF0AC5}"/>
              </a:ext>
            </a:extLst>
          </p:cNvPr>
          <p:cNvSpPr/>
          <p:nvPr/>
        </p:nvSpPr>
        <p:spPr>
          <a:xfrm flipH="1">
            <a:off x="1938730" y="2389723"/>
            <a:ext cx="15577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Requirement Creation and Distribution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BFD757-A6C2-4977-9A2B-A5D8038683C5}"/>
              </a:ext>
            </a:extLst>
          </p:cNvPr>
          <p:cNvSpPr/>
          <p:nvPr/>
        </p:nvSpPr>
        <p:spPr>
          <a:xfrm flipH="1">
            <a:off x="4895889" y="2472860"/>
            <a:ext cx="126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</a:t>
            </a:r>
          </a:p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Review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6A7D4A5-BB44-49FA-AC52-6064E662B11A}"/>
              </a:ext>
            </a:extLst>
          </p:cNvPr>
          <p:cNvSpPr/>
          <p:nvPr/>
        </p:nvSpPr>
        <p:spPr>
          <a:xfrm flipH="1">
            <a:off x="3104580" y="4622272"/>
            <a:ext cx="1584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Offer Submission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FC4256-EE54-4B2A-BC41-D82FA8C129D5}"/>
              </a:ext>
            </a:extLst>
          </p:cNvPr>
          <p:cNvSpPr/>
          <p:nvPr/>
        </p:nvSpPr>
        <p:spPr>
          <a:xfrm flipH="1">
            <a:off x="6499287" y="4660117"/>
            <a:ext cx="12678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Contract</a:t>
            </a:r>
            <a:r>
              <a:rPr lang="en-GB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Award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245D68-83E5-41F6-BF29-55246A13243E}"/>
              </a:ext>
            </a:extLst>
          </p:cNvPr>
          <p:cNvSpPr/>
          <p:nvPr/>
        </p:nvSpPr>
        <p:spPr>
          <a:xfrm flipH="1">
            <a:off x="7849818" y="2478323"/>
            <a:ext cx="15553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gradFill flip="none" rotWithShape="1"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  <a:tileRect/>
                </a:gra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Service Agreement</a:t>
            </a:r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5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0" y="-54957"/>
            <a:ext cx="840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Billing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BCCAA5-9211-4A56-AB28-F90974AF8B19}"/>
              </a:ext>
            </a:extLst>
          </p:cNvPr>
          <p:cNvSpPr/>
          <p:nvPr/>
        </p:nvSpPr>
        <p:spPr>
          <a:xfrm>
            <a:off x="297513" y="4224869"/>
            <a:ext cx="21388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Weekly submission of work completed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98FF106-2DB3-4C76-9FDB-3E258DBB6081}"/>
              </a:ext>
            </a:extLst>
          </p:cNvPr>
          <p:cNvSpPr/>
          <p:nvPr/>
        </p:nvSpPr>
        <p:spPr>
          <a:xfrm>
            <a:off x="3082320" y="4371075"/>
            <a:ext cx="2645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Approval of funds within agreed tolerances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D67E7D3-DCEF-434A-9D66-377CC157CE8A}"/>
              </a:ext>
            </a:extLst>
          </p:cNvPr>
          <p:cNvSpPr/>
          <p:nvPr/>
        </p:nvSpPr>
        <p:spPr>
          <a:xfrm>
            <a:off x="5892053" y="4360769"/>
            <a:ext cx="2645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Invoice and Self-Bill visible 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749D83-E7A6-4E48-93B7-5295B5155E22}"/>
              </a:ext>
            </a:extLst>
          </p:cNvPr>
          <p:cNvGrpSpPr/>
          <p:nvPr/>
        </p:nvGrpSpPr>
        <p:grpSpPr>
          <a:xfrm>
            <a:off x="276232" y="1767867"/>
            <a:ext cx="11090764" cy="3754213"/>
            <a:chOff x="1622996" y="1688678"/>
            <a:chExt cx="5877526" cy="193602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DBDCA7F-28DC-42A2-B81C-3F612161463E}"/>
                </a:ext>
              </a:extLst>
            </p:cNvPr>
            <p:cNvGrpSpPr/>
            <p:nvPr/>
          </p:nvGrpSpPr>
          <p:grpSpPr>
            <a:xfrm>
              <a:off x="3167710" y="1688678"/>
              <a:ext cx="1284562" cy="1220541"/>
              <a:chOff x="6089299" y="2490797"/>
              <a:chExt cx="2233101" cy="2233101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1D90DA3-C6C2-43C9-B3F7-1ACA0A08ADF7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BF58BF1-4EA3-4DA3-9653-62CA8A4E0D97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6B304E0B-D7A3-4B9F-B2ED-6CC7D2B785F8}"/>
                </a:ext>
              </a:extLst>
            </p:cNvPr>
            <p:cNvGrpSpPr/>
            <p:nvPr/>
          </p:nvGrpSpPr>
          <p:grpSpPr>
            <a:xfrm>
              <a:off x="4657855" y="1688678"/>
              <a:ext cx="1284562" cy="1220541"/>
              <a:chOff x="6089299" y="2490797"/>
              <a:chExt cx="2233101" cy="2233101"/>
            </a:xfrm>
          </p:grpSpPr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8CFF0587-F8BC-4C8F-8B9D-8A0FC7899F78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5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3AB760F7-5ED0-4D7E-8E89-2E81FE5E2CE8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D3A1528-CB56-4407-A21A-7BEDC5A0AD80}"/>
                </a:ext>
              </a:extLst>
            </p:cNvPr>
            <p:cNvGrpSpPr/>
            <p:nvPr/>
          </p:nvGrpSpPr>
          <p:grpSpPr>
            <a:xfrm>
              <a:off x="6202569" y="1688678"/>
              <a:ext cx="1284562" cy="1220541"/>
              <a:chOff x="6089299" y="2490797"/>
              <a:chExt cx="2233101" cy="223310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2B7BA0D-88E8-44EB-B648-656344697E4A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B3A4263-7B25-4BD3-B237-3AE54D8B6932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B618F05-1199-4658-B194-52389A345D46}"/>
                </a:ext>
              </a:extLst>
            </p:cNvPr>
            <p:cNvGrpSpPr/>
            <p:nvPr/>
          </p:nvGrpSpPr>
          <p:grpSpPr>
            <a:xfrm>
              <a:off x="1622996" y="1688679"/>
              <a:ext cx="1284562" cy="1220541"/>
              <a:chOff x="6089299" y="2490797"/>
              <a:chExt cx="2233101" cy="2233101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C42C1B3-5687-459C-A4A6-8E25BF0D6E3B}"/>
                  </a:ext>
                </a:extLst>
              </p:cNvPr>
              <p:cNvSpPr/>
              <p:nvPr/>
            </p:nvSpPr>
            <p:spPr>
              <a:xfrm>
                <a:off x="6141616" y="2543114"/>
                <a:ext cx="2128467" cy="2128467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>
                  <a:solidFill>
                    <a:srgbClr val="646363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BA2B6F30-9A3E-46D5-B6CF-123D65B0EF8E}"/>
                  </a:ext>
                </a:extLst>
              </p:cNvPr>
              <p:cNvSpPr/>
              <p:nvPr/>
            </p:nvSpPr>
            <p:spPr>
              <a:xfrm>
                <a:off x="6089299" y="2490797"/>
                <a:ext cx="2233101" cy="2233101"/>
              </a:xfrm>
              <a:prstGeom prst="ellipse">
                <a:avLst/>
              </a:prstGeom>
              <a:noFill/>
              <a:ln>
                <a:solidFill>
                  <a:srgbClr val="40B4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000" dirty="0"/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CA891A1-5CD5-4BEE-9ED2-FB345CD3F8C6}"/>
                </a:ext>
              </a:extLst>
            </p:cNvPr>
            <p:cNvSpPr/>
            <p:nvPr/>
          </p:nvSpPr>
          <p:spPr>
            <a:xfrm flipH="1">
              <a:off x="1631347" y="2147868"/>
              <a:ext cx="1267858" cy="206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Service Receipting</a:t>
              </a:r>
              <a:endPara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E5EC3A4-AA08-4981-80E8-A58B6B87CE49}"/>
                </a:ext>
              </a:extLst>
            </p:cNvPr>
            <p:cNvSpPr/>
            <p:nvPr/>
          </p:nvSpPr>
          <p:spPr>
            <a:xfrm flipH="1">
              <a:off x="6232664" y="2148304"/>
              <a:ext cx="1267858" cy="206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Payment</a:t>
              </a:r>
              <a:endPara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5426142-91B5-4681-997F-05542EDF64F4}"/>
                </a:ext>
              </a:extLst>
            </p:cNvPr>
            <p:cNvSpPr/>
            <p:nvPr/>
          </p:nvSpPr>
          <p:spPr>
            <a:xfrm flipH="1">
              <a:off x="4750941" y="2116422"/>
              <a:ext cx="1191476" cy="365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dirty="0">
                  <a:gradFill flip="none" rotWithShape="1">
                    <a:gsLst>
                      <a:gs pos="0">
                        <a:srgbClr val="E6224D"/>
                      </a:gs>
                      <a:gs pos="100000">
                        <a:srgbClr val="3F3F86"/>
                      </a:gs>
                    </a:gsLst>
                    <a:lin ang="0" scaled="1"/>
                    <a:tileRect/>
                  </a:gra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Invoice and Self Bill</a:t>
              </a:r>
              <a:endPara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203FAA4-8B34-412D-9DC1-B0056A9168B0}"/>
                </a:ext>
              </a:extLst>
            </p:cNvPr>
            <p:cNvSpPr/>
            <p:nvPr/>
          </p:nvSpPr>
          <p:spPr>
            <a:xfrm flipH="1">
              <a:off x="3195194" y="2116422"/>
              <a:ext cx="1267858" cy="3650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000" i="1" dirty="0">
                  <a:solidFill>
                    <a:srgbClr val="646363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Service Receipt Approval</a:t>
              </a:r>
              <a:endParaRPr lang="en-GB" sz="2000" i="1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9" name="Arc 38">
              <a:extLst>
                <a:ext uri="{FF2B5EF4-FFF2-40B4-BE49-F238E27FC236}">
                  <a16:creationId xmlns:a16="http://schemas.microsoft.com/office/drawing/2014/main" id="{BC41D605-053A-4A4E-B10E-08E94B4D3DA4}"/>
                </a:ext>
              </a:extLst>
            </p:cNvPr>
            <p:cNvSpPr/>
            <p:nvPr/>
          </p:nvSpPr>
          <p:spPr>
            <a:xfrm rot="2436398" flipV="1">
              <a:off x="2216158" y="2318127"/>
              <a:ext cx="1626247" cy="1306578"/>
            </a:xfrm>
            <a:prstGeom prst="arc">
              <a:avLst/>
            </a:prstGeom>
            <a:ln w="12700">
              <a:solidFill>
                <a:srgbClr val="40B4E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0" name="Arc 39">
              <a:extLst>
                <a:ext uri="{FF2B5EF4-FFF2-40B4-BE49-F238E27FC236}">
                  <a16:creationId xmlns:a16="http://schemas.microsoft.com/office/drawing/2014/main" id="{9D2B88DD-5C8F-4C21-9663-4BC1C893CA1C}"/>
                </a:ext>
              </a:extLst>
            </p:cNvPr>
            <p:cNvSpPr/>
            <p:nvPr/>
          </p:nvSpPr>
          <p:spPr>
            <a:xfrm rot="2436398" flipV="1">
              <a:off x="3758097" y="2314232"/>
              <a:ext cx="1626247" cy="1306578"/>
            </a:xfrm>
            <a:prstGeom prst="arc">
              <a:avLst/>
            </a:prstGeom>
            <a:ln w="12700">
              <a:solidFill>
                <a:srgbClr val="40B4E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1" name="Arc 40">
              <a:extLst>
                <a:ext uri="{FF2B5EF4-FFF2-40B4-BE49-F238E27FC236}">
                  <a16:creationId xmlns:a16="http://schemas.microsoft.com/office/drawing/2014/main" id="{FD6184E1-DB29-4148-9E1F-FD19FC4C2311}"/>
                </a:ext>
              </a:extLst>
            </p:cNvPr>
            <p:cNvSpPr/>
            <p:nvPr/>
          </p:nvSpPr>
          <p:spPr>
            <a:xfrm rot="2436398" flipV="1">
              <a:off x="5304788" y="2310337"/>
              <a:ext cx="1626247" cy="1306578"/>
            </a:xfrm>
            <a:prstGeom prst="arc">
              <a:avLst/>
            </a:prstGeom>
            <a:ln w="12700">
              <a:solidFill>
                <a:srgbClr val="40B4E5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67CDE4C-5008-4B55-8CB1-B4C49C18C2E9}"/>
              </a:ext>
            </a:extLst>
          </p:cNvPr>
          <p:cNvSpPr/>
          <p:nvPr/>
        </p:nvSpPr>
        <p:spPr>
          <a:xfrm>
            <a:off x="8847923" y="4371075"/>
            <a:ext cx="2645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Payment sent out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597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A535F-7A01-4FFF-9391-319E0D5EB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85365"/>
            <a:ext cx="10515600" cy="1325563"/>
          </a:xfrm>
        </p:spPr>
        <p:txBody>
          <a:bodyPr/>
          <a:lstStyle/>
          <a:p>
            <a:r>
              <a:rPr lang="en-GB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Accreditation and Enrolment Demonstration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45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108155" y="0"/>
            <a:ext cx="840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Next Steps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7FBD5C3-CE59-4CB6-8B2C-041069F71867}"/>
              </a:ext>
            </a:extLst>
          </p:cNvPr>
          <p:cNvSpPr/>
          <p:nvPr/>
        </p:nvSpPr>
        <p:spPr>
          <a:xfrm>
            <a:off x="2421342" y="5436858"/>
            <a:ext cx="8717543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View all documentation and guides at </a:t>
            </a:r>
            <a:r>
              <a: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5"/>
              </a:rPr>
              <a:t>demand.sproc.net</a:t>
            </a:r>
            <a:r>
              <a: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endParaRPr lang="en-GB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GB" sz="6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ABD5BE1-28F4-4A49-A52F-BF5090BBB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269637"/>
              </p:ext>
            </p:extLst>
          </p:nvPr>
        </p:nvGraphicFramePr>
        <p:xfrm>
          <a:off x="596537" y="1545129"/>
          <a:ext cx="10998926" cy="3055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61591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924B31-FBF2-43EA-A77C-B79BD99F44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61011" r="36255"/>
          <a:stretch/>
        </p:blipFill>
        <p:spPr>
          <a:xfrm>
            <a:off x="8980075" y="0"/>
            <a:ext cx="3211926" cy="1882873"/>
          </a:xfrm>
          <a:prstGeom prst="rect">
            <a:avLst/>
          </a:prstGeom>
        </p:spPr>
      </p:pic>
      <p:sp>
        <p:nvSpPr>
          <p:cNvPr id="31" name="Title 4">
            <a:extLst>
              <a:ext uri="{FF2B5EF4-FFF2-40B4-BE49-F238E27FC236}">
                <a16:creationId xmlns:a16="http://schemas.microsoft.com/office/drawing/2014/main" id="{040C1B5D-F89F-48D2-A40D-6D9EBB5DA2FA}"/>
              </a:ext>
            </a:extLst>
          </p:cNvPr>
          <p:cNvSpPr txBox="1">
            <a:spLocks/>
          </p:cNvSpPr>
          <p:nvPr/>
        </p:nvSpPr>
        <p:spPr>
          <a:xfrm>
            <a:off x="610106" y="423453"/>
            <a:ext cx="84054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Help &amp; Assistance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7892A7-827C-4ECC-A70B-5EE91616C008}"/>
              </a:ext>
            </a:extLst>
          </p:cNvPr>
          <p:cNvSpPr/>
          <p:nvPr/>
        </p:nvSpPr>
        <p:spPr>
          <a:xfrm>
            <a:off x="914383" y="1882873"/>
            <a:ext cx="1036323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any clarifications on the contracts, please email Sutton and AfC at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5"/>
              </a:rPr>
              <a:t>procurement.contracts@Sutton.gov.uk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endParaRPr lang="en-GB" sz="2000" dirty="0">
              <a:solidFill>
                <a:srgbClr val="646363"/>
              </a:solidFill>
              <a:highlight>
                <a:srgbClr val="FFFF00"/>
              </a:highlight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000" dirty="0">
              <a:solidFill>
                <a:srgbClr val="646363"/>
              </a:solidFill>
              <a:highlight>
                <a:srgbClr val="FFFF00"/>
              </a:highlight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queries regarding your Accreditation &amp; Enrolment applications (A&amp;E), please email </a:t>
            </a:r>
            <a:r>
              <a:rPr lang="en-GB" sz="2000" i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adam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at </a:t>
            </a:r>
            <a:r>
              <a: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supplier.engagement@useadam.co.uk</a:t>
            </a:r>
            <a:r>
              <a:rPr lang="en-GB" sz="2000" dirty="0">
                <a:solidFill>
                  <a:srgbClr val="64636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endParaRPr lang="en-GB" sz="20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GB" sz="2000" dirty="0">
                <a:solidFill>
                  <a:srgbClr val="646363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Alternatively, you can contact Chloe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your Onboarding Manager on 07850 913 121</a:t>
            </a:r>
          </a:p>
          <a:p>
            <a:endParaRPr lang="en-GB" sz="2000" dirty="0">
              <a:solidFill>
                <a:srgbClr val="64636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any technical queries or issues, please use the adam </a:t>
            </a:r>
            <a:r>
              <a:rPr lang="en-GB" sz="2000" b="1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LIVE CHAT </a:t>
            </a:r>
            <a:r>
              <a:rPr lang="en-GB" sz="2000" dirty="0">
                <a:solidFill>
                  <a:srgbClr val="64636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function on SProc.Net</a:t>
            </a:r>
          </a:p>
          <a:p>
            <a:endParaRPr lang="en-GB" sz="2800" dirty="0">
              <a:solidFill>
                <a:srgbClr val="646363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Tx/>
              <a:buChar char="-"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9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7CF0FE-CF74-48FF-AD5E-AC207E1E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39966"/>
                </a:solidFill>
              </a:rPr>
              <a:t>Introduction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E588E9E-9024-4EA8-89E7-A155E164B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House keeping </a:t>
            </a:r>
          </a:p>
          <a:p>
            <a:r>
              <a:rPr lang="en-GB" dirty="0"/>
              <a:t>What this presentation is going to cover</a:t>
            </a:r>
          </a:p>
          <a:p>
            <a:r>
              <a:rPr lang="en-GB" dirty="0"/>
              <a:t>Introduction to project team and </a:t>
            </a:r>
            <a:r>
              <a:rPr lang="en-GB" i="1" dirty="0"/>
              <a:t>adam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57573"/>
            <a:ext cx="2158171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355" y="5372221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62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7ADA3-2AD7-4BFB-999B-6D50D8AF2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814" y="2311912"/>
            <a:ext cx="10515600" cy="1325563"/>
          </a:xfrm>
        </p:spPr>
        <p:txBody>
          <a:bodyPr/>
          <a:lstStyle/>
          <a:p>
            <a:pPr algn="ctr"/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Any</a:t>
            </a:r>
            <a:r>
              <a:rPr lang="en-GB" dirty="0"/>
              <a:t> </a:t>
            </a:r>
            <a:r>
              <a:rPr lang="en-GB" sz="7200" dirty="0">
                <a:gradFill>
                  <a:gsLst>
                    <a:gs pos="0">
                      <a:srgbClr val="E6224D"/>
                    </a:gs>
                    <a:gs pos="100000">
                      <a:srgbClr val="3F3F86"/>
                    </a:gs>
                  </a:gsLst>
                  <a:lin ang="0" scaled="1"/>
                </a:gradFill>
                <a:latin typeface="The BraggestDemo" panose="02000506050000020004" pitchFamily="2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41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12C0B62-978B-451F-A33A-2F5386C16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39966"/>
                </a:solidFill>
              </a:rPr>
              <a:t>Background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D298AD-9E79-467F-B832-61064EFFC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929"/>
            <a:ext cx="10515600" cy="4351338"/>
          </a:xfrm>
        </p:spPr>
        <p:txBody>
          <a:bodyPr/>
          <a:lstStyle/>
          <a:p>
            <a:r>
              <a:rPr lang="en-GB" dirty="0"/>
              <a:t>Procurement of routes across 3 boroughs</a:t>
            </a:r>
          </a:p>
          <a:p>
            <a:r>
              <a:rPr lang="en-GB" dirty="0"/>
              <a:t>Includes transport to out of borough schools and other facilities</a:t>
            </a:r>
          </a:p>
          <a:p>
            <a:r>
              <a:rPr lang="en-GB" dirty="0"/>
              <a:t>Includes routes with Passenger Assistants and wheelchair accessible vehicles</a:t>
            </a:r>
          </a:p>
          <a:p>
            <a:r>
              <a:rPr lang="en-GB" dirty="0"/>
              <a:t>Vehicles ranging from cars to mini buses</a:t>
            </a:r>
          </a:p>
          <a:p>
            <a:r>
              <a:rPr lang="en-GB" dirty="0"/>
              <a:t>Current spend across the 3 boroughs is approximately £9.5m per annum</a:t>
            </a:r>
          </a:p>
          <a:p>
            <a:r>
              <a:rPr lang="en-GB" dirty="0"/>
              <a:t>Around 400 routes across the 3 boroughs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57573"/>
            <a:ext cx="2158171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355" y="5372220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60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7FA514-78C4-4E53-9942-85E38AAA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39966"/>
                </a:solidFill>
              </a:rPr>
              <a:t>Current Process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6C4E90-5969-4DF7-BA49-4362DA68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1025"/>
            <a:ext cx="10515600" cy="4351338"/>
          </a:xfrm>
        </p:spPr>
        <p:txBody>
          <a:bodyPr/>
          <a:lstStyle/>
          <a:p>
            <a:r>
              <a:rPr lang="en-GB" dirty="0"/>
              <a:t>Framework Agreement consisting of 30 providers</a:t>
            </a:r>
          </a:p>
          <a:p>
            <a:r>
              <a:rPr lang="en-GB" dirty="0"/>
              <a:t>Expires at the end of July 2019</a:t>
            </a:r>
          </a:p>
          <a:p>
            <a:r>
              <a:rPr lang="en-GB" dirty="0"/>
              <a:t>Routes commissioned separately by Sutton and </a:t>
            </a:r>
            <a:r>
              <a:rPr lang="en-GB" dirty="0" err="1"/>
              <a:t>AfC</a:t>
            </a:r>
            <a:r>
              <a:rPr lang="en-GB" dirty="0"/>
              <a:t> transport teams</a:t>
            </a:r>
          </a:p>
          <a:p>
            <a:r>
              <a:rPr lang="en-GB" dirty="0"/>
              <a:t>Individual invoicing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82973"/>
            <a:ext cx="2158171" cy="7193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355" y="5397621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891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2B7FA514-78C4-4E53-9942-85E38AAA4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39966"/>
                </a:solidFill>
              </a:rPr>
              <a:t>Safeguarding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46C4E90-5969-4DF7-BA49-4362DA687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8860"/>
            <a:ext cx="10515600" cy="4351338"/>
          </a:xfrm>
        </p:spPr>
        <p:txBody>
          <a:bodyPr/>
          <a:lstStyle/>
          <a:p>
            <a:r>
              <a:rPr lang="en-GB" dirty="0"/>
              <a:t>Safeguarding our passengers is vital</a:t>
            </a:r>
          </a:p>
          <a:p>
            <a:r>
              <a:rPr lang="en-GB" dirty="0"/>
              <a:t>Drivers must hold UK licences for the vehicle they will be driving</a:t>
            </a:r>
          </a:p>
          <a:p>
            <a:r>
              <a:rPr lang="en-GB" dirty="0"/>
              <a:t>Passenger Assistants &amp; Drivers must both hold valid Disclosure &amp; Barring Service (DBS) certificates</a:t>
            </a:r>
          </a:p>
          <a:p>
            <a:r>
              <a:rPr lang="en-GB" dirty="0"/>
              <a:t>Crew members may be asked to attend Council offices for vetting and must complete safeguarding training prior to staff starting on a route</a:t>
            </a:r>
          </a:p>
          <a:p>
            <a:r>
              <a:rPr lang="en-GB" dirty="0"/>
              <a:t>All crew members must be fully committed to delivering the service to the passengers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82973"/>
            <a:ext cx="2158171" cy="71939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052" y="5487576"/>
            <a:ext cx="2552700" cy="88582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A9BACC3C-1FCB-4847-B091-6D5DE505460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4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2EB5B4F-D568-4B1F-A7AF-2E85540B8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39966"/>
                </a:solidFill>
              </a:rPr>
              <a:t>Why the opportunity?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196665C-340C-4EB6-9ACA-1C2D71B84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Current Framework ends this summer</a:t>
            </a:r>
          </a:p>
          <a:p>
            <a:r>
              <a:rPr lang="en-GB" dirty="0"/>
              <a:t>Want to continue working in partnership across 3 boroughs</a:t>
            </a:r>
          </a:p>
          <a:p>
            <a:r>
              <a:rPr lang="en-GB" dirty="0"/>
              <a:t>Want to continue to work in partnership with local businesses</a:t>
            </a:r>
          </a:p>
          <a:p>
            <a:r>
              <a:rPr lang="en-GB" dirty="0"/>
              <a:t>Continue to provide safe and high quality transport services for our vulnerable children and young people</a:t>
            </a:r>
          </a:p>
          <a:p>
            <a:r>
              <a:rPr lang="en-GB" dirty="0"/>
              <a:t>Opportunity to make invoicing and payment simpler</a:t>
            </a:r>
          </a:p>
          <a:p>
            <a:r>
              <a:rPr lang="en-GB" dirty="0"/>
              <a:t>Transparency and accountability in the process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57573"/>
            <a:ext cx="2158171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355" y="5372221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30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986EBF6-5D6B-4815-880F-3610BF804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339966"/>
                </a:solidFill>
              </a:rPr>
              <a:t>What is in it for you?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6F3C08-5006-4721-8E1F-81FA3337E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Access to approximately £9.5m per annum spend across 3 boroughs</a:t>
            </a:r>
          </a:p>
          <a:p>
            <a:r>
              <a:rPr lang="en-GB" dirty="0"/>
              <a:t>Visibility of all routes</a:t>
            </a:r>
          </a:p>
          <a:p>
            <a:r>
              <a:rPr lang="en-GB" dirty="0"/>
              <a:t>Opportunity to grow your business</a:t>
            </a:r>
          </a:p>
          <a:p>
            <a:r>
              <a:rPr lang="en-GB" dirty="0"/>
              <a:t>Automated and efficient invoicing process with guaranteed payment for contract delivery</a:t>
            </a:r>
          </a:p>
          <a:p>
            <a:r>
              <a:rPr lang="en-GB" dirty="0"/>
              <a:t>Open, simplified application process</a:t>
            </a:r>
          </a:p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57573"/>
            <a:ext cx="2158171" cy="719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355" y="5372221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45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24" y="1543464"/>
            <a:ext cx="7584081" cy="594411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6D05D79-3330-4914-A8C7-7F748215B2C2}"/>
              </a:ext>
            </a:extLst>
          </p:cNvPr>
          <p:cNvSpPr txBox="1">
            <a:spLocks/>
          </p:cNvSpPr>
          <p:nvPr/>
        </p:nvSpPr>
        <p:spPr>
          <a:xfrm>
            <a:off x="456665" y="3926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>
                <a:solidFill>
                  <a:srgbClr val="339966"/>
                </a:solidFill>
              </a:rPr>
              <a:t>How?</a:t>
            </a:r>
            <a:endParaRPr lang="en-US" dirty="0">
              <a:solidFill>
                <a:srgbClr val="339966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D1B51-AF6F-4C64-B84E-238A0E267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GB" dirty="0"/>
              <a:t>Introduce </a:t>
            </a:r>
            <a:r>
              <a:rPr lang="en-GB" i="1" dirty="0"/>
              <a:t>adam (handover)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457573"/>
            <a:ext cx="2158171" cy="7193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355" y="5372221"/>
            <a:ext cx="2554445" cy="8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242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6F5D2A-9C9A-4F2A-921F-F207ADDE0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34"/>
          <a:stretch/>
        </p:blipFill>
        <p:spPr>
          <a:xfrm flipH="1">
            <a:off x="-36661" y="9144"/>
            <a:ext cx="12228659" cy="683895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9767C5F-C22D-4A95-A0BA-8BCAF32BFEBE}"/>
              </a:ext>
            </a:extLst>
          </p:cNvPr>
          <p:cNvSpPr/>
          <p:nvPr/>
        </p:nvSpPr>
        <p:spPr>
          <a:xfrm>
            <a:off x="9794271" y="2212022"/>
            <a:ext cx="569344" cy="569344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D8D8A62-FCC4-4A5D-9CC3-8E1605A2BFF3}"/>
              </a:ext>
            </a:extLst>
          </p:cNvPr>
          <p:cNvSpPr/>
          <p:nvPr/>
        </p:nvSpPr>
        <p:spPr>
          <a:xfrm rot="19176279">
            <a:off x="7885046" y="3455736"/>
            <a:ext cx="468703" cy="468703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0DC3115-C329-41A5-BE83-F22E657CD924}"/>
              </a:ext>
            </a:extLst>
          </p:cNvPr>
          <p:cNvSpPr/>
          <p:nvPr/>
        </p:nvSpPr>
        <p:spPr>
          <a:xfrm>
            <a:off x="7798075" y="2041077"/>
            <a:ext cx="455617" cy="455617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5F5A3E-B574-429C-A61A-C162508C23FB}"/>
              </a:ext>
            </a:extLst>
          </p:cNvPr>
          <p:cNvCxnSpPr>
            <a:cxnSpLocks/>
          </p:cNvCxnSpPr>
          <p:nvPr/>
        </p:nvCxnSpPr>
        <p:spPr>
          <a:xfrm flipV="1">
            <a:off x="8299961" y="2718691"/>
            <a:ext cx="1557845" cy="810032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CCD991-7278-4C5F-B725-DA24CBADECA1}"/>
              </a:ext>
            </a:extLst>
          </p:cNvPr>
          <p:cNvCxnSpPr>
            <a:cxnSpLocks/>
            <a:endCxn id="4" idx="2"/>
          </p:cNvCxnSpPr>
          <p:nvPr/>
        </p:nvCxnSpPr>
        <p:spPr>
          <a:xfrm>
            <a:off x="8253692" y="2329014"/>
            <a:ext cx="1540579" cy="167680"/>
          </a:xfrm>
          <a:prstGeom prst="line">
            <a:avLst/>
          </a:prstGeom>
          <a:ln w="1905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FA508BF-B07A-4237-9063-3AB6B2805CA8}"/>
              </a:ext>
            </a:extLst>
          </p:cNvPr>
          <p:cNvSpPr/>
          <p:nvPr/>
        </p:nvSpPr>
        <p:spPr>
          <a:xfrm>
            <a:off x="987871" y="1820028"/>
            <a:ext cx="4288217" cy="4207662"/>
          </a:xfrm>
          <a:prstGeom prst="rect">
            <a:avLst/>
          </a:prstGeom>
          <a:solidFill>
            <a:srgbClr val="11345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B3E9F3-1DBF-49BF-8A7F-FF24C0ED97E2}"/>
              </a:ext>
            </a:extLst>
          </p:cNvPr>
          <p:cNvSpPr/>
          <p:nvPr/>
        </p:nvSpPr>
        <p:spPr>
          <a:xfrm>
            <a:off x="129198" y="2066383"/>
            <a:ext cx="60055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Digital Commissioning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FC7CC6-9441-4090-A6B2-4A565825EC75}"/>
              </a:ext>
            </a:extLst>
          </p:cNvPr>
          <p:cNvSpPr/>
          <p:nvPr/>
        </p:nvSpPr>
        <p:spPr>
          <a:xfrm>
            <a:off x="895373" y="3165368"/>
            <a:ext cx="44732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dirty="0">
                <a:solidFill>
                  <a:schemeClr val="bg1"/>
                </a:solidFill>
                <a:latin typeface="The BraggestDemo" panose="02000506050000020004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Passenger Transport Services </a:t>
            </a:r>
            <a:endParaRPr lang="en-GB" sz="6000" dirty="0">
              <a:solidFill>
                <a:schemeClr val="bg1"/>
              </a:solidFill>
              <a:latin typeface="The BraggestDemo" panose="02000506050000020004" pitchFamily="50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EDDD30-19EC-493B-8EA6-8A96723C31E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4271" y="5677312"/>
            <a:ext cx="1699247" cy="6136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6387B79-AEED-4184-82E3-4DCD24621FBC}"/>
              </a:ext>
            </a:extLst>
          </p:cNvPr>
          <p:cNvSpPr/>
          <p:nvPr/>
        </p:nvSpPr>
        <p:spPr>
          <a:xfrm>
            <a:off x="219075" y="228600"/>
            <a:ext cx="11668125" cy="6419850"/>
          </a:xfrm>
          <a:prstGeom prst="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316C68-2387-42DD-B2A2-FD6AEAEDCEAE}"/>
              </a:ext>
            </a:extLst>
          </p:cNvPr>
          <p:cNvSpPr/>
          <p:nvPr/>
        </p:nvSpPr>
        <p:spPr>
          <a:xfrm>
            <a:off x="-7123" y="2624393"/>
            <a:ext cx="6005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Open Sans Light" panose="020B0604020202020204" charset="0"/>
                <a:ea typeface="Open Sans Light" panose="020B0604020202020204" charset="0"/>
                <a:cs typeface="Open Sans Light" panose="020B0604020202020204" charset="0"/>
              </a:rPr>
              <a:t>for</a:t>
            </a:r>
          </a:p>
        </p:txBody>
      </p:sp>
    </p:spTree>
    <p:extLst>
      <p:ext uri="{BB962C8B-B14F-4D97-AF65-F5344CB8AC3E}">
        <p14:creationId xmlns:p14="http://schemas.microsoft.com/office/powerpoint/2010/main" val="11563263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m-presentation-Tool-set OCT2017" id="{41DD75DF-7E05-45C0-93C2-7EB2292411C2}" vid="{7FD8E04C-091A-4966-9592-DB684263E473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am-presentation-Tool-set OCT2017" id="{41DD75DF-7E05-45C0-93C2-7EB2292411C2}" vid="{7FD8E04C-091A-4966-9592-DB684263E473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ffcc574-f0f4-405a-a9a0-bd56926e65b9">
      <UserInfo>
        <DisplayName>Lee Dutton</DisplayName>
        <AccountId>962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E8264FA134614F8CB3CB40907CB9D7" ma:contentTypeVersion="6" ma:contentTypeDescription="Create a new document." ma:contentTypeScope="" ma:versionID="cdd712b032311b47fdd68130bebedb12">
  <xsd:schema xmlns:xsd="http://www.w3.org/2001/XMLSchema" xmlns:xs="http://www.w3.org/2001/XMLSchema" xmlns:p="http://schemas.microsoft.com/office/2006/metadata/properties" xmlns:ns2="fffcc574-f0f4-405a-a9a0-bd56926e65b9" xmlns:ns3="03c2a912-faf3-4880-afdb-e4166383d74a" xmlns:ns4="86382cc4-1057-47b5-a04c-1b8fc50028e9" targetNamespace="http://schemas.microsoft.com/office/2006/metadata/properties" ma:root="true" ma:fieldsID="d318ec99183579e86197d94ae5c94094" ns2:_="" ns3:_="" ns4:_="">
    <xsd:import namespace="fffcc574-f0f4-405a-a9a0-bd56926e65b9"/>
    <xsd:import namespace="03c2a912-faf3-4880-afdb-e4166383d74a"/>
    <xsd:import namespace="86382cc4-1057-47b5-a04c-1b8fc50028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MediaServiceMetadata" minOccurs="0"/>
                <xsd:element ref="ns3:MediaServiceFastMetadata" minOccurs="0"/>
                <xsd:element ref="ns4:SharedWithDetail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cc574-f0f4-405a-a9a0-bd56926e65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2a912-faf3-4880-afdb-e4166383d7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382cc4-1057-47b5-a04c-1b8fc50028e9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FADB79-9A81-409E-AFAF-DAA396DE714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37179-FB01-4925-867C-3BFAA97AA3AE}">
  <ds:schemaRefs>
    <ds:schemaRef ds:uri="http://www.w3.org/XML/1998/namespace"/>
    <ds:schemaRef ds:uri="http://purl.org/dc/elements/1.1/"/>
    <ds:schemaRef ds:uri="fffcc574-f0f4-405a-a9a0-bd56926e65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6382cc4-1057-47b5-a04c-1b8fc50028e9"/>
    <ds:schemaRef ds:uri="03c2a912-faf3-4880-afdb-e4166383d74a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79A189B-6605-4984-89F0-7D80FE131E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cc574-f0f4-405a-a9a0-bd56926e65b9"/>
    <ds:schemaRef ds:uri="03c2a912-faf3-4880-afdb-e4166383d74a"/>
    <ds:schemaRef ds:uri="86382cc4-1057-47b5-a04c-1b8fc50028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adam-presentation-Tool-set OCT2017</Template>
  <TotalTime>6744</TotalTime>
  <Words>985</Words>
  <Application>Microsoft Office PowerPoint</Application>
  <PresentationFormat>Widescreen</PresentationFormat>
  <Paragraphs>173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Lato</vt:lpstr>
      <vt:lpstr>Calibri</vt:lpstr>
      <vt:lpstr>The BraggestDemo</vt:lpstr>
      <vt:lpstr>Open Sans</vt:lpstr>
      <vt:lpstr>Open Sans Light</vt:lpstr>
      <vt:lpstr>Times New Roman</vt:lpstr>
      <vt:lpstr>Arial</vt:lpstr>
      <vt:lpstr>Office Theme</vt:lpstr>
      <vt:lpstr>Custom Design</vt:lpstr>
      <vt:lpstr>1_Office Theme</vt:lpstr>
      <vt:lpstr>Assisted Transport Services </vt:lpstr>
      <vt:lpstr>Introduction</vt:lpstr>
      <vt:lpstr>Background</vt:lpstr>
      <vt:lpstr>Current Process</vt:lpstr>
      <vt:lpstr>Safeguarding</vt:lpstr>
      <vt:lpstr>Why the opportunity?</vt:lpstr>
      <vt:lpstr>What is in it for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Accreditation and Enrolment Demonstration</vt:lpstr>
      <vt:lpstr>PowerPoint Presentation</vt:lpstr>
      <vt:lpstr>PowerPoint Presentation</vt:lpstr>
      <vt:lpstr>Any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McNeill</dc:creator>
  <cp:lastModifiedBy>Chloe Boyce</cp:lastModifiedBy>
  <cp:revision>70</cp:revision>
  <dcterms:created xsi:type="dcterms:W3CDTF">2018-06-22T15:20:29Z</dcterms:created>
  <dcterms:modified xsi:type="dcterms:W3CDTF">2019-05-24T15:26:41Z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0x010100EAE8264FA134614F8CB3CB40907CB9D7</vt:lpwstr>
  </property>
  <property fmtid="{D5CDD505-2E9C-101B-9397-08002B2CF9AE}" pid="3" name="AuthorIds_UIVersion_1024">
    <vt:lpwstr>1287</vt:lpwstr>
  </property>
</Properties>
</file>