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</p:sldMasterIdLst>
  <p:notesMasterIdLst>
    <p:notesMasterId r:id="rId25"/>
  </p:notesMasterIdLst>
  <p:handoutMasterIdLst>
    <p:handoutMasterId r:id="rId26"/>
  </p:handoutMasterIdLst>
  <p:sldIdLst>
    <p:sldId id="501" r:id="rId6"/>
    <p:sldId id="584" r:id="rId7"/>
    <p:sldId id="585" r:id="rId8"/>
    <p:sldId id="593" r:id="rId9"/>
    <p:sldId id="587" r:id="rId10"/>
    <p:sldId id="588" r:id="rId11"/>
    <p:sldId id="589" r:id="rId12"/>
    <p:sldId id="592" r:id="rId13"/>
    <p:sldId id="256" r:id="rId14"/>
    <p:sldId id="341" r:id="rId15"/>
    <p:sldId id="317" r:id="rId16"/>
    <p:sldId id="315" r:id="rId17"/>
    <p:sldId id="351" r:id="rId18"/>
    <p:sldId id="362" r:id="rId19"/>
    <p:sldId id="363" r:id="rId20"/>
    <p:sldId id="364" r:id="rId21"/>
    <p:sldId id="366" r:id="rId22"/>
    <p:sldId id="367" r:id="rId23"/>
    <p:sldId id="368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Open Sans Light" panose="020B0604020202020204" charset="0"/>
      <p:regular r:id="rId39"/>
      <p:italic r:id="rId40"/>
    </p:embeddedFont>
    <p:embeddedFont>
      <p:font typeface="Rockwell" panose="02060603020205020403" pitchFamily="18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cNeill" initials="RM" lastIdx="9" clrIdx="0">
    <p:extLst>
      <p:ext uri="{19B8F6BF-5375-455C-9EA6-DF929625EA0E}">
        <p15:presenceInfo xmlns:p15="http://schemas.microsoft.com/office/powerpoint/2012/main" userId="S::Rob.m@useadam.co.uk::1177913d-03dd-4669-9dbd-d7dd65ed2a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363"/>
    <a:srgbClr val="E6224D"/>
    <a:srgbClr val="5D7EBB"/>
    <a:srgbClr val="21B6EA"/>
    <a:srgbClr val="3D3D85"/>
    <a:srgbClr val="2E9A41"/>
    <a:srgbClr val="3F3F86"/>
    <a:srgbClr val="3A5277"/>
    <a:srgbClr val="1C3E55"/>
    <a:srgbClr val="25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89610" autoAdjust="0"/>
  </p:normalViewPr>
  <p:slideViewPr>
    <p:cSldViewPr snapToGrid="0">
      <p:cViewPr varScale="1">
        <p:scale>
          <a:sx n="76" d="100"/>
          <a:sy n="76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7C2A13-07CE-4F1F-A47C-BE99916E6A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BFBF1-C256-4F94-92AD-E6516C71A9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40A8-DA4C-4CE1-BF93-C555CE810573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A5E19-C6E0-444C-A980-FAF776F9F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87ACE-5AA5-4851-AF32-C4F6731227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9FDE2-C17A-4608-88D4-0B7854CE7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5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1A37-1FD8-4495-9E92-730A5D1D56DC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F3AF-618F-4923-9E29-511F65581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7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5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9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5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2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Reference about training and dates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6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9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81D66-794E-40DE-B133-2FBD1609E91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6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81D66-794E-40DE-B133-2FBD1609E91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0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4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6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4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A9232-5B4C-B24D-B7C2-608B9D17757C}"/>
              </a:ext>
            </a:extLst>
          </p:cNvPr>
          <p:cNvSpPr/>
          <p:nvPr userDrawn="1"/>
        </p:nvSpPr>
        <p:spPr>
          <a:xfrm>
            <a:off x="-2117" y="0"/>
            <a:ext cx="12194117" cy="671513"/>
          </a:xfrm>
          <a:prstGeom prst="rect">
            <a:avLst/>
          </a:prstGeom>
          <a:solidFill>
            <a:srgbClr val="3EC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7DADB383-3739-BD4C-91AF-7FB85CDB65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8466" y="-7938"/>
            <a:ext cx="4129617" cy="958851"/>
            <a:chOff x="-1594" y="-8334"/>
            <a:chExt cx="3098533" cy="959520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E0F07CB6-466A-7847-9B4A-07073FDC3E51}"/>
                </a:ext>
              </a:extLst>
            </p:cNvPr>
            <p:cNvSpPr/>
            <p:nvPr/>
          </p:nvSpPr>
          <p:spPr>
            <a:xfrm>
              <a:off x="-1594" y="-8334"/>
              <a:ext cx="3098533" cy="959520"/>
            </a:xfrm>
            <a:custGeom>
              <a:avLst/>
              <a:gdLst>
                <a:gd name="connsiteX0" fmla="*/ 5556 w 3098006"/>
                <a:gd name="connsiteY0" fmla="*/ 0 h 959520"/>
                <a:gd name="connsiteX1" fmla="*/ 3098006 w 3098006"/>
                <a:gd name="connsiteY1" fmla="*/ 0 h 959520"/>
                <a:gd name="connsiteX2" fmla="*/ 2240713 w 3098006"/>
                <a:gd name="connsiteY2" fmla="*/ 832079 h 959520"/>
                <a:gd name="connsiteX3" fmla="*/ 2238743 w 3098006"/>
                <a:gd name="connsiteY3" fmla="*/ 833990 h 959520"/>
                <a:gd name="connsiteX4" fmla="*/ 2234406 w 3098006"/>
                <a:gd name="connsiteY4" fmla="*/ 838200 h 959520"/>
                <a:gd name="connsiteX5" fmla="*/ 2233180 w 3098006"/>
                <a:gd name="connsiteY5" fmla="*/ 838581 h 959520"/>
                <a:gd name="connsiteX6" fmla="*/ 1934468 w 3098006"/>
                <a:gd name="connsiteY6" fmla="*/ 959520 h 959520"/>
                <a:gd name="connsiteX7" fmla="*/ 1855963 w 3098006"/>
                <a:gd name="connsiteY7" fmla="*/ 951606 h 959520"/>
                <a:gd name="connsiteX8" fmla="*/ 0 w 3098006"/>
                <a:gd name="connsiteY8" fmla="*/ 789781 h 959520"/>
                <a:gd name="connsiteX9" fmla="*/ 5556 w 3098006"/>
                <a:gd name="connsiteY9" fmla="*/ 0 h 959520"/>
                <a:gd name="connsiteX0" fmla="*/ 1321 w 3098533"/>
                <a:gd name="connsiteY0" fmla="*/ 2381 h 959520"/>
                <a:gd name="connsiteX1" fmla="*/ 3098533 w 3098533"/>
                <a:gd name="connsiteY1" fmla="*/ 0 h 959520"/>
                <a:gd name="connsiteX2" fmla="*/ 2241240 w 3098533"/>
                <a:gd name="connsiteY2" fmla="*/ 832079 h 959520"/>
                <a:gd name="connsiteX3" fmla="*/ 2239270 w 3098533"/>
                <a:gd name="connsiteY3" fmla="*/ 833990 h 959520"/>
                <a:gd name="connsiteX4" fmla="*/ 2234933 w 3098533"/>
                <a:gd name="connsiteY4" fmla="*/ 838200 h 959520"/>
                <a:gd name="connsiteX5" fmla="*/ 2233707 w 3098533"/>
                <a:gd name="connsiteY5" fmla="*/ 838581 h 959520"/>
                <a:gd name="connsiteX6" fmla="*/ 1934995 w 3098533"/>
                <a:gd name="connsiteY6" fmla="*/ 959520 h 959520"/>
                <a:gd name="connsiteX7" fmla="*/ 1856490 w 3098533"/>
                <a:gd name="connsiteY7" fmla="*/ 951606 h 959520"/>
                <a:gd name="connsiteX8" fmla="*/ 527 w 3098533"/>
                <a:gd name="connsiteY8" fmla="*/ 789781 h 959520"/>
                <a:gd name="connsiteX9" fmla="*/ 1321 w 3098533"/>
                <a:gd name="connsiteY9" fmla="*/ 2381 h 9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8533" h="959520">
                  <a:moveTo>
                    <a:pt x="1321" y="2381"/>
                  </a:moveTo>
                  <a:lnTo>
                    <a:pt x="3098533" y="0"/>
                  </a:lnTo>
                  <a:lnTo>
                    <a:pt x="2241240" y="832079"/>
                  </a:lnTo>
                  <a:cubicBezTo>
                    <a:pt x="2240672" y="832805"/>
                    <a:pt x="2240025" y="833451"/>
                    <a:pt x="2239270" y="833990"/>
                  </a:cubicBezTo>
                  <a:lnTo>
                    <a:pt x="2234933" y="838200"/>
                  </a:lnTo>
                  <a:lnTo>
                    <a:pt x="2233707" y="838581"/>
                  </a:lnTo>
                  <a:cubicBezTo>
                    <a:pt x="2156587" y="913688"/>
                    <a:pt x="2051144" y="959520"/>
                    <a:pt x="1934995" y="959520"/>
                  </a:cubicBezTo>
                  <a:lnTo>
                    <a:pt x="1856490" y="951606"/>
                  </a:lnTo>
                  <a:lnTo>
                    <a:pt x="527" y="789781"/>
                  </a:lnTo>
                  <a:cubicBezTo>
                    <a:pt x="4760" y="527314"/>
                    <a:pt x="-2912" y="264848"/>
                    <a:pt x="1321" y="23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  <p:pic>
          <p:nvPicPr>
            <p:cNvPr id="11" name="Picture 20">
              <a:extLst>
                <a:ext uri="{FF2B5EF4-FFF2-40B4-BE49-F238E27FC236}">
                  <a16:creationId xmlns:a16="http://schemas.microsoft.com/office/drawing/2014/main" id="{8D11EB85-5DBA-4949-B971-884BF3CC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56" y="194990"/>
              <a:ext cx="1763480" cy="52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2F2BA11B-E0CA-6940-AB06-AE88E9727F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7284" y="168276"/>
            <a:ext cx="24976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400" dirty="0" err="1">
                <a:solidFill>
                  <a:schemeClr val="bg1"/>
                </a:solidFill>
                <a:latin typeface="Rockwell" pitchFamily="18" charset="0"/>
              </a:rPr>
              <a:t>www.bexley.gov.uk</a:t>
            </a:r>
            <a:endParaRPr lang="en-GB" altLang="en-US" sz="14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6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2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7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62A0-84ED-4409-A3A4-A0A24F701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28E01-26C2-4396-8028-A559FFF20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34DD-65AC-4EEB-ABE9-1A975565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7115-B4BE-4C6E-A72D-09692BAD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49A9-0D3B-4389-8CE5-7D89CDDC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8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CF57-FD1A-4A26-ADDD-02EB959C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7D85-CBE3-4758-B403-C5CBCA47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131D-494F-4157-96EE-BF40AC72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DE82-1A54-4B84-8107-F95824DF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8DBC-C047-41AE-B08E-44577FF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9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D076-FE98-4134-A8AA-CFCC8AF2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D863-62FB-45DA-9B35-B4FBC35A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BD29-C4DB-4047-8D74-A83E2337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74D6-F2D4-46F1-8F5E-DE1516FE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1C8C9-D776-43D2-A8B3-52A44A43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6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AADF-816A-4993-B4BA-572386BE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72A6-CE54-4B02-8C1B-B7DDA6371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7F76D-D4A9-40C6-B216-398931143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33B39-555A-4C0F-B697-04906F87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FAE8B-936D-4D54-9038-57B367F2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51F0A-4392-4DD9-9436-D99BEF98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6C55-22DF-44A1-B14D-B3067727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5E893-E249-4301-890F-3E4D0F0A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C6A1-0F3B-4AAA-9EBB-EBA2A4238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35C17-A9E1-47D1-A722-D5957A1C2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49982-95A8-4A0A-AB00-04B30BA97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E621A-AAFC-4643-9DB8-7DB86520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74BEF-D054-481B-95DF-A7E9FA79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00C9E-4638-4675-85A4-B6DE7E59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5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6FCC-A686-4823-87A8-8593DA80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383B8-298F-4335-A01D-72BC53A1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AB1F7-E18E-4154-AD70-8B8CF415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AF3C8-6A89-45F9-B39C-652A5B1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5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ABF93-48FF-4E44-9303-1A2B102F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B8882-476C-4A14-A5F8-8FBD7797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F5FB7-D335-440B-8B2A-8F45208D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C5285-848D-C24E-A97A-3AD232B07A15}"/>
              </a:ext>
            </a:extLst>
          </p:cNvPr>
          <p:cNvSpPr/>
          <p:nvPr userDrawn="1"/>
        </p:nvSpPr>
        <p:spPr>
          <a:xfrm>
            <a:off x="-2117" y="0"/>
            <a:ext cx="12194117" cy="332656"/>
          </a:xfrm>
          <a:prstGeom prst="rect">
            <a:avLst/>
          </a:prstGeom>
          <a:solidFill>
            <a:srgbClr val="3EC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503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DC57-CA78-469F-9F61-9A6B2A2D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D255-1083-47BB-B838-CB2C3471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98984-4FFE-4962-B492-4A4A099C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4A025-8B67-4BD1-8CEB-262D93BC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5B266-91A4-4443-9089-C3F1620E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04095-E5C8-4442-8D7A-A76D11F0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646E-C6B4-42D9-8382-43B07EC4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9AE52-1751-4EAC-B564-A2E353AFE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E006-5E8B-482C-A3B0-CE2CC2DD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0D0F4-5ECD-423F-BC41-F6DBDC18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2D3F7-CA00-450A-83FA-E0D5FA89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20D8A-6B92-4CE4-817E-A0D92F7E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9DA3-D029-42D3-906E-B3FA86EC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8E9B5-1745-4A66-9D74-8F19F7393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E4D5-2124-4614-8738-8884E4D3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5DBF5-A1A0-44EB-8674-349C9E76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96D2B-5C60-46BE-AB2F-092DD588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7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1377FD-4679-4E34-8447-973C1A3D5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EC640-8843-45A6-9645-8ECD3513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7765-700F-4D30-AED9-375121BB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20D5-54B5-45CF-A9AA-9556C447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6951B-28C9-4124-A1BD-12D533C2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8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0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9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33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41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3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05/04/2019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A9EDDEC-ED40-4816-84A3-2483F595C352}" type="datetimeFigureOut">
              <a:rPr lang="en-GB" smtClean="0"/>
              <a:pPr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BAD9D6A4-352D-481F-B4BA-20CE8675BA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0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CF73C-9229-4AE3-8919-F5D33019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5184-4ED3-4383-A488-ADDF7443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B3BD8-6AB9-4AF8-8795-9E0E29294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EAB8-A30D-49E2-AA82-E9A365408948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2479-378E-4C74-86D1-1D4C311AD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18D6-D168-4D7C-B4B2-16EFD6D65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1013-F8C2-49AF-AFC4-FCCA1FE470AE}"/>
              </a:ext>
            </a:extLst>
          </p:cNvPr>
          <p:cNvSpPr/>
          <p:nvPr userDrawn="1"/>
        </p:nvSpPr>
        <p:spPr>
          <a:xfrm>
            <a:off x="0" y="5349875"/>
            <a:ext cx="12201331" cy="1508125"/>
          </a:xfrm>
          <a:custGeom>
            <a:avLst/>
            <a:gdLst>
              <a:gd name="connsiteX0" fmla="*/ 0 w 12192000"/>
              <a:gd name="connsiteY0" fmla="*/ 0 h 136525"/>
              <a:gd name="connsiteX1" fmla="*/ 12192000 w 12192000"/>
              <a:gd name="connsiteY1" fmla="*/ 0 h 136525"/>
              <a:gd name="connsiteX2" fmla="*/ 12192000 w 12192000"/>
              <a:gd name="connsiteY2" fmla="*/ 136525 h 136525"/>
              <a:gd name="connsiteX3" fmla="*/ 0 w 12192000"/>
              <a:gd name="connsiteY3" fmla="*/ 136525 h 136525"/>
              <a:gd name="connsiteX4" fmla="*/ 0 w 12192000"/>
              <a:gd name="connsiteY4" fmla="*/ 0 h 136525"/>
              <a:gd name="connsiteX0" fmla="*/ 0 w 12201331"/>
              <a:gd name="connsiteY0" fmla="*/ 1371600 h 1508125"/>
              <a:gd name="connsiteX1" fmla="*/ 12201331 w 12201331"/>
              <a:gd name="connsiteY1" fmla="*/ 0 h 1508125"/>
              <a:gd name="connsiteX2" fmla="*/ 12192000 w 12201331"/>
              <a:gd name="connsiteY2" fmla="*/ 1508125 h 1508125"/>
              <a:gd name="connsiteX3" fmla="*/ 0 w 12201331"/>
              <a:gd name="connsiteY3" fmla="*/ 1508125 h 1508125"/>
              <a:gd name="connsiteX4" fmla="*/ 0 w 12201331"/>
              <a:gd name="connsiteY4" fmla="*/ 1371600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331" h="1508125">
                <a:moveTo>
                  <a:pt x="0" y="1371600"/>
                </a:moveTo>
                <a:lnTo>
                  <a:pt x="12201331" y="0"/>
                </a:lnTo>
                <a:cubicBezTo>
                  <a:pt x="12198221" y="502708"/>
                  <a:pt x="12195110" y="1005417"/>
                  <a:pt x="12192000" y="1508125"/>
                </a:cubicBezTo>
                <a:lnTo>
                  <a:pt x="0" y="1508125"/>
                </a:lnTo>
                <a:lnTo>
                  <a:pt x="0" y="1371600"/>
                </a:lnTo>
                <a:close/>
              </a:path>
            </a:pathLst>
          </a:custGeom>
          <a:gradFill flip="none" rotWithShape="1">
            <a:gsLst>
              <a:gs pos="0">
                <a:srgbClr val="E6224D"/>
              </a:gs>
              <a:gs pos="100000">
                <a:srgbClr val="3D3D8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BCCAC-C37B-4452-9D7E-419425E96B1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34" y="5965246"/>
            <a:ext cx="1358359" cy="490169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845442DB-A3C8-4888-9380-E139A3010DC2}"/>
              </a:ext>
            </a:extLst>
          </p:cNvPr>
          <p:cNvSpPr/>
          <p:nvPr userDrawn="1"/>
        </p:nvSpPr>
        <p:spPr>
          <a:xfrm flipH="1">
            <a:off x="-9330" y="5625447"/>
            <a:ext cx="12201329" cy="1232553"/>
          </a:xfrm>
          <a:custGeom>
            <a:avLst/>
            <a:gdLst>
              <a:gd name="connsiteX0" fmla="*/ 0 w 12192000"/>
              <a:gd name="connsiteY0" fmla="*/ 0 h 136525"/>
              <a:gd name="connsiteX1" fmla="*/ 12192000 w 12192000"/>
              <a:gd name="connsiteY1" fmla="*/ 0 h 136525"/>
              <a:gd name="connsiteX2" fmla="*/ 12192000 w 12192000"/>
              <a:gd name="connsiteY2" fmla="*/ 136525 h 136525"/>
              <a:gd name="connsiteX3" fmla="*/ 0 w 12192000"/>
              <a:gd name="connsiteY3" fmla="*/ 136525 h 136525"/>
              <a:gd name="connsiteX4" fmla="*/ 0 w 12192000"/>
              <a:gd name="connsiteY4" fmla="*/ 0 h 136525"/>
              <a:gd name="connsiteX0" fmla="*/ 0 w 12201331"/>
              <a:gd name="connsiteY0" fmla="*/ 1371600 h 1508125"/>
              <a:gd name="connsiteX1" fmla="*/ 12201331 w 12201331"/>
              <a:gd name="connsiteY1" fmla="*/ 0 h 1508125"/>
              <a:gd name="connsiteX2" fmla="*/ 12192000 w 12201331"/>
              <a:gd name="connsiteY2" fmla="*/ 1508125 h 1508125"/>
              <a:gd name="connsiteX3" fmla="*/ 0 w 12201331"/>
              <a:gd name="connsiteY3" fmla="*/ 1508125 h 1508125"/>
              <a:gd name="connsiteX4" fmla="*/ 0 w 12201331"/>
              <a:gd name="connsiteY4" fmla="*/ 1371600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331" h="1508125">
                <a:moveTo>
                  <a:pt x="0" y="1371600"/>
                </a:moveTo>
                <a:lnTo>
                  <a:pt x="12201331" y="0"/>
                </a:lnTo>
                <a:cubicBezTo>
                  <a:pt x="12198221" y="502708"/>
                  <a:pt x="12195110" y="1005417"/>
                  <a:pt x="12192000" y="1508125"/>
                </a:cubicBezTo>
                <a:lnTo>
                  <a:pt x="0" y="1508125"/>
                </a:lnTo>
                <a:lnTo>
                  <a:pt x="0" y="1371600"/>
                </a:lnTo>
                <a:close/>
              </a:path>
            </a:pathLst>
          </a:custGeom>
          <a:gradFill flip="none" rotWithShape="1">
            <a:gsLst>
              <a:gs pos="0">
                <a:srgbClr val="E6224D">
                  <a:alpha val="50000"/>
                </a:srgbClr>
              </a:gs>
              <a:gs pos="100000">
                <a:srgbClr val="3D3D8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demand.sproc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useadam.co.uk/" TargetMode="External"/><Relationship Id="rId5" Type="http://schemas.openxmlformats.org/officeDocument/2006/relationships/hyperlink" Target="http://www.sproc.net/" TargetMode="Externa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supplier.engagement@useadam.co.uk" TargetMode="Externa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8610600" cy="2273424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Passenger Transport Services</a:t>
            </a:r>
            <a:br>
              <a:rPr lang="en-GB" sz="4000" dirty="0"/>
            </a:br>
            <a:br>
              <a:rPr lang="en-GB" sz="4000" dirty="0"/>
            </a:b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8048" y="3200400"/>
            <a:ext cx="8568952" cy="172819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Lato"/>
              </a:rPr>
              <a:t>Bexley Council – Market Engagement Event </a:t>
            </a:r>
          </a:p>
          <a:p>
            <a:pPr algn="ctr"/>
            <a:r>
              <a:rPr lang="en-GB" dirty="0">
                <a:latin typeface="Lato"/>
              </a:rPr>
              <a:t>Bexleyheath Marriott</a:t>
            </a:r>
            <a:endParaRPr lang="en-GB" dirty="0"/>
          </a:p>
          <a:p>
            <a:pPr algn="ctr"/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February 2019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7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45F1A683-B1EB-469B-A76C-5EFDD70C7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5852" r="19434" b="-1"/>
          <a:stretch/>
        </p:blipFill>
        <p:spPr>
          <a:xfrm>
            <a:off x="8132480" y="0"/>
            <a:ext cx="4059520" cy="30978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3C0C53-23D9-407C-B87C-15F45C6EF084}"/>
              </a:ext>
            </a:extLst>
          </p:cNvPr>
          <p:cNvSpPr/>
          <p:nvPr/>
        </p:nvSpPr>
        <p:spPr>
          <a:xfrm>
            <a:off x="2959507" y="2310750"/>
            <a:ext cx="7354530" cy="194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we are adam </a:t>
            </a:r>
            <a:r>
              <a:rPr lang="en-GB" b="1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enabling individual wellbeing </a:t>
            </a:r>
            <a:endParaRPr lang="en-GB" sz="2400" b="1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Human Touch Technology ™ service connects individuals (and their advocates) - with professionals and a dynamic supply network to enable improved individual wellbeing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BFAA3-384E-41B0-AC6A-DBDB3FC2D417}"/>
              </a:ext>
            </a:extLst>
          </p:cNvPr>
          <p:cNvSpPr/>
          <p:nvPr/>
        </p:nvSpPr>
        <p:spPr>
          <a:xfrm>
            <a:off x="1079685" y="1710586"/>
            <a:ext cx="2512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Hello</a:t>
            </a:r>
            <a:r>
              <a:rPr lang="en-GB" sz="6600" kern="1200" dirty="0">
                <a:solidFill>
                  <a:srgbClr val="E6224D"/>
                </a:solidFill>
                <a:effectLst/>
                <a:latin typeface="The BraggestDemo" panose="02000506050000020004" pitchFamily="50" charset="0"/>
                <a:ea typeface="Open Sans Light"/>
                <a:cs typeface="Open Sans Light"/>
              </a:rPr>
              <a:t>  </a:t>
            </a:r>
            <a:endParaRPr lang="en-GB" sz="3600" dirty="0">
              <a:solidFill>
                <a:srgbClr val="E6224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7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AB4A86-A831-450C-B415-C65D61645C80}"/>
              </a:ext>
            </a:extLst>
          </p:cNvPr>
          <p:cNvSpPr/>
          <p:nvPr/>
        </p:nvSpPr>
        <p:spPr>
          <a:xfrm>
            <a:off x="697424" y="1749016"/>
            <a:ext cx="1113244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SProc.Net</a:t>
            </a: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the system used to manage the DPS.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adam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the company that owns the </a:t>
            </a:r>
            <a:r>
              <a:rPr lang="en-GB" dirty="0" err="1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SProc.Net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Accreditation and Enrolment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Selection criteria required to be met to be approved on the DPS.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Supplier Agreement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Overarching Terms and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a [package/service/project/works] that needs to be delivered.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a Tender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Agreement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a contract to deliver a 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Off Contract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The specific LA terms and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Receipt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the receipt/invoice for the delivery of the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Bill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System Generated Invoice.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36364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36364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2D0D91D5-681E-46C9-9EBB-40D8BC2F7556}"/>
              </a:ext>
            </a:extLst>
          </p:cNvPr>
          <p:cNvSpPr txBox="1">
            <a:spLocks/>
          </p:cNvSpPr>
          <p:nvPr/>
        </p:nvSpPr>
        <p:spPr>
          <a:xfrm>
            <a:off x="0" y="-146818"/>
            <a:ext cx="5418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60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Terminology</a:t>
            </a:r>
            <a:endParaRPr lang="en-GB" sz="7200" dirty="0">
              <a:gradFill>
                <a:gsLst>
                  <a:gs pos="0">
                    <a:srgbClr val="E6224D"/>
                  </a:gs>
                  <a:gs pos="100000">
                    <a:srgbClr val="3F3F86"/>
                  </a:gs>
                </a:gsLst>
                <a:lin ang="0" scaled="1"/>
              </a:gradFill>
              <a:latin typeface="The BraggestDemo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5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E6C641-2898-405B-B152-413F4EE957AF}"/>
              </a:ext>
            </a:extLst>
          </p:cNvPr>
          <p:cNvGrpSpPr/>
          <p:nvPr/>
        </p:nvGrpSpPr>
        <p:grpSpPr>
          <a:xfrm>
            <a:off x="2998242" y="1139251"/>
            <a:ext cx="1284562" cy="1220541"/>
            <a:chOff x="6089299" y="2490797"/>
            <a:chExt cx="2233101" cy="22331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367230-90AB-4D45-BBCD-BE628E7DC7D4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90C62B-4314-414C-A53D-30A1C2546A22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B4E60E-F3EC-4600-8650-FA01A4317B28}"/>
              </a:ext>
            </a:extLst>
          </p:cNvPr>
          <p:cNvGrpSpPr/>
          <p:nvPr/>
        </p:nvGrpSpPr>
        <p:grpSpPr>
          <a:xfrm>
            <a:off x="4518482" y="1167845"/>
            <a:ext cx="1284562" cy="1220541"/>
            <a:chOff x="6089299" y="2490797"/>
            <a:chExt cx="2233101" cy="2233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B72CDE-54B5-47EF-AC1A-276357B7EA1F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AF3BD9-A237-4019-ADC2-133166E53A35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C3E39B-5120-43FC-8803-EA0C94BBC059}"/>
              </a:ext>
            </a:extLst>
          </p:cNvPr>
          <p:cNvGrpSpPr/>
          <p:nvPr/>
        </p:nvGrpSpPr>
        <p:grpSpPr>
          <a:xfrm>
            <a:off x="6033101" y="1164995"/>
            <a:ext cx="1284562" cy="1220541"/>
            <a:chOff x="6089299" y="2490797"/>
            <a:chExt cx="2233101" cy="22331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E333B9-AFE2-4C07-AA2B-FEA5B191C9A2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A4E4A3-1D9B-4ADA-AD9A-DAEBCE260557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82453C-9BCF-4B3B-B08F-4F6FD0E006E5}"/>
              </a:ext>
            </a:extLst>
          </p:cNvPr>
          <p:cNvGrpSpPr/>
          <p:nvPr/>
        </p:nvGrpSpPr>
        <p:grpSpPr>
          <a:xfrm>
            <a:off x="7547720" y="1139251"/>
            <a:ext cx="1284562" cy="1220541"/>
            <a:chOff x="6089299" y="2490797"/>
            <a:chExt cx="2233101" cy="22331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24E156-A7D4-480E-B979-CF102DF01D69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4A3ADD0-BF75-46FE-9189-3E5B07C5C587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40167C-55FB-4B8B-A4E5-839EAEF8C555}"/>
              </a:ext>
            </a:extLst>
          </p:cNvPr>
          <p:cNvGrpSpPr/>
          <p:nvPr/>
        </p:nvGrpSpPr>
        <p:grpSpPr>
          <a:xfrm>
            <a:off x="6033101" y="2724619"/>
            <a:ext cx="1284562" cy="1220541"/>
            <a:chOff x="6089299" y="2490797"/>
            <a:chExt cx="2233101" cy="22331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A686DD-0EB1-4101-AD7A-99FC8F1E8DAB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49687B-61DA-48D6-9218-A7B5A6B9ABE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CD39D-E63B-441D-BF1F-57C044A1097E}"/>
              </a:ext>
            </a:extLst>
          </p:cNvPr>
          <p:cNvGrpSpPr/>
          <p:nvPr/>
        </p:nvGrpSpPr>
        <p:grpSpPr>
          <a:xfrm>
            <a:off x="2998242" y="2724619"/>
            <a:ext cx="1284562" cy="1220541"/>
            <a:chOff x="6089299" y="2490797"/>
            <a:chExt cx="2233101" cy="223310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EA3F2B-10C8-48B4-8DBD-663DDA0A6247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222868-DE25-4E3A-AECF-F45ED2635890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688FE-9B49-4296-92DE-D61D6A12906D}"/>
              </a:ext>
            </a:extLst>
          </p:cNvPr>
          <p:cNvGrpSpPr/>
          <p:nvPr/>
        </p:nvGrpSpPr>
        <p:grpSpPr>
          <a:xfrm>
            <a:off x="4518482" y="2724619"/>
            <a:ext cx="1284562" cy="1220541"/>
            <a:chOff x="6089299" y="2490797"/>
            <a:chExt cx="2233101" cy="223310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76D98D-C643-4A62-B791-8E6B322264CD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BA1051-DF3B-4DE0-9654-604DAE63EDA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1EC64C-4F75-4BB3-91C2-4166ACB85AD0}"/>
              </a:ext>
            </a:extLst>
          </p:cNvPr>
          <p:cNvGrpSpPr/>
          <p:nvPr/>
        </p:nvGrpSpPr>
        <p:grpSpPr>
          <a:xfrm>
            <a:off x="7547720" y="2724619"/>
            <a:ext cx="1284562" cy="1220541"/>
            <a:chOff x="6089299" y="2490797"/>
            <a:chExt cx="2233101" cy="223310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43DF11-CEAE-45A6-AED9-A63E81723A41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7110A7D-58E7-4E68-BF8D-96FB142B77E2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BDC401-7B59-4A80-8A22-3F2D32F98882}"/>
              </a:ext>
            </a:extLst>
          </p:cNvPr>
          <p:cNvGrpSpPr/>
          <p:nvPr/>
        </p:nvGrpSpPr>
        <p:grpSpPr>
          <a:xfrm>
            <a:off x="4542956" y="4318375"/>
            <a:ext cx="1284562" cy="1220541"/>
            <a:chOff x="6089299" y="2490797"/>
            <a:chExt cx="2233101" cy="22331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7749B18-56D6-4EAF-A8E8-68F918D0CCCE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8B5569-33AC-494A-9493-AAA2116177E8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104A30-C8CB-4495-A3BC-6520171408F0}"/>
              </a:ext>
            </a:extLst>
          </p:cNvPr>
          <p:cNvGrpSpPr/>
          <p:nvPr/>
        </p:nvGrpSpPr>
        <p:grpSpPr>
          <a:xfrm>
            <a:off x="6033101" y="4318375"/>
            <a:ext cx="1284562" cy="1220541"/>
            <a:chOff x="6089299" y="2490797"/>
            <a:chExt cx="2233101" cy="22331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F13922E-18C2-4B39-BA13-416DC50BBB9B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7891DE-4CA8-4E95-8B7C-857395509247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45CA3-908E-452C-8F91-002A9AD54165}"/>
              </a:ext>
            </a:extLst>
          </p:cNvPr>
          <p:cNvGrpSpPr/>
          <p:nvPr/>
        </p:nvGrpSpPr>
        <p:grpSpPr>
          <a:xfrm>
            <a:off x="7577815" y="4318375"/>
            <a:ext cx="1284562" cy="1220541"/>
            <a:chOff x="6089299" y="2490797"/>
            <a:chExt cx="2233101" cy="223310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5D66DBE-43F2-4F3C-88BF-5C951BD2ADA7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62A2E3B-C5BC-4BD4-A9E7-654729A3C736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D97DE8-318B-4C39-835E-6FB54C71A386}"/>
              </a:ext>
            </a:extLst>
          </p:cNvPr>
          <p:cNvGrpSpPr/>
          <p:nvPr/>
        </p:nvGrpSpPr>
        <p:grpSpPr>
          <a:xfrm>
            <a:off x="2998242" y="4318376"/>
            <a:ext cx="1284562" cy="1220541"/>
            <a:chOff x="6089299" y="2490797"/>
            <a:chExt cx="2233101" cy="22331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6975152-2459-4430-99EE-2A244046F342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E44F6D-17C3-42C0-B1C3-7B14F36AA755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sp>
        <p:nvSpPr>
          <p:cNvPr id="47" name="Arc 46">
            <a:extLst>
              <a:ext uri="{FF2B5EF4-FFF2-40B4-BE49-F238E27FC236}">
                <a16:creationId xmlns:a16="http://schemas.microsoft.com/office/drawing/2014/main" id="{437F6ECE-4F47-4A79-8929-CCE760A18622}"/>
              </a:ext>
            </a:extLst>
          </p:cNvPr>
          <p:cNvSpPr/>
          <p:nvPr/>
        </p:nvSpPr>
        <p:spPr>
          <a:xfrm rot="2436398" flipV="1">
            <a:off x="3346675" y="1252715"/>
            <a:ext cx="1626247" cy="1306578"/>
          </a:xfrm>
          <a:prstGeom prst="arc">
            <a:avLst/>
          </a:prstGeom>
          <a:ln w="12700">
            <a:solidFill>
              <a:srgbClr val="E6224D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38F6ECA5-885D-4B6F-816D-497DB6538477}"/>
              </a:ext>
            </a:extLst>
          </p:cNvPr>
          <p:cNvSpPr/>
          <p:nvPr/>
        </p:nvSpPr>
        <p:spPr>
          <a:xfrm rot="2436398" flipV="1">
            <a:off x="4940298" y="1236527"/>
            <a:ext cx="1626247" cy="1306578"/>
          </a:xfrm>
          <a:prstGeom prst="arc">
            <a:avLst/>
          </a:prstGeom>
          <a:ln w="12700">
            <a:solidFill>
              <a:srgbClr val="E6224D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11D7DD5F-BC72-4239-BAB1-E739A3B1F183}"/>
              </a:ext>
            </a:extLst>
          </p:cNvPr>
          <p:cNvSpPr/>
          <p:nvPr/>
        </p:nvSpPr>
        <p:spPr>
          <a:xfrm rot="2436398" flipV="1">
            <a:off x="6467168" y="1253306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8ED3B49C-76E4-4341-8963-CDBC261C2EF5}"/>
              </a:ext>
            </a:extLst>
          </p:cNvPr>
          <p:cNvSpPr/>
          <p:nvPr/>
        </p:nvSpPr>
        <p:spPr>
          <a:xfrm rot="19163602" flipH="1" flipV="1">
            <a:off x="6719549" y="2823257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6DDFB347-F9AC-47FE-A27F-99448865E7E6}"/>
              </a:ext>
            </a:extLst>
          </p:cNvPr>
          <p:cNvSpPr/>
          <p:nvPr/>
        </p:nvSpPr>
        <p:spPr>
          <a:xfrm rot="19163602" flipH="1" flipV="1">
            <a:off x="5153409" y="2815898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D2F1D399-8574-4159-AF36-0D78C7BC46F1}"/>
              </a:ext>
            </a:extLst>
          </p:cNvPr>
          <p:cNvSpPr/>
          <p:nvPr/>
        </p:nvSpPr>
        <p:spPr>
          <a:xfrm rot="19163602" flipH="1" flipV="1">
            <a:off x="3608528" y="2831949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C00437BE-ECD6-49CE-9E39-5DC437DC3F07}"/>
              </a:ext>
            </a:extLst>
          </p:cNvPr>
          <p:cNvSpPr/>
          <p:nvPr/>
        </p:nvSpPr>
        <p:spPr>
          <a:xfrm rot="14227747" flipH="1" flipV="1">
            <a:off x="7509895" y="1601241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78688EBC-0341-4B6C-9EBE-7C4D422ED478}"/>
              </a:ext>
            </a:extLst>
          </p:cNvPr>
          <p:cNvSpPr/>
          <p:nvPr/>
        </p:nvSpPr>
        <p:spPr>
          <a:xfrm rot="7446602" flipV="1">
            <a:off x="2642997" y="3263276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itle 4">
            <a:extLst>
              <a:ext uri="{FF2B5EF4-FFF2-40B4-BE49-F238E27FC236}">
                <a16:creationId xmlns:a16="http://schemas.microsoft.com/office/drawing/2014/main" id="{24DBAABB-9768-4CF4-A146-08A0516E3E7A}"/>
              </a:ext>
            </a:extLst>
          </p:cNvPr>
          <p:cNvSpPr txBox="1">
            <a:spLocks/>
          </p:cNvSpPr>
          <p:nvPr/>
        </p:nvSpPr>
        <p:spPr>
          <a:xfrm>
            <a:off x="96189" y="-85509"/>
            <a:ext cx="4604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SProc.Net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2EE67C-A7EE-4798-A50D-3EEAFE1F4C30}"/>
              </a:ext>
            </a:extLst>
          </p:cNvPr>
          <p:cNvSpPr/>
          <p:nvPr/>
        </p:nvSpPr>
        <p:spPr>
          <a:xfrm>
            <a:off x="3074511" y="1559768"/>
            <a:ext cx="1142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Registration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2F700E-DDF2-411F-91EB-A437099FE6FA}"/>
              </a:ext>
            </a:extLst>
          </p:cNvPr>
          <p:cNvSpPr/>
          <p:nvPr/>
        </p:nvSpPr>
        <p:spPr>
          <a:xfrm flipH="1">
            <a:off x="4545149" y="1559768"/>
            <a:ext cx="126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Accreditation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278587-D860-44AB-8F2E-BD9EFCF38D85}"/>
              </a:ext>
            </a:extLst>
          </p:cNvPr>
          <p:cNvSpPr/>
          <p:nvPr/>
        </p:nvSpPr>
        <p:spPr>
          <a:xfrm flipH="1">
            <a:off x="6051556" y="1565944"/>
            <a:ext cx="126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Enrolment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EABD1C-8D3D-4A7B-B5C1-4980E6B46A87}"/>
              </a:ext>
            </a:extLst>
          </p:cNvPr>
          <p:cNvSpPr/>
          <p:nvPr/>
        </p:nvSpPr>
        <p:spPr>
          <a:xfrm flipH="1">
            <a:off x="7592014" y="1420582"/>
            <a:ext cx="126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</a:t>
            </a:r>
            <a:r>
              <a:rPr lang="en-GB" sz="12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Creation</a:t>
            </a:r>
            <a:r>
              <a:rPr lang="en-GB" sz="12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GB" sz="12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35D352-FEDD-44D9-80D0-FA116AEB7769}"/>
              </a:ext>
            </a:extLst>
          </p:cNvPr>
          <p:cNvSpPr/>
          <p:nvPr/>
        </p:nvSpPr>
        <p:spPr>
          <a:xfrm flipH="1">
            <a:off x="6056501" y="3076791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CFA303B-61C2-479D-9F4D-2F87FBD0EE1E}"/>
              </a:ext>
            </a:extLst>
          </p:cNvPr>
          <p:cNvSpPr/>
          <p:nvPr/>
        </p:nvSpPr>
        <p:spPr>
          <a:xfrm flipH="1">
            <a:off x="7577815" y="3030431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Submission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776267-B05B-486A-BAB1-DB3D985DF667}"/>
              </a:ext>
            </a:extLst>
          </p:cNvPr>
          <p:cNvSpPr/>
          <p:nvPr/>
        </p:nvSpPr>
        <p:spPr>
          <a:xfrm flipH="1">
            <a:off x="4512861" y="3069432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Contract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Award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F334BC-C405-43FD-9888-4D1037067E4C}"/>
              </a:ext>
            </a:extLst>
          </p:cNvPr>
          <p:cNvSpPr/>
          <p:nvPr/>
        </p:nvSpPr>
        <p:spPr>
          <a:xfrm flipH="1">
            <a:off x="2995535" y="3076791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Agreement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9A4AA5-9148-4A78-AF79-B90C2CB8BA6F}"/>
              </a:ext>
            </a:extLst>
          </p:cNvPr>
          <p:cNvSpPr/>
          <p:nvPr/>
        </p:nvSpPr>
        <p:spPr>
          <a:xfrm flipH="1">
            <a:off x="3006564" y="4662800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Receipting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1032C7-1BE1-4125-95FD-B595526A7842}"/>
              </a:ext>
            </a:extLst>
          </p:cNvPr>
          <p:cNvSpPr/>
          <p:nvPr/>
        </p:nvSpPr>
        <p:spPr>
          <a:xfrm flipH="1">
            <a:off x="7607910" y="4778001"/>
            <a:ext cx="126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4EDF564-6DE0-4FF3-8AD7-607C2F486126}"/>
              </a:ext>
            </a:extLst>
          </p:cNvPr>
          <p:cNvSpPr/>
          <p:nvPr/>
        </p:nvSpPr>
        <p:spPr>
          <a:xfrm flipH="1">
            <a:off x="6033101" y="4670279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Invoice and Self Bill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9531E51-3CAD-42FC-9B61-089C7BCC0292}"/>
              </a:ext>
            </a:extLst>
          </p:cNvPr>
          <p:cNvSpPr/>
          <p:nvPr/>
        </p:nvSpPr>
        <p:spPr>
          <a:xfrm flipH="1">
            <a:off x="4557418" y="4586823"/>
            <a:ext cx="1267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Receipt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Approval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1A223977-C26C-44D9-93B8-8A64E126C170}"/>
              </a:ext>
            </a:extLst>
          </p:cNvPr>
          <p:cNvSpPr/>
          <p:nvPr/>
        </p:nvSpPr>
        <p:spPr>
          <a:xfrm rot="2436398" flipV="1">
            <a:off x="3565225" y="4380202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054C9032-BABD-41E6-BA00-F32A6A236ACD}"/>
              </a:ext>
            </a:extLst>
          </p:cNvPr>
          <p:cNvSpPr/>
          <p:nvPr/>
        </p:nvSpPr>
        <p:spPr>
          <a:xfrm rot="2436398" flipV="1">
            <a:off x="5151597" y="4394499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E9FE3CB6-9678-47A0-9E08-6EC959C64062}"/>
              </a:ext>
            </a:extLst>
          </p:cNvPr>
          <p:cNvSpPr/>
          <p:nvPr/>
        </p:nvSpPr>
        <p:spPr>
          <a:xfrm rot="2436398" flipV="1">
            <a:off x="6678149" y="4394148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7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0" y="-4353"/>
            <a:ext cx="11766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60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Becoming an Approved Provider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4DB2A0-BA78-48F5-A326-AE685D5689EA}"/>
              </a:ext>
            </a:extLst>
          </p:cNvPr>
          <p:cNvGrpSpPr/>
          <p:nvPr/>
        </p:nvGrpSpPr>
        <p:grpSpPr>
          <a:xfrm>
            <a:off x="1893261" y="1749016"/>
            <a:ext cx="8405476" cy="3745289"/>
            <a:chOff x="2988409" y="1316232"/>
            <a:chExt cx="4321172" cy="19155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1F3734-2A68-4F2D-9B7D-2A609990A778}"/>
                </a:ext>
              </a:extLst>
            </p:cNvPr>
            <p:cNvGrpSpPr/>
            <p:nvPr/>
          </p:nvGrpSpPr>
          <p:grpSpPr>
            <a:xfrm>
              <a:off x="2988409" y="1316232"/>
              <a:ext cx="1284562" cy="1220541"/>
              <a:chOff x="6089299" y="2490797"/>
              <a:chExt cx="2233101" cy="22331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C67179-1FAC-41B7-BED3-DA0208281976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96C0BB5-4459-4ABA-8CC9-9856535597D5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F26E9AB-BBE6-47F5-9775-E511A3F4134A}"/>
                </a:ext>
              </a:extLst>
            </p:cNvPr>
            <p:cNvGrpSpPr/>
            <p:nvPr/>
          </p:nvGrpSpPr>
          <p:grpSpPr>
            <a:xfrm>
              <a:off x="4508649" y="1344826"/>
              <a:ext cx="1284562" cy="1220541"/>
              <a:chOff x="6089299" y="2490797"/>
              <a:chExt cx="2233101" cy="223310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E4845E1-876B-4336-9C96-BB3A1862CE0B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4127EA0-7FE1-4A43-B63F-1A387EEF4372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AA87842-E75E-428A-8DDB-4A5FDF6504B9}"/>
                </a:ext>
              </a:extLst>
            </p:cNvPr>
            <p:cNvGrpSpPr/>
            <p:nvPr/>
          </p:nvGrpSpPr>
          <p:grpSpPr>
            <a:xfrm>
              <a:off x="6023268" y="1341976"/>
              <a:ext cx="1284562" cy="1220541"/>
              <a:chOff x="6089299" y="2490797"/>
              <a:chExt cx="2233101" cy="223310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1B31B29-E56D-4099-95B9-515D457B6992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5052346-06AF-49C5-A76B-60EAD46948E1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5A910DCF-B5FE-4597-B442-08C67A37AF2C}"/>
                </a:ext>
              </a:extLst>
            </p:cNvPr>
            <p:cNvSpPr/>
            <p:nvPr/>
          </p:nvSpPr>
          <p:spPr>
            <a:xfrm rot="2436398" flipV="1">
              <a:off x="3366648" y="1792656"/>
              <a:ext cx="1626247" cy="1306578"/>
            </a:xfrm>
            <a:prstGeom prst="arc">
              <a:avLst/>
            </a:prstGeom>
            <a:ln w="12700">
              <a:solidFill>
                <a:srgbClr val="E6224D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BD715D6F-A9D6-4E2F-ADC9-CBDACA723C8D}"/>
                </a:ext>
              </a:extLst>
            </p:cNvPr>
            <p:cNvSpPr/>
            <p:nvPr/>
          </p:nvSpPr>
          <p:spPr>
            <a:xfrm rot="2436398" flipV="1">
              <a:off x="5063315" y="1925225"/>
              <a:ext cx="1626247" cy="1306578"/>
            </a:xfrm>
            <a:prstGeom prst="arc">
              <a:avLst/>
            </a:prstGeom>
            <a:ln w="12700">
              <a:solidFill>
                <a:srgbClr val="E6224D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02B687-AE8B-4A16-9B74-B32439E7EA3C}"/>
                </a:ext>
              </a:extLst>
            </p:cNvPr>
            <p:cNvSpPr/>
            <p:nvPr/>
          </p:nvSpPr>
          <p:spPr>
            <a:xfrm>
              <a:off x="3096868" y="1736749"/>
              <a:ext cx="1078500" cy="267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Registration</a:t>
              </a:r>
              <a:endParaRPr lang="en-GB" sz="2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211E7D6-D1F5-4DFC-B458-7699A49315FE}"/>
                </a:ext>
              </a:extLst>
            </p:cNvPr>
            <p:cNvSpPr/>
            <p:nvPr/>
          </p:nvSpPr>
          <p:spPr>
            <a:xfrm flipH="1">
              <a:off x="4543809" y="1747182"/>
              <a:ext cx="1267858" cy="27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Accreditation</a:t>
              </a:r>
              <a:endParaRPr lang="en-GB" sz="2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8794A85-EB89-4449-B585-2F91D40F5DF8}"/>
                </a:ext>
              </a:extLst>
            </p:cNvPr>
            <p:cNvSpPr/>
            <p:nvPr/>
          </p:nvSpPr>
          <p:spPr>
            <a:xfrm flipH="1">
              <a:off x="6041723" y="1742925"/>
              <a:ext cx="1267858" cy="27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Enrolment</a:t>
              </a:r>
              <a:endParaRPr lang="en-GB" sz="2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CBCCAA5-9211-4A56-AB28-F90974AF8B19}"/>
              </a:ext>
            </a:extLst>
          </p:cNvPr>
          <p:cNvSpPr/>
          <p:nvPr/>
        </p:nvSpPr>
        <p:spPr>
          <a:xfrm>
            <a:off x="2095050" y="4199435"/>
            <a:ext cx="2095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 Details Provided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8FF106-2DB3-4C76-9FDB-3E258DBB6081}"/>
              </a:ext>
            </a:extLst>
          </p:cNvPr>
          <p:cNvSpPr/>
          <p:nvPr/>
        </p:nvSpPr>
        <p:spPr>
          <a:xfrm>
            <a:off x="4773138" y="4199435"/>
            <a:ext cx="264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Documentation and Information submitted for review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D67E7D3-DCEF-434A-9D66-377CC157CE8A}"/>
              </a:ext>
            </a:extLst>
          </p:cNvPr>
          <p:cNvSpPr/>
          <p:nvPr/>
        </p:nvSpPr>
        <p:spPr>
          <a:xfrm>
            <a:off x="7742767" y="4236063"/>
            <a:ext cx="264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Documentation and Information submitted for review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3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0" y="252003"/>
            <a:ext cx="124083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Becoming an </a:t>
            </a:r>
            <a:r>
              <a:rPr lang="en-GB" sz="60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Approved</a:t>
            </a:r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 Provider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BD5C3-CE59-4CB6-8B2C-041069F71867}"/>
              </a:ext>
            </a:extLst>
          </p:cNvPr>
          <p:cNvSpPr/>
          <p:nvPr/>
        </p:nvSpPr>
        <p:spPr>
          <a:xfrm>
            <a:off x="731803" y="1293699"/>
            <a:ext cx="100541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part of the Accreditation and Enrolment process, you may be asked to provide and/ or accept  the following:</a:t>
            </a:r>
          </a:p>
          <a:p>
            <a:endParaRPr lang="en-GB" sz="2000" b="1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Accreditation</a:t>
            </a:r>
          </a:p>
          <a:p>
            <a:pPr lvl="0"/>
            <a:endParaRPr lang="en-GB" sz="6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Self-Bill Agreement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Supplier Agreement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Sub-contractor information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Declaration Statement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Specification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/>
            <a:endParaRPr lang="en-GB" sz="20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Enrolment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Contract Examples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Economic and Financial Standing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Insurances and Quality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Technical and Professional Ability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Protection/ GDPR Policy </a:t>
            </a:r>
          </a:p>
          <a:p>
            <a:endParaRPr lang="en-GB" sz="6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FFFC41D-CE1E-47F3-AAC1-9C47CD030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3438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8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2D0D91D5-681E-46C9-9EBB-40D8BC2F7556}"/>
              </a:ext>
            </a:extLst>
          </p:cNvPr>
          <p:cNvSpPr txBox="1">
            <a:spLocks/>
          </p:cNvSpPr>
          <p:nvPr/>
        </p:nvSpPr>
        <p:spPr>
          <a:xfrm>
            <a:off x="0" y="-130624"/>
            <a:ext cx="10097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Submitting an Offer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9C50E4-2EE4-4285-A450-D3A65FBF1D37}"/>
              </a:ext>
            </a:extLst>
          </p:cNvPr>
          <p:cNvGrpSpPr/>
          <p:nvPr/>
        </p:nvGrpSpPr>
        <p:grpSpPr>
          <a:xfrm>
            <a:off x="1726273" y="1907573"/>
            <a:ext cx="1956024" cy="1881723"/>
            <a:chOff x="6089299" y="2490797"/>
            <a:chExt cx="2233101" cy="22331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8F1CE74-1F31-46E0-B526-BA9E6BF96954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5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86921-FC15-4B5A-BD56-6B3695218D0D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40708E-69FB-4333-A655-0D420216B191}"/>
              </a:ext>
            </a:extLst>
          </p:cNvPr>
          <p:cNvGrpSpPr/>
          <p:nvPr/>
        </p:nvGrpSpPr>
        <p:grpSpPr>
          <a:xfrm>
            <a:off x="4551806" y="1907573"/>
            <a:ext cx="1956024" cy="1881723"/>
            <a:chOff x="6089299" y="2490797"/>
            <a:chExt cx="2233101" cy="22331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4C2C8F-1D65-4B41-96B6-FB69B30297F2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5CFA50-6B42-4FC6-B878-BEF8CAC28C9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49CE34-2407-4534-8FD1-A87EA92E0AB6}"/>
              </a:ext>
            </a:extLst>
          </p:cNvPr>
          <p:cNvGrpSpPr/>
          <p:nvPr/>
        </p:nvGrpSpPr>
        <p:grpSpPr>
          <a:xfrm>
            <a:off x="7625046" y="1907572"/>
            <a:ext cx="1956024" cy="1881723"/>
            <a:chOff x="6089299" y="2490797"/>
            <a:chExt cx="2233101" cy="22331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1A0E31-3313-4FDB-8F0C-5AE38C958B8F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EC60FC-DAC3-4218-92EE-18F1BC8516B6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EAAE46-A140-4051-A772-498446A917D9}"/>
              </a:ext>
            </a:extLst>
          </p:cNvPr>
          <p:cNvGrpSpPr/>
          <p:nvPr/>
        </p:nvGrpSpPr>
        <p:grpSpPr>
          <a:xfrm>
            <a:off x="6094927" y="3971769"/>
            <a:ext cx="1956024" cy="1881723"/>
            <a:chOff x="6089299" y="2490797"/>
            <a:chExt cx="2233101" cy="2233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D95256-BAA4-40EF-8407-3B38678E9251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GB" sz="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A497D3-47B0-4969-8172-E4A477280AD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CE8D0A-7A71-49EA-ABAB-483303C53C8F}"/>
              </a:ext>
            </a:extLst>
          </p:cNvPr>
          <p:cNvGrpSpPr/>
          <p:nvPr/>
        </p:nvGrpSpPr>
        <p:grpSpPr>
          <a:xfrm>
            <a:off x="2858658" y="3971320"/>
            <a:ext cx="1956024" cy="1881723"/>
            <a:chOff x="6089299" y="2490797"/>
            <a:chExt cx="2233101" cy="22331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0FAB6C-77E0-44B0-8B44-2DF1B4FBD1D9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6661BF-2FD9-48E0-893F-52244AD3A4B1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/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F76D9D57-7509-4A06-B2F9-3D6153970484}"/>
              </a:ext>
            </a:extLst>
          </p:cNvPr>
          <p:cNvSpPr/>
          <p:nvPr/>
        </p:nvSpPr>
        <p:spPr>
          <a:xfrm rot="11439792" flipH="1" flipV="1">
            <a:off x="5145626" y="2591774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4458728-2105-4136-92CD-75BDEEBCB13E}"/>
              </a:ext>
            </a:extLst>
          </p:cNvPr>
          <p:cNvSpPr/>
          <p:nvPr/>
        </p:nvSpPr>
        <p:spPr>
          <a:xfrm rot="21244710" flipV="1">
            <a:off x="3526742" y="2690324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60056B2-0778-4912-BF33-6743DDD31D94}"/>
              </a:ext>
            </a:extLst>
          </p:cNvPr>
          <p:cNvSpPr/>
          <p:nvPr/>
        </p:nvSpPr>
        <p:spPr>
          <a:xfrm rot="21271370" flipV="1">
            <a:off x="6870856" y="2555226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2C25BB6-6F36-49D4-8973-561E991982C3}"/>
              </a:ext>
            </a:extLst>
          </p:cNvPr>
          <p:cNvSpPr/>
          <p:nvPr/>
        </p:nvSpPr>
        <p:spPr>
          <a:xfrm rot="11759022" flipH="1" flipV="1">
            <a:off x="2160263" y="2643398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40D30A-D505-4538-B286-DE873AEF0AC5}"/>
              </a:ext>
            </a:extLst>
          </p:cNvPr>
          <p:cNvSpPr/>
          <p:nvPr/>
        </p:nvSpPr>
        <p:spPr>
          <a:xfrm flipH="1">
            <a:off x="1938730" y="2389723"/>
            <a:ext cx="155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 Creation and Distribution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BFD757-A6C2-4977-9A2B-A5D8038683C5}"/>
              </a:ext>
            </a:extLst>
          </p:cNvPr>
          <p:cNvSpPr/>
          <p:nvPr/>
        </p:nvSpPr>
        <p:spPr>
          <a:xfrm flipH="1">
            <a:off x="4895889" y="2472860"/>
            <a:ext cx="126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</a:t>
            </a:r>
          </a:p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A7D4A5-BB44-49FA-AC52-6064E662B11A}"/>
              </a:ext>
            </a:extLst>
          </p:cNvPr>
          <p:cNvSpPr/>
          <p:nvPr/>
        </p:nvSpPr>
        <p:spPr>
          <a:xfrm flipH="1">
            <a:off x="3104580" y="4622272"/>
            <a:ext cx="158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Submission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FC4256-EE54-4B2A-BC41-D82FA8C129D5}"/>
              </a:ext>
            </a:extLst>
          </p:cNvPr>
          <p:cNvSpPr/>
          <p:nvPr/>
        </p:nvSpPr>
        <p:spPr>
          <a:xfrm flipH="1">
            <a:off x="6499287" y="4660117"/>
            <a:ext cx="126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Contract</a:t>
            </a:r>
            <a:r>
              <a:rPr lang="en-GB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Award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245D68-83E5-41F6-BF29-55246A13243E}"/>
              </a:ext>
            </a:extLst>
          </p:cNvPr>
          <p:cNvSpPr/>
          <p:nvPr/>
        </p:nvSpPr>
        <p:spPr>
          <a:xfrm flipH="1">
            <a:off x="7849818" y="2478323"/>
            <a:ext cx="1555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Agreement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5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0" y="-54957"/>
            <a:ext cx="840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Billing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BCCAA5-9211-4A56-AB28-F90974AF8B19}"/>
              </a:ext>
            </a:extLst>
          </p:cNvPr>
          <p:cNvSpPr/>
          <p:nvPr/>
        </p:nvSpPr>
        <p:spPr>
          <a:xfrm>
            <a:off x="297513" y="4224869"/>
            <a:ext cx="2138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Weekly submission of work completed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8FF106-2DB3-4C76-9FDB-3E258DBB6081}"/>
              </a:ext>
            </a:extLst>
          </p:cNvPr>
          <p:cNvSpPr/>
          <p:nvPr/>
        </p:nvSpPr>
        <p:spPr>
          <a:xfrm>
            <a:off x="3082320" y="4371075"/>
            <a:ext cx="2645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approval of funds over agreed amount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D67E7D3-DCEF-434A-9D66-377CC157CE8A}"/>
              </a:ext>
            </a:extLst>
          </p:cNvPr>
          <p:cNvSpPr/>
          <p:nvPr/>
        </p:nvSpPr>
        <p:spPr>
          <a:xfrm>
            <a:off x="5892053" y="4360769"/>
            <a:ext cx="2645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Invoice and Self-Bill visible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749D83-E7A6-4E48-93B7-5295B5155E22}"/>
              </a:ext>
            </a:extLst>
          </p:cNvPr>
          <p:cNvGrpSpPr/>
          <p:nvPr/>
        </p:nvGrpSpPr>
        <p:grpSpPr>
          <a:xfrm>
            <a:off x="276232" y="1767867"/>
            <a:ext cx="11090764" cy="3754213"/>
            <a:chOff x="1622996" y="1688678"/>
            <a:chExt cx="5877526" cy="19360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BDCA7F-28DC-42A2-B81C-3F612161463E}"/>
                </a:ext>
              </a:extLst>
            </p:cNvPr>
            <p:cNvGrpSpPr/>
            <p:nvPr/>
          </p:nvGrpSpPr>
          <p:grpSpPr>
            <a:xfrm>
              <a:off x="3167710" y="1688678"/>
              <a:ext cx="1284562" cy="1220541"/>
              <a:chOff x="6089299" y="2490797"/>
              <a:chExt cx="2233101" cy="22331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1D90DA3-C6C2-43C9-B3F7-1ACA0A08ADF7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BF58BF1-4EA3-4DA3-9653-62CA8A4E0D97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304E0B-D7A3-4B9F-B2ED-6CC7D2B785F8}"/>
                </a:ext>
              </a:extLst>
            </p:cNvPr>
            <p:cNvGrpSpPr/>
            <p:nvPr/>
          </p:nvGrpSpPr>
          <p:grpSpPr>
            <a:xfrm>
              <a:off x="4657855" y="1688678"/>
              <a:ext cx="1284562" cy="1220541"/>
              <a:chOff x="6089299" y="2490797"/>
              <a:chExt cx="2233101" cy="223310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CFF0587-F8BC-4C8F-8B9D-8A0FC7899F78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AB760F7-5ED0-4D7E-8E89-2E81FE5E2CE8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D3A1528-CB56-4407-A21A-7BEDC5A0AD80}"/>
                </a:ext>
              </a:extLst>
            </p:cNvPr>
            <p:cNvGrpSpPr/>
            <p:nvPr/>
          </p:nvGrpSpPr>
          <p:grpSpPr>
            <a:xfrm>
              <a:off x="6202569" y="1688678"/>
              <a:ext cx="1284562" cy="1220541"/>
              <a:chOff x="6089299" y="2490797"/>
              <a:chExt cx="2233101" cy="223310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2B7BA0D-88E8-44EB-B648-656344697E4A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3A4263-7B25-4BD3-B237-3AE54D8B6932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618F05-1199-4658-B194-52389A345D46}"/>
                </a:ext>
              </a:extLst>
            </p:cNvPr>
            <p:cNvGrpSpPr/>
            <p:nvPr/>
          </p:nvGrpSpPr>
          <p:grpSpPr>
            <a:xfrm>
              <a:off x="1622996" y="1688679"/>
              <a:ext cx="1284562" cy="1220541"/>
              <a:chOff x="6089299" y="2490797"/>
              <a:chExt cx="2233101" cy="223310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42C1B3-5687-459C-A4A6-8E25BF0D6E3B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2B6F30-9A3E-46D5-B6CF-123D65B0EF8E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A891A1-5CD5-4BEE-9ED2-FB345CD3F8C6}"/>
                </a:ext>
              </a:extLst>
            </p:cNvPr>
            <p:cNvSpPr/>
            <p:nvPr/>
          </p:nvSpPr>
          <p:spPr>
            <a:xfrm flipH="1">
              <a:off x="1631347" y="2147868"/>
              <a:ext cx="1267858" cy="206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Service Receipting</a:t>
              </a:r>
              <a:endPara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5EC3A4-AA08-4981-80E8-A58B6B87CE49}"/>
                </a:ext>
              </a:extLst>
            </p:cNvPr>
            <p:cNvSpPr/>
            <p:nvPr/>
          </p:nvSpPr>
          <p:spPr>
            <a:xfrm flipH="1">
              <a:off x="6232664" y="2148304"/>
              <a:ext cx="1267858" cy="206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Payment</a:t>
              </a:r>
              <a:endPara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426142-91B5-4681-997F-05542EDF64F4}"/>
                </a:ext>
              </a:extLst>
            </p:cNvPr>
            <p:cNvSpPr/>
            <p:nvPr/>
          </p:nvSpPr>
          <p:spPr>
            <a:xfrm flipH="1">
              <a:off x="4750941" y="2116422"/>
              <a:ext cx="1191476" cy="365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Invoice and Self Bill</a:t>
              </a:r>
              <a:endPara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203FAA4-8B34-412D-9DC1-B0056A9168B0}"/>
                </a:ext>
              </a:extLst>
            </p:cNvPr>
            <p:cNvSpPr/>
            <p:nvPr/>
          </p:nvSpPr>
          <p:spPr>
            <a:xfrm flipH="1">
              <a:off x="3195194" y="2116422"/>
              <a:ext cx="1267858" cy="365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Service Receipt Approval</a:t>
              </a: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BC41D605-053A-4A4E-B10E-08E94B4D3DA4}"/>
                </a:ext>
              </a:extLst>
            </p:cNvPr>
            <p:cNvSpPr/>
            <p:nvPr/>
          </p:nvSpPr>
          <p:spPr>
            <a:xfrm rot="2436398" flipV="1">
              <a:off x="2216158" y="2318127"/>
              <a:ext cx="1626247" cy="1306578"/>
            </a:xfrm>
            <a:prstGeom prst="arc">
              <a:avLst/>
            </a:prstGeom>
            <a:ln w="12700">
              <a:solidFill>
                <a:srgbClr val="40B4E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D2B88DD-5C8F-4C21-9663-4BC1C893CA1C}"/>
                </a:ext>
              </a:extLst>
            </p:cNvPr>
            <p:cNvSpPr/>
            <p:nvPr/>
          </p:nvSpPr>
          <p:spPr>
            <a:xfrm rot="2436398" flipV="1">
              <a:off x="3758097" y="2314232"/>
              <a:ext cx="1626247" cy="1306578"/>
            </a:xfrm>
            <a:prstGeom prst="arc">
              <a:avLst/>
            </a:prstGeom>
            <a:ln w="12700">
              <a:solidFill>
                <a:srgbClr val="40B4E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D6184E1-DB29-4148-9E1F-FD19FC4C2311}"/>
                </a:ext>
              </a:extLst>
            </p:cNvPr>
            <p:cNvSpPr/>
            <p:nvPr/>
          </p:nvSpPr>
          <p:spPr>
            <a:xfrm rot="2436398" flipV="1">
              <a:off x="5304788" y="2310337"/>
              <a:ext cx="1626247" cy="1306578"/>
            </a:xfrm>
            <a:prstGeom prst="arc">
              <a:avLst/>
            </a:prstGeom>
            <a:ln w="12700">
              <a:solidFill>
                <a:srgbClr val="40B4E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67CDE4C-5008-4B55-8CB1-B4C49C18C2E9}"/>
              </a:ext>
            </a:extLst>
          </p:cNvPr>
          <p:cNvSpPr/>
          <p:nvPr/>
        </p:nvSpPr>
        <p:spPr>
          <a:xfrm>
            <a:off x="8847923" y="4371075"/>
            <a:ext cx="264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 sent out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97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108155" y="0"/>
            <a:ext cx="840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Next Steps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BD5C3-CE59-4CB6-8B2C-041069F71867}"/>
              </a:ext>
            </a:extLst>
          </p:cNvPr>
          <p:cNvSpPr/>
          <p:nvPr/>
        </p:nvSpPr>
        <p:spPr>
          <a:xfrm>
            <a:off x="929876" y="1882873"/>
            <a:ext cx="105675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Register now as a provider by visiting 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www.sproc.net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visit our website for more information about adam 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www.useadam.co.uk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Look out for invitations for our follow up drop in sessions in April- Ellana will be emailing you invitations shortly!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Keep an eye out for notification of the A&amp;E portal opening: (once the portal has opened you can view all documentation and guides at 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demand.sproc.net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Complete and submit your Accreditation &amp; Enrolment (attend the drop in session if you’d like support)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Attend system training sessions- Invitation to be sent out shortly!</a:t>
            </a:r>
          </a:p>
          <a:p>
            <a:endParaRPr lang="en-GB" sz="6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610106" y="423453"/>
            <a:ext cx="840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Help &amp; Assistance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892A7-827C-4ECC-A70B-5EE91616C008}"/>
              </a:ext>
            </a:extLst>
          </p:cNvPr>
          <p:cNvSpPr/>
          <p:nvPr/>
        </p:nvSpPr>
        <p:spPr>
          <a:xfrm>
            <a:off x="914383" y="1882873"/>
            <a:ext cx="10363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any clarifications on the contracts, please email the London Borough of Bexley at bitu@Bexley.gov.uk</a:t>
            </a:r>
          </a:p>
          <a:p>
            <a:endParaRPr lang="en-GB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queries regarding your Accreditation &amp; Enrolment applications (A&amp;E), please email Ellana at adam at </a:t>
            </a:r>
            <a:r>
              <a:rPr lang="en-GB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supplier.engagement@useadam.co.uk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any technical queries or issues, please use the adam LIVE CHAT function on SProc.Net </a:t>
            </a:r>
          </a:p>
          <a:p>
            <a:endParaRPr lang="en-GB" sz="2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90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ADA3-2AD7-4BFB-999B-6D50D8A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14" y="2311912"/>
            <a:ext cx="10515600" cy="1325563"/>
          </a:xfrm>
        </p:spPr>
        <p:txBody>
          <a:bodyPr/>
          <a:lstStyle/>
          <a:p>
            <a:pPr algn="ctr"/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Any</a:t>
            </a:r>
            <a:r>
              <a:rPr lang="en-GB" dirty="0"/>
              <a:t> </a:t>
            </a:r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413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48FB-D4BF-044F-BAE6-01F15427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&amp; Agenda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FCEAFA-1627-3946-90F4-0B47CDDEE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13301"/>
              </p:ext>
            </p:extLst>
          </p:nvPr>
        </p:nvGraphicFramePr>
        <p:xfrm>
          <a:off x="1981200" y="1690688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2191427475"/>
                    </a:ext>
                  </a:extLst>
                </a:gridCol>
                <a:gridCol w="7303770">
                  <a:extLst>
                    <a:ext uri="{9D8B030D-6E8A-4147-A177-3AD203B41FA5}">
                      <a16:colId xmlns:a16="http://schemas.microsoft.com/office/drawing/2014/main" val="229505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2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Background to Bexley Council’s Transport Needs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0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Current Process/Approach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73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a Change Is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66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Planned Changes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8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benefit is there for Providers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26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DPS Terminology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6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to become an approved provider on the DPS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1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Bidding for Services through the DPS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7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Invoicing/Billing Process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7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Training/Support &amp; Next Steps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6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 &amp;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15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99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A124-1FF0-5343-A100-8AD8ECA7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 to Bexley’s Transport Needs - Children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B9C3DA-2D7B-A549-ABA8-8329BE794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56396"/>
              </p:ext>
            </p:extLst>
          </p:nvPr>
        </p:nvGraphicFramePr>
        <p:xfrm>
          <a:off x="1826820" y="2285011"/>
          <a:ext cx="853836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9003">
                  <a:extLst>
                    <a:ext uri="{9D8B030D-6E8A-4147-A177-3AD203B41FA5}">
                      <a16:colId xmlns:a16="http://schemas.microsoft.com/office/drawing/2014/main" val="2023998755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3589675691"/>
                    </a:ext>
                  </a:extLst>
                </a:gridCol>
                <a:gridCol w="1520043">
                  <a:extLst>
                    <a:ext uri="{9D8B030D-6E8A-4147-A177-3AD203B41FA5}">
                      <a16:colId xmlns:a16="http://schemas.microsoft.com/office/drawing/2014/main" val="3699273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2017/2018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2018/2019*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02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Budget for SEN transport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£2,365,000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£2,821,000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96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Spend for SEN Transport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£3,008,000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£3,308,000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045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Number of Passengers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627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582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43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Passenger assistants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121 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044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Saloon Cars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334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MPV’s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164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Number of Mini buses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24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Wheel Chair Accessible Mini Buses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29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37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 Borough : Out of Borough Split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59:41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596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EAD9AA-9CED-48A1-8F65-96C7F3A7E90B}"/>
              </a:ext>
            </a:extLst>
          </p:cNvPr>
          <p:cNvSpPr txBox="1"/>
          <p:nvPr/>
        </p:nvSpPr>
        <p:spPr>
          <a:xfrm>
            <a:off x="1826820" y="5726243"/>
            <a:ext cx="432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*2018/19 Figures are current estimates only</a:t>
            </a:r>
          </a:p>
        </p:txBody>
      </p:sp>
    </p:spTree>
    <p:extLst>
      <p:ext uri="{BB962C8B-B14F-4D97-AF65-F5344CB8AC3E}">
        <p14:creationId xmlns:p14="http://schemas.microsoft.com/office/powerpoint/2010/main" val="383867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A124-1FF0-5343-A100-8AD8ECA7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 to Bexley’s Transport Needs - Adults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E7EE9C-E88F-0547-8AD2-E952E84D9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399794"/>
              </p:ext>
            </p:extLst>
          </p:nvPr>
        </p:nvGraphicFramePr>
        <p:xfrm>
          <a:off x="1826820" y="2667000"/>
          <a:ext cx="853836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9003">
                  <a:extLst>
                    <a:ext uri="{9D8B030D-6E8A-4147-A177-3AD203B41FA5}">
                      <a16:colId xmlns:a16="http://schemas.microsoft.com/office/drawing/2014/main" val="2023998755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3589675691"/>
                    </a:ext>
                  </a:extLst>
                </a:gridCol>
                <a:gridCol w="1520043">
                  <a:extLst>
                    <a:ext uri="{9D8B030D-6E8A-4147-A177-3AD203B41FA5}">
                      <a16:colId xmlns:a16="http://schemas.microsoft.com/office/drawing/2014/main" val="3699273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2017/2018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2018/2019*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027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Budget for Adults transport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£633,000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£735,000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96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Spend for Adults Transport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£972,000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£985,000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045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Service Users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43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Routes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3766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9EE640-828A-4CB9-AC68-F0559E654216}"/>
              </a:ext>
            </a:extLst>
          </p:cNvPr>
          <p:cNvSpPr txBox="1"/>
          <p:nvPr/>
        </p:nvSpPr>
        <p:spPr>
          <a:xfrm>
            <a:off x="1826820" y="5726243"/>
            <a:ext cx="432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*2018/19 Figures are current estimates only</a:t>
            </a:r>
          </a:p>
        </p:txBody>
      </p:sp>
    </p:spTree>
    <p:extLst>
      <p:ext uri="{BB962C8B-B14F-4D97-AF65-F5344CB8AC3E}">
        <p14:creationId xmlns:p14="http://schemas.microsoft.com/office/powerpoint/2010/main" val="214717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6DAF-9054-894C-8488-1C4B0D56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Process/Approach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BA6C3-5731-E24F-B9E2-FC692F39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Traditional Framework agreement</a:t>
            </a:r>
          </a:p>
          <a:p>
            <a:pPr lvl="1"/>
            <a:r>
              <a:rPr lang="en-GB" dirty="0"/>
              <a:t>Closed provider list who met agreed quality threshold</a:t>
            </a:r>
          </a:p>
          <a:p>
            <a:pPr lvl="1"/>
            <a:r>
              <a:rPr lang="en-GB" dirty="0"/>
              <a:t>Routes awarded on agree mileage rate (under 20 miles)</a:t>
            </a:r>
          </a:p>
          <a:p>
            <a:pPr lvl="1"/>
            <a:r>
              <a:rPr lang="en-GB" dirty="0"/>
              <a:t>Mini-competition used for routes over 20 miles)</a:t>
            </a:r>
          </a:p>
          <a:p>
            <a:pPr lvl="1"/>
            <a:r>
              <a:rPr lang="en-GB" dirty="0"/>
              <a:t>Award based on best price only</a:t>
            </a:r>
          </a:p>
          <a:p>
            <a:pPr lvl="1"/>
            <a:r>
              <a:rPr lang="en-GB" dirty="0"/>
              <a:t>Work awarded/tendered annually</a:t>
            </a:r>
          </a:p>
          <a:p>
            <a:pPr lvl="1"/>
            <a:r>
              <a:rPr lang="en-GB" dirty="0"/>
              <a:t>Single specification</a:t>
            </a:r>
          </a:p>
          <a:p>
            <a:pPr lvl="1"/>
            <a:r>
              <a:rPr lang="en-GB" dirty="0"/>
              <a:t>Communication of instruction/agreement – email based</a:t>
            </a:r>
          </a:p>
          <a:p>
            <a:pPr lvl="1"/>
            <a:r>
              <a:rPr lang="en-GB" dirty="0"/>
              <a:t>Systems/Approach do not support effective delivery of service</a:t>
            </a:r>
          </a:p>
          <a:p>
            <a:pPr lvl="1"/>
            <a:r>
              <a:rPr lang="en-GB" dirty="0"/>
              <a:t>Monthly invoicing with 30 days payment term</a:t>
            </a:r>
          </a:p>
          <a:p>
            <a:pPr lvl="1"/>
            <a:r>
              <a:rPr lang="en-GB" dirty="0"/>
              <a:t>Reliant on robust/up to date information and clear audit trail of instruction and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0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4959-0F43-894F-A6EA-C3920FE0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change is needed?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F48D-8FC5-274F-8743-AF5A187E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93720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current framework &amp; systems do not:</a:t>
            </a:r>
          </a:p>
          <a:p>
            <a:pPr lvl="1"/>
            <a:r>
              <a:rPr lang="en-GB" dirty="0"/>
              <a:t>Provide the flexibility that is now needed for Children &amp; Adult Services</a:t>
            </a:r>
          </a:p>
          <a:p>
            <a:pPr lvl="1"/>
            <a:r>
              <a:rPr lang="en-GB" dirty="0"/>
              <a:t>Promote engagement &amp; market stimulation</a:t>
            </a:r>
          </a:p>
          <a:p>
            <a:pPr lvl="1"/>
            <a:r>
              <a:rPr lang="en-GB" dirty="0"/>
              <a:t>Enable growth of competition or market stimulation to meet new demands/requirements</a:t>
            </a:r>
          </a:p>
          <a:p>
            <a:pPr lvl="1"/>
            <a:r>
              <a:rPr lang="en-GB" dirty="0"/>
              <a:t>Provide an effective method of bidding that promotes a sustainable services &amp; value for money</a:t>
            </a:r>
          </a:p>
          <a:p>
            <a:pPr lvl="1"/>
            <a:r>
              <a:rPr lang="en-GB" dirty="0"/>
              <a:t>Effectively support the increase in capacity amongst the market to meet ongoing demand fluctuations</a:t>
            </a:r>
          </a:p>
          <a:p>
            <a:pPr lvl="1"/>
            <a:r>
              <a:rPr lang="en-GB" dirty="0"/>
              <a:t>Cater for, or provide flexibility to support growing demand for bespoke services for complex &amp; medical care on transport</a:t>
            </a:r>
          </a:p>
          <a:p>
            <a:pPr lvl="1"/>
            <a:r>
              <a:rPr lang="en-GB" dirty="0"/>
              <a:t>Enable an easy process to effectively performance monitor the delivery of services</a:t>
            </a:r>
          </a:p>
          <a:p>
            <a:r>
              <a:rPr lang="en-GB" dirty="0"/>
              <a:t>The Council needs to:</a:t>
            </a:r>
          </a:p>
          <a:p>
            <a:pPr lvl="1"/>
            <a:r>
              <a:rPr lang="en-GB" dirty="0"/>
              <a:t>Improve its financial/spend control and monitoring</a:t>
            </a:r>
          </a:p>
          <a:p>
            <a:pPr lvl="1"/>
            <a:r>
              <a:rPr lang="en-GB" dirty="0"/>
              <a:t>Improve the robustness of the contract audit trail between the Council &amp; Providers</a:t>
            </a:r>
          </a:p>
          <a:p>
            <a:pPr lvl="1"/>
            <a:r>
              <a:rPr lang="en-GB" dirty="0"/>
              <a:t>Be able to effectively evidence delivery of the service against the agreed standards and value for money</a:t>
            </a:r>
          </a:p>
          <a:p>
            <a:pPr lvl="1"/>
            <a:r>
              <a:rPr lang="en-GB" dirty="0"/>
              <a:t>Improve transparency of decision making and outcomes</a:t>
            </a:r>
          </a:p>
          <a:p>
            <a:r>
              <a:rPr lang="en-GB" dirty="0"/>
              <a:t>The current Framework Agreement ends on the 31</a:t>
            </a:r>
            <a:r>
              <a:rPr lang="en-GB" baseline="30000" dirty="0"/>
              <a:t>st</a:t>
            </a:r>
            <a:r>
              <a:rPr lang="en-GB" dirty="0"/>
              <a:t> of July 2019</a:t>
            </a:r>
          </a:p>
        </p:txBody>
      </p:sp>
    </p:spTree>
    <p:extLst>
      <p:ext uri="{BB962C8B-B14F-4D97-AF65-F5344CB8AC3E}">
        <p14:creationId xmlns:p14="http://schemas.microsoft.com/office/powerpoint/2010/main" val="142689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7ACD-AF65-1B41-ACE9-17AFC59B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8CA0-5455-2142-9B86-E090D311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a Dynamic Purchasing System for transport services operating post expiry of current framework agreement</a:t>
            </a:r>
          </a:p>
          <a:p>
            <a:r>
              <a:rPr lang="en-US" dirty="0"/>
              <a:t>All publication of available routes and communication of operational instructions/contract information to be issued through the DPS</a:t>
            </a:r>
          </a:p>
          <a:p>
            <a:r>
              <a:rPr lang="en-US" dirty="0"/>
              <a:t>Providers to submit bids for each route based on the service/requirement being requested by the Council</a:t>
            </a:r>
          </a:p>
          <a:p>
            <a:r>
              <a:rPr lang="en-US" dirty="0"/>
              <a:t>Providers will submit a bid once</a:t>
            </a:r>
          </a:p>
          <a:p>
            <a:r>
              <a:rPr lang="en-US" dirty="0"/>
              <a:t>Use DPS functionality &amp; control to offer a range of route durations to providers &amp; packages of work</a:t>
            </a:r>
          </a:p>
          <a:p>
            <a:r>
              <a:rPr lang="en-US" dirty="0"/>
              <a:t>Routes requiring specialist packages of support, such as medical support will be awarded on a </a:t>
            </a:r>
            <a:r>
              <a:rPr lang="en-US" dirty="0" err="1"/>
              <a:t>Price:Quality</a:t>
            </a:r>
            <a:r>
              <a:rPr lang="en-US" dirty="0"/>
              <a:t> split based on evidence requested during the bidding process</a:t>
            </a:r>
          </a:p>
          <a:p>
            <a:r>
              <a:rPr lang="en-US" dirty="0"/>
              <a:t>Weekly Self-Billing through the DPS with 30 day payment term</a:t>
            </a:r>
          </a:p>
          <a:p>
            <a:r>
              <a:rPr lang="en-US" dirty="0"/>
              <a:t>Monitoring of performance and undertaking of compliance checks will be recorded (and accessible by providers) on the DPS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8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F2BD-2923-9445-A089-411CA835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1170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F5D2A-9C9A-4F2A-921F-F207ADDE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34"/>
          <a:stretch/>
        </p:blipFill>
        <p:spPr>
          <a:xfrm flipH="1">
            <a:off x="-36661" y="9144"/>
            <a:ext cx="12228659" cy="6838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9767C5F-C22D-4A95-A0BA-8BCAF32BFEBE}"/>
              </a:ext>
            </a:extLst>
          </p:cNvPr>
          <p:cNvSpPr/>
          <p:nvPr/>
        </p:nvSpPr>
        <p:spPr>
          <a:xfrm>
            <a:off x="9794271" y="2212022"/>
            <a:ext cx="569344" cy="56934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8D8A62-FCC4-4A5D-9CC3-8E1605A2BFF3}"/>
              </a:ext>
            </a:extLst>
          </p:cNvPr>
          <p:cNvSpPr/>
          <p:nvPr/>
        </p:nvSpPr>
        <p:spPr>
          <a:xfrm rot="19176279">
            <a:off x="7885046" y="3455736"/>
            <a:ext cx="468703" cy="46870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DC3115-C329-41A5-BE83-F22E657CD924}"/>
              </a:ext>
            </a:extLst>
          </p:cNvPr>
          <p:cNvSpPr/>
          <p:nvPr/>
        </p:nvSpPr>
        <p:spPr>
          <a:xfrm>
            <a:off x="7798075" y="2041077"/>
            <a:ext cx="455617" cy="45561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5F5A3E-B574-429C-A61A-C162508C23FB}"/>
              </a:ext>
            </a:extLst>
          </p:cNvPr>
          <p:cNvCxnSpPr>
            <a:cxnSpLocks/>
          </p:cNvCxnSpPr>
          <p:nvPr/>
        </p:nvCxnSpPr>
        <p:spPr>
          <a:xfrm flipV="1">
            <a:off x="8299961" y="2718691"/>
            <a:ext cx="1557845" cy="810032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CCD991-7278-4C5F-B725-DA24CBADECA1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8253692" y="2329014"/>
            <a:ext cx="1540579" cy="16768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08BF-B07A-4237-9063-3AB6B2805CA8}"/>
              </a:ext>
            </a:extLst>
          </p:cNvPr>
          <p:cNvSpPr/>
          <p:nvPr/>
        </p:nvSpPr>
        <p:spPr>
          <a:xfrm>
            <a:off x="987871" y="1820028"/>
            <a:ext cx="4288217" cy="4207662"/>
          </a:xfrm>
          <a:prstGeom prst="rect">
            <a:avLst/>
          </a:prstGeom>
          <a:solidFill>
            <a:srgbClr val="11345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3E9F3-1DBF-49BF-8A7F-FF24C0ED97E2}"/>
              </a:ext>
            </a:extLst>
          </p:cNvPr>
          <p:cNvSpPr/>
          <p:nvPr/>
        </p:nvSpPr>
        <p:spPr>
          <a:xfrm>
            <a:off x="129198" y="2066383"/>
            <a:ext cx="6005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Digital Commissioning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FC7CC6-9441-4090-A6B2-4A565825EC75}"/>
              </a:ext>
            </a:extLst>
          </p:cNvPr>
          <p:cNvSpPr/>
          <p:nvPr/>
        </p:nvSpPr>
        <p:spPr>
          <a:xfrm>
            <a:off x="895373" y="3165368"/>
            <a:ext cx="44732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he BraggestDemo" panose="0200050605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Passenger Transport Services </a:t>
            </a:r>
            <a:endParaRPr lang="en-GB" sz="6000" dirty="0">
              <a:solidFill>
                <a:schemeClr val="bg1"/>
              </a:solidFill>
              <a:latin typeface="The BraggestDemo" panose="02000506050000020004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EDDD30-19EC-493B-8EA6-8A96723C3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271" y="5677312"/>
            <a:ext cx="1699247" cy="6136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387B79-AEED-4184-82E3-4DCD24621FBC}"/>
              </a:ext>
            </a:extLst>
          </p:cNvPr>
          <p:cNvSpPr/>
          <p:nvPr/>
        </p:nvSpPr>
        <p:spPr>
          <a:xfrm>
            <a:off x="219075" y="228600"/>
            <a:ext cx="11668125" cy="64198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16C68-2387-42DD-B2A2-FD6AEAEDCEAE}"/>
              </a:ext>
            </a:extLst>
          </p:cNvPr>
          <p:cNvSpPr/>
          <p:nvPr/>
        </p:nvSpPr>
        <p:spPr>
          <a:xfrm>
            <a:off x="-7123" y="2624393"/>
            <a:ext cx="6005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15632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m-presentation-Tool-set OCT2017" id="{41DD75DF-7E05-45C0-93C2-7EB2292411C2}" vid="{7FD8E04C-091A-4966-9592-DB684263E47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5a8c958-4830-475b-8041-5ac83d40621c">
      <UserInfo>
        <DisplayName>Lee Dutton</DisplayName>
        <AccountId>962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F49A394378049B2721E5FBB6F3352" ma:contentTypeVersion="9" ma:contentTypeDescription="Create a new document." ma:contentTypeScope="" ma:versionID="769e344a6e31c274cdc361dd8cfe8e85">
  <xsd:schema xmlns:xsd="http://www.w3.org/2001/XMLSchema" xmlns:xs="http://www.w3.org/2001/XMLSchema" xmlns:p="http://schemas.microsoft.com/office/2006/metadata/properties" xmlns:ns2="b5a8c958-4830-475b-8041-5ac83d40621c" xmlns:ns3="008a53aa-9d8b-475a-b345-33d6f9ad1a77" targetNamespace="http://schemas.microsoft.com/office/2006/metadata/properties" ma:root="true" ma:fieldsID="19644fcf72631af4c2886d43025ac317" ns2:_="" ns3:_="">
    <xsd:import namespace="b5a8c958-4830-475b-8041-5ac83d40621c"/>
    <xsd:import namespace="008a53aa-9d8b-475a-b345-33d6f9ad1a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8c958-4830-475b-8041-5ac83d4062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a53aa-9d8b-475a-b345-33d6f9ad1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837179-FB01-4925-867C-3BFAA97AA3AE}">
  <ds:schemaRefs>
    <ds:schemaRef ds:uri="http://schemas.microsoft.com/office/2006/metadata/properties"/>
    <ds:schemaRef ds:uri="008a53aa-9d8b-475a-b345-33d6f9ad1a7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5a8c958-4830-475b-8041-5ac83d40621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FADB79-9A81-409E-AFAF-DAA396DE7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76224-8715-4091-B2D9-4F28AE4C2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8c958-4830-475b-8041-5ac83d40621c"/>
    <ds:schemaRef ds:uri="008a53aa-9d8b-475a-b345-33d6f9ad1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adam-presentation-Tool-set OCT2017</Template>
  <TotalTime>6616</TotalTime>
  <Words>1093</Words>
  <Application>Microsoft Office PowerPoint</Application>
  <PresentationFormat>Widescreen</PresentationFormat>
  <Paragraphs>229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Open Sans</vt:lpstr>
      <vt:lpstr>Arial</vt:lpstr>
      <vt:lpstr>Open Sans Light</vt:lpstr>
      <vt:lpstr>Rockwell</vt:lpstr>
      <vt:lpstr>The BraggestDemo</vt:lpstr>
      <vt:lpstr>Times New Roman</vt:lpstr>
      <vt:lpstr>Lato</vt:lpstr>
      <vt:lpstr>Calibri</vt:lpstr>
      <vt:lpstr>Office Theme</vt:lpstr>
      <vt:lpstr>Custom Design</vt:lpstr>
      <vt:lpstr>Passenger Transport Services  </vt:lpstr>
      <vt:lpstr>Introduction &amp; Agenda</vt:lpstr>
      <vt:lpstr>Background to Bexley’s Transport Needs - Children</vt:lpstr>
      <vt:lpstr>Background to Bexley’s Transport Needs - Adults</vt:lpstr>
      <vt:lpstr>Current Process/Approach</vt:lpstr>
      <vt:lpstr>Why a change is needed?</vt:lpstr>
      <vt:lpstr>Planned Changes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McNeill</dc:creator>
  <cp:lastModifiedBy>Ellana Delfino-Rice</cp:lastModifiedBy>
  <cp:revision>71</cp:revision>
  <dcterms:created xsi:type="dcterms:W3CDTF">2018-06-22T15:20:29Z</dcterms:created>
  <dcterms:modified xsi:type="dcterms:W3CDTF">2019-04-05T09:23:36Z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0x010100F34F49A394378049B2721E5FBB6F3352</vt:lpwstr>
  </property>
  <property fmtid="{D5CDD505-2E9C-101B-9397-08002B2CF9AE}" pid="3" name="AuthorIds_UIVersion_1024">
    <vt:lpwstr>1287</vt:lpwstr>
  </property>
</Properties>
</file>