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44A0ED-4883-4506-B376-3549E36E72D8}" v="1" dt="2021-04-01T15:41:39.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C442F-365C-40EB-B850-FC5838956E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597AD7-DA82-491A-878F-3016A766D9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0B0376A-75E4-4A4A-986C-74A4BE0B369D}"/>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1CAD24BF-7765-4743-AC02-DFFF38A791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A18983-4251-440C-BB16-E80623F279AF}"/>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1966054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F7BB9-1504-40F5-B57F-F98827F30E7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96424C-0FC5-4FED-932E-1F221B1B83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6AD896-1CD2-49CD-8E52-F51B5EA3638B}"/>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D9EF50A2-4017-4D92-A3B0-7F965BF3E4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236CB6-A835-4CEF-A595-EFA1CE2960DC}"/>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3087308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3BF692-3890-4D53-9756-3AC237B3B7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0C005B-E543-4D69-B370-835837E2AE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99BCDD-2D3F-48F2-8092-73CD10184B13}"/>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3DEAD524-8777-4ADA-857D-B4B569251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F8F3B7-0615-4FDD-8337-63E230B8BA55}"/>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403511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DBC7F-80A6-40FC-B479-27A72520B4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02BC77-989C-4399-B3B6-73301AFB9A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05E50A-628C-404E-BA3D-C35540368C56}"/>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6C2E10B6-FEC1-4BDE-92C3-F690CAA318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3CFCD2-0661-4FFC-970F-D49BC76141EE}"/>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165564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AA78-B318-4290-AC42-72987A8036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F9F396-AEA4-4E31-BDC2-7C47B6055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EBA441-A854-4CEB-81C6-D8DC99157773}"/>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2BC9D115-4B41-4A6D-B7F0-0C176F72A1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911708-5FAF-44DA-9E2C-ECCAE2B053E1}"/>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3570424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5BDC1-D3C3-4241-B468-1A2D91BAA2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452B9EE-B8F5-477F-A329-630B94E5FF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93B5173-17C7-4DF0-A28F-8138906A3B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9F860B2-5FED-4D20-8BC0-90763E8AB5DD}"/>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6" name="Footer Placeholder 5">
            <a:extLst>
              <a:ext uri="{FF2B5EF4-FFF2-40B4-BE49-F238E27FC236}">
                <a16:creationId xmlns:a16="http://schemas.microsoft.com/office/drawing/2014/main" id="{FBE6298A-9830-46BB-8642-005CE50C09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F0293C-29A7-4E5A-A8F0-868AE854DAF7}"/>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49656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BEB6-9C4B-45D3-B4E1-E79CB5F6DF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71F399-D01C-4CDB-B492-042EEDE6F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1EE577-C464-4865-8B1C-E6C98C63A8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F3D188-D712-4226-BFA9-B5056333C1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870915-ECA7-4684-8D09-4CF243EB0C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D5468AF-F8A4-4173-A99C-BF25F15141D1}"/>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8" name="Footer Placeholder 7">
            <a:extLst>
              <a:ext uri="{FF2B5EF4-FFF2-40B4-BE49-F238E27FC236}">
                <a16:creationId xmlns:a16="http://schemas.microsoft.com/office/drawing/2014/main" id="{72F9D6A6-30AD-4A70-A634-76ABD3B655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7FD0FA4-81D5-4D4A-A400-9D3E46960DD3}"/>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317857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79681-16B7-45CB-9E69-27E20DD5BA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78C8BE-92DE-4A56-8CA3-7E06EE4A98FF}"/>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4" name="Footer Placeholder 3">
            <a:extLst>
              <a:ext uri="{FF2B5EF4-FFF2-40B4-BE49-F238E27FC236}">
                <a16:creationId xmlns:a16="http://schemas.microsoft.com/office/drawing/2014/main" id="{95D00F8D-1AE2-4864-9CDC-7246115A65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16E9E25-EB33-442A-A09A-68373BD0DB5A}"/>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37075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769147-7AD9-479A-894D-D35C3EFC9CC6}"/>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3" name="Footer Placeholder 2">
            <a:extLst>
              <a:ext uri="{FF2B5EF4-FFF2-40B4-BE49-F238E27FC236}">
                <a16:creationId xmlns:a16="http://schemas.microsoft.com/office/drawing/2014/main" id="{CDC80E85-ADA2-4161-BFB1-0BB932B824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4D02CE-1D59-4F4C-9F8A-AEAC0B884539}"/>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2156622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025E8-72EA-48D0-A16D-D8F6F870CE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35295D-33F8-4D45-B1D2-ABF0DACBE2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847311-60FA-40E6-9348-E0C4E44D22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3AE92F-469B-4D82-90E0-C32B911B67AB}"/>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6" name="Footer Placeholder 5">
            <a:extLst>
              <a:ext uri="{FF2B5EF4-FFF2-40B4-BE49-F238E27FC236}">
                <a16:creationId xmlns:a16="http://schemas.microsoft.com/office/drawing/2014/main" id="{A4734F48-5148-43F1-B2E8-9125A5BE5F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42283F-72C0-427F-BE08-F8CDDFFD9F8E}"/>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388927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3364A-B0B2-46DB-994D-AF8325DBE9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F0C7DD-1B2F-4D2D-999B-F2FC84EF5F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52A33C-31B8-4171-874F-42B131D78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874235-99A1-4AEA-8D8E-FC61F0DED504}"/>
              </a:ext>
            </a:extLst>
          </p:cNvPr>
          <p:cNvSpPr>
            <a:spLocks noGrp="1"/>
          </p:cNvSpPr>
          <p:nvPr>
            <p:ph type="dt" sz="half" idx="10"/>
          </p:nvPr>
        </p:nvSpPr>
        <p:spPr/>
        <p:txBody>
          <a:bodyPr/>
          <a:lstStyle/>
          <a:p>
            <a:fld id="{5C2689B8-0E77-48A9-8F99-B647991C86A4}" type="datetimeFigureOut">
              <a:rPr lang="en-GB" smtClean="0"/>
              <a:t>20/04/2021</a:t>
            </a:fld>
            <a:endParaRPr lang="en-GB"/>
          </a:p>
        </p:txBody>
      </p:sp>
      <p:sp>
        <p:nvSpPr>
          <p:cNvPr id="6" name="Footer Placeholder 5">
            <a:extLst>
              <a:ext uri="{FF2B5EF4-FFF2-40B4-BE49-F238E27FC236}">
                <a16:creationId xmlns:a16="http://schemas.microsoft.com/office/drawing/2014/main" id="{E3548471-E4A3-41F2-9CAF-A4E0FDB7D1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D477C3-2DCD-450C-9361-B01D28EB74DB}"/>
              </a:ext>
            </a:extLst>
          </p:cNvPr>
          <p:cNvSpPr>
            <a:spLocks noGrp="1"/>
          </p:cNvSpPr>
          <p:nvPr>
            <p:ph type="sldNum" sz="quarter" idx="12"/>
          </p:nvPr>
        </p:nvSpPr>
        <p:spPr/>
        <p:txBody>
          <a:bodyPr/>
          <a:lstStyle/>
          <a:p>
            <a:fld id="{6D000EC5-4408-4D18-AA8B-28584936B380}" type="slidenum">
              <a:rPr lang="en-GB" smtClean="0"/>
              <a:t>‹#›</a:t>
            </a:fld>
            <a:endParaRPr lang="en-GB"/>
          </a:p>
        </p:txBody>
      </p:sp>
    </p:spTree>
    <p:extLst>
      <p:ext uri="{BB962C8B-B14F-4D97-AF65-F5344CB8AC3E}">
        <p14:creationId xmlns:p14="http://schemas.microsoft.com/office/powerpoint/2010/main" val="149072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FA0909-98CC-4E94-9AA6-0942330114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6E23B1-C255-4C1E-96DA-99386622DC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1477CC-32A9-408E-8F8A-3277E3BC22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689B8-0E77-48A9-8F99-B647991C86A4}" type="datetimeFigureOut">
              <a:rPr lang="en-GB" smtClean="0"/>
              <a:t>20/04/2021</a:t>
            </a:fld>
            <a:endParaRPr lang="en-GB"/>
          </a:p>
        </p:txBody>
      </p:sp>
      <p:sp>
        <p:nvSpPr>
          <p:cNvPr id="5" name="Footer Placeholder 4">
            <a:extLst>
              <a:ext uri="{FF2B5EF4-FFF2-40B4-BE49-F238E27FC236}">
                <a16:creationId xmlns:a16="http://schemas.microsoft.com/office/drawing/2014/main" id="{FFDF767C-4AD5-4CE0-BC4B-74E4EAE744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69A310-CE64-41F7-951C-C9B4C0DB10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00EC5-4408-4D18-AA8B-28584936B380}" type="slidenum">
              <a:rPr lang="en-GB" smtClean="0"/>
              <a:t>‹#›</a:t>
            </a:fld>
            <a:endParaRPr lang="en-GB"/>
          </a:p>
        </p:txBody>
      </p:sp>
    </p:spTree>
    <p:extLst>
      <p:ext uri="{BB962C8B-B14F-4D97-AF65-F5344CB8AC3E}">
        <p14:creationId xmlns:p14="http://schemas.microsoft.com/office/powerpoint/2010/main" val="1286238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F1BE15-9121-4900-9D53-8E345B54E247}"/>
              </a:ext>
            </a:extLst>
          </p:cNvPr>
          <p:cNvSpPr>
            <a:spLocks noGrp="1"/>
          </p:cNvSpPr>
          <p:nvPr>
            <p:ph type="title"/>
          </p:nvPr>
        </p:nvSpPr>
        <p:spPr/>
        <p:txBody>
          <a:bodyPr>
            <a:noAutofit/>
          </a:bodyPr>
          <a:lstStyle/>
          <a:p>
            <a:r>
              <a:rPr lang="en-GB" sz="3600" b="1" dirty="0"/>
              <a:t>Adam DPS – Cambridgeshire &amp; Peterborough CCG</a:t>
            </a:r>
            <a:br>
              <a:rPr lang="en-GB" sz="3600" b="1" dirty="0"/>
            </a:br>
            <a:r>
              <a:rPr lang="en-GB" sz="3600" b="1" dirty="0"/>
              <a:t>Indicative Care Tier Pricing – April 2021(new packages of care)</a:t>
            </a:r>
          </a:p>
        </p:txBody>
      </p:sp>
      <p:sp>
        <p:nvSpPr>
          <p:cNvPr id="6" name="Content Placeholder 5">
            <a:extLst>
              <a:ext uri="{FF2B5EF4-FFF2-40B4-BE49-F238E27FC236}">
                <a16:creationId xmlns:a16="http://schemas.microsoft.com/office/drawing/2014/main" id="{8B5A5AF1-EBDB-4B9A-A7D0-FC0F38F7E8C7}"/>
              </a:ext>
            </a:extLst>
          </p:cNvPr>
          <p:cNvSpPr>
            <a:spLocks noGrp="1"/>
          </p:cNvSpPr>
          <p:nvPr>
            <p:ph idx="1"/>
          </p:nvPr>
        </p:nvSpPr>
        <p:spPr/>
        <p:txBody>
          <a:bodyPr>
            <a:normAutofit/>
          </a:bodyPr>
          <a:lstStyle/>
          <a:p>
            <a:pPr marL="0" indent="0">
              <a:buNone/>
            </a:pPr>
            <a:r>
              <a:rPr lang="en-GB" sz="2000" b="1" dirty="0"/>
              <a:t>The Adam DPS will enable the CCG and Providers to have greater confidence that the prices agreed for care packages will be the market rate. To assist providers to respond to package offers, the CCG is sharing below </a:t>
            </a:r>
            <a:r>
              <a:rPr lang="en-GB" sz="2000" b="1" u="sng" dirty="0"/>
              <a:t>indicative</a:t>
            </a:r>
            <a:r>
              <a:rPr lang="en-GB" sz="2000" b="1" dirty="0"/>
              <a:t> prices, which are based on the prices agreed for care packages, for each Care Tier, since 1</a:t>
            </a:r>
            <a:r>
              <a:rPr lang="en-GB" sz="2000" b="1" baseline="30000" dirty="0"/>
              <a:t>st</a:t>
            </a:r>
            <a:r>
              <a:rPr lang="en-GB" sz="2000" b="1" dirty="0"/>
              <a:t> September 2020.</a:t>
            </a:r>
          </a:p>
          <a:p>
            <a:pPr marL="0" indent="0">
              <a:buNone/>
            </a:pPr>
            <a:endParaRPr lang="en-GB" sz="2000" b="1" dirty="0"/>
          </a:p>
          <a:p>
            <a:pPr marL="0" indent="0">
              <a:buNone/>
            </a:pPr>
            <a:endParaRPr lang="en-GB" sz="2000" b="1" dirty="0"/>
          </a:p>
        </p:txBody>
      </p:sp>
      <p:graphicFrame>
        <p:nvGraphicFramePr>
          <p:cNvPr id="7" name="Table 6">
            <a:extLst>
              <a:ext uri="{FF2B5EF4-FFF2-40B4-BE49-F238E27FC236}">
                <a16:creationId xmlns:a16="http://schemas.microsoft.com/office/drawing/2014/main" id="{08B44DC0-9BE3-457B-9B93-93A545146231}"/>
              </a:ext>
            </a:extLst>
          </p:cNvPr>
          <p:cNvGraphicFramePr>
            <a:graphicFrameLocks noGrp="1"/>
          </p:cNvGraphicFramePr>
          <p:nvPr>
            <p:extLst>
              <p:ext uri="{D42A27DB-BD31-4B8C-83A1-F6EECF244321}">
                <p14:modId xmlns:p14="http://schemas.microsoft.com/office/powerpoint/2010/main" val="611187029"/>
              </p:ext>
            </p:extLst>
          </p:nvPr>
        </p:nvGraphicFramePr>
        <p:xfrm>
          <a:off x="2617365" y="3234530"/>
          <a:ext cx="7105476" cy="2201537"/>
        </p:xfrm>
        <a:graphic>
          <a:graphicData uri="http://schemas.openxmlformats.org/drawingml/2006/table">
            <a:tbl>
              <a:tblPr/>
              <a:tblGrid>
                <a:gridCol w="1032550">
                  <a:extLst>
                    <a:ext uri="{9D8B030D-6E8A-4147-A177-3AD203B41FA5}">
                      <a16:colId xmlns:a16="http://schemas.microsoft.com/office/drawing/2014/main" val="439312695"/>
                    </a:ext>
                  </a:extLst>
                </a:gridCol>
                <a:gridCol w="1468516">
                  <a:extLst>
                    <a:ext uri="{9D8B030D-6E8A-4147-A177-3AD203B41FA5}">
                      <a16:colId xmlns:a16="http://schemas.microsoft.com/office/drawing/2014/main" val="479116713"/>
                    </a:ext>
                  </a:extLst>
                </a:gridCol>
                <a:gridCol w="1468516">
                  <a:extLst>
                    <a:ext uri="{9D8B030D-6E8A-4147-A177-3AD203B41FA5}">
                      <a16:colId xmlns:a16="http://schemas.microsoft.com/office/drawing/2014/main" val="943638419"/>
                    </a:ext>
                  </a:extLst>
                </a:gridCol>
                <a:gridCol w="198862">
                  <a:extLst>
                    <a:ext uri="{9D8B030D-6E8A-4147-A177-3AD203B41FA5}">
                      <a16:colId xmlns:a16="http://schemas.microsoft.com/office/drawing/2014/main" val="2694168750"/>
                    </a:ext>
                  </a:extLst>
                </a:gridCol>
                <a:gridCol w="1468516">
                  <a:extLst>
                    <a:ext uri="{9D8B030D-6E8A-4147-A177-3AD203B41FA5}">
                      <a16:colId xmlns:a16="http://schemas.microsoft.com/office/drawing/2014/main" val="2596559604"/>
                    </a:ext>
                  </a:extLst>
                </a:gridCol>
                <a:gridCol w="1468516">
                  <a:extLst>
                    <a:ext uri="{9D8B030D-6E8A-4147-A177-3AD203B41FA5}">
                      <a16:colId xmlns:a16="http://schemas.microsoft.com/office/drawing/2014/main" val="2394969519"/>
                    </a:ext>
                  </a:extLst>
                </a:gridCol>
              </a:tblGrid>
              <a:tr h="273483">
                <a:tc gridSpan="5">
                  <a:txBody>
                    <a:bodyPr/>
                    <a:lstStyle/>
                    <a:p>
                      <a:pPr algn="l" fontAlgn="b"/>
                      <a:r>
                        <a:rPr lang="en-GB" sz="1400" b="1" i="0" u="none" strike="noStrike">
                          <a:solidFill>
                            <a:srgbClr val="000000"/>
                          </a:solidFill>
                          <a:effectLst/>
                          <a:latin typeface="Calibri" panose="020F0502020204030204" pitchFamily="34" charset="0"/>
                        </a:rPr>
                        <a:t>Cambridgeshire &amp; Peterborough CCG - Indicative Rates April 2021</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1400" b="1"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2501050"/>
                  </a:ext>
                </a:extLst>
              </a:tr>
              <a:tr h="546965">
                <a:tc>
                  <a:txBody>
                    <a:bodyPr/>
                    <a:lstStyle/>
                    <a:p>
                      <a:pPr algn="l" fontAlgn="b"/>
                      <a:r>
                        <a:rPr lang="en-GB" sz="140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t"/>
                      <a:r>
                        <a:rPr lang="en-GB" sz="1400" b="1" i="0" u="none" strike="noStrike">
                          <a:solidFill>
                            <a:srgbClr val="000000"/>
                          </a:solidFill>
                          <a:effectLst/>
                          <a:latin typeface="Calibri" panose="020F0502020204030204" pitchFamily="34" charset="0"/>
                        </a:rPr>
                        <a:t>Cambridge City; East Cambridgeshire; South Cambridgeshire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gn="ctr" fontAlgn="b"/>
                      <a:endParaRPr lang="en-GB" sz="1400" b="1"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t"/>
                      <a:r>
                        <a:rPr lang="en-GB" sz="1400" b="1" i="0" u="none" strike="noStrike">
                          <a:solidFill>
                            <a:srgbClr val="000000"/>
                          </a:solidFill>
                          <a:effectLst/>
                          <a:latin typeface="Calibri" panose="020F0502020204030204" pitchFamily="34" charset="0"/>
                        </a:rPr>
                        <a:t>Fenland; Huntingdonshire; Peterborough</a:t>
                      </a:r>
                    </a:p>
                  </a:txBody>
                  <a:tcPr marL="9525" marR="9525" marT="952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19544656"/>
                  </a:ext>
                </a:extLst>
              </a:tr>
              <a:tr h="273483">
                <a:tc>
                  <a:txBody>
                    <a:bodyPr/>
                    <a:lstStyle/>
                    <a:p>
                      <a:pPr algn="l" fontAlgn="b"/>
                      <a:r>
                        <a:rPr lang="en-GB" sz="140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GB" sz="1400" b="1" i="0" u="none" strike="noStrike">
                          <a:solidFill>
                            <a:srgbClr val="000000"/>
                          </a:solidFill>
                          <a:effectLst/>
                          <a:latin typeface="Calibri" panose="020F0502020204030204" pitchFamily="34" charset="0"/>
                        </a:rPr>
                        <a:t>Care Home</a:t>
                      </a:r>
                    </a:p>
                  </a:txBody>
                  <a:tcPr marL="9525" marR="9525" marT="9525"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GB" sz="1400" b="1" i="0" u="none" strike="noStrike">
                          <a:solidFill>
                            <a:srgbClr val="000000"/>
                          </a:solidFill>
                          <a:effectLst/>
                          <a:latin typeface="Calibri" panose="020F0502020204030204" pitchFamily="34" charset="0"/>
                        </a:rPr>
                        <a:t>Domicillary Care</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GB" sz="1400" b="1" i="0" u="none" strike="noStrike">
                          <a:solidFill>
                            <a:srgbClr val="000000"/>
                          </a:solidFill>
                          <a:effectLst/>
                          <a:latin typeface="Calibri" panose="020F0502020204030204" pitchFamily="34" charset="0"/>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en-GB" sz="1400" b="1" i="0" u="none" strike="noStrike">
                          <a:solidFill>
                            <a:srgbClr val="000000"/>
                          </a:solidFill>
                          <a:effectLst/>
                          <a:latin typeface="Calibri" panose="020F0502020204030204" pitchFamily="34" charset="0"/>
                        </a:rPr>
                        <a:t>Care Home</a:t>
                      </a:r>
                    </a:p>
                  </a:txBody>
                  <a:tcPr marL="9525" marR="9525" marT="9525"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t"/>
                      <a:r>
                        <a:rPr lang="en-GB" sz="1400" b="1" i="0" u="none" strike="noStrike">
                          <a:solidFill>
                            <a:srgbClr val="000000"/>
                          </a:solidFill>
                          <a:effectLst/>
                          <a:latin typeface="Calibri" panose="020F0502020204030204" pitchFamily="34" charset="0"/>
                        </a:rPr>
                        <a:t>Domicillary Care</a:t>
                      </a:r>
                    </a:p>
                  </a:txBody>
                  <a:tcPr marL="9525" marR="9525" marT="9525"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12241557"/>
                  </a:ext>
                </a:extLst>
              </a:tr>
              <a:tr h="273483">
                <a:tc>
                  <a:txBody>
                    <a:bodyPr/>
                    <a:lstStyle/>
                    <a:p>
                      <a:pPr algn="l" fontAlgn="b"/>
                      <a:r>
                        <a:rPr lang="en-GB" sz="140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400" b="1" i="0" u="none" strike="noStrike">
                          <a:solidFill>
                            <a:srgbClr val="000000"/>
                          </a:solidFill>
                          <a:effectLst/>
                          <a:latin typeface="Calibri" panose="020F0502020204030204" pitchFamily="34" charset="0"/>
                        </a:rPr>
                        <a:t>£/week</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GB" sz="1400" b="1" i="0" u="none" strike="noStrike">
                          <a:solidFill>
                            <a:srgbClr val="000000"/>
                          </a:solidFill>
                          <a:effectLst/>
                          <a:latin typeface="Calibri" panose="020F0502020204030204" pitchFamily="34" charset="0"/>
                        </a:rPr>
                        <a:t>£/hr</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endParaRPr lang="en-GB" sz="1400" b="1"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400" b="1" i="0" u="none" strike="noStrike">
                          <a:solidFill>
                            <a:srgbClr val="000000"/>
                          </a:solidFill>
                          <a:effectLst/>
                          <a:latin typeface="Calibri" panose="020F0502020204030204" pitchFamily="34" charset="0"/>
                        </a:rPr>
                        <a:t>£/week</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GB" sz="1400" b="1" i="0" u="none" strike="noStrike">
                          <a:solidFill>
                            <a:srgbClr val="000000"/>
                          </a:solidFill>
                          <a:effectLst/>
                          <a:latin typeface="Calibri" panose="020F0502020204030204" pitchFamily="34" charset="0"/>
                        </a:rPr>
                        <a:t>£/hr</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65240248"/>
                  </a:ext>
                </a:extLst>
              </a:tr>
              <a:tr h="273483">
                <a:tc>
                  <a:txBody>
                    <a:bodyPr/>
                    <a:lstStyle/>
                    <a:p>
                      <a:pPr algn="l" fontAlgn="b"/>
                      <a:r>
                        <a:rPr lang="en-GB" sz="1400" b="1" i="0" u="none" strike="noStrike">
                          <a:solidFill>
                            <a:srgbClr val="000000"/>
                          </a:solidFill>
                          <a:effectLst/>
                          <a:latin typeface="Calibri" panose="020F0502020204030204" pitchFamily="34" charset="0"/>
                        </a:rPr>
                        <a:t>Care Tier 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900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20.00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GB" sz="1400" b="1"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850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19.50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29280798"/>
                  </a:ext>
                </a:extLst>
              </a:tr>
              <a:tr h="273483">
                <a:tc>
                  <a:txBody>
                    <a:bodyPr/>
                    <a:lstStyle/>
                    <a:p>
                      <a:pPr algn="l" fontAlgn="b"/>
                      <a:r>
                        <a:rPr lang="en-GB" sz="1400" b="1" i="0" u="none" strike="noStrike">
                          <a:solidFill>
                            <a:srgbClr val="000000"/>
                          </a:solidFill>
                          <a:effectLst/>
                          <a:latin typeface="Calibri" panose="020F0502020204030204" pitchFamily="34" charset="0"/>
                        </a:rPr>
                        <a:t>Care Tier 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1,050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21.50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GB" sz="1400" b="1"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1,000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GB" sz="1400" b="1" i="0" u="none" strike="noStrike">
                          <a:solidFill>
                            <a:srgbClr val="000000"/>
                          </a:solidFill>
                          <a:effectLst/>
                          <a:latin typeface="Calibri" panose="020F0502020204030204" pitchFamily="34" charset="0"/>
                        </a:rPr>
                        <a:t>21.00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1384676"/>
                  </a:ext>
                </a:extLst>
              </a:tr>
              <a:tr h="287157">
                <a:tc>
                  <a:txBody>
                    <a:bodyPr/>
                    <a:lstStyle/>
                    <a:p>
                      <a:pPr algn="l" fontAlgn="b"/>
                      <a:r>
                        <a:rPr lang="en-GB" sz="1400" b="1" i="0" u="none" strike="noStrike">
                          <a:solidFill>
                            <a:srgbClr val="000000"/>
                          </a:solidFill>
                          <a:effectLst/>
                          <a:latin typeface="Calibri" panose="020F0502020204030204" pitchFamily="34" charset="0"/>
                        </a:rPr>
                        <a:t>Care Tier 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1400" b="1" i="0" u="none" strike="noStrike">
                          <a:solidFill>
                            <a:srgbClr val="000000"/>
                          </a:solidFill>
                          <a:effectLst/>
                          <a:latin typeface="Calibri" panose="020F0502020204030204" pitchFamily="34" charset="0"/>
                        </a:rPr>
                        <a:t>1,250 </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400" b="1" i="0" u="none" strike="noStrike">
                          <a:solidFill>
                            <a:srgbClr val="000000"/>
                          </a:solidFill>
                          <a:effectLst/>
                          <a:latin typeface="Calibri" panose="020F0502020204030204" pitchFamily="34" charset="0"/>
                        </a:rPr>
                        <a:t>22.50 </a:t>
                      </a:r>
                    </a:p>
                  </a:txBody>
                  <a:tcPr marL="9525" marR="9525" marT="9525"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4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GB" sz="1400" b="1" i="0" u="none" strike="noStrike">
                          <a:solidFill>
                            <a:srgbClr val="000000"/>
                          </a:solidFill>
                          <a:effectLst/>
                          <a:latin typeface="Calibri" panose="020F0502020204030204" pitchFamily="34" charset="0"/>
                        </a:rPr>
                        <a:t>1,200 </a:t>
                      </a:r>
                    </a:p>
                  </a:txBody>
                  <a:tcPr marL="9525" marR="9525" marT="9525"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GB" sz="1400" b="1" i="0" u="none" strike="noStrike" dirty="0">
                          <a:solidFill>
                            <a:srgbClr val="000000"/>
                          </a:solidFill>
                          <a:effectLst/>
                          <a:latin typeface="Calibri" panose="020F0502020204030204" pitchFamily="34" charset="0"/>
                        </a:rPr>
                        <a:t>22.00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638170"/>
                  </a:ext>
                </a:extLst>
              </a:tr>
            </a:tbl>
          </a:graphicData>
        </a:graphic>
      </p:graphicFrame>
    </p:spTree>
    <p:extLst>
      <p:ext uri="{BB962C8B-B14F-4D97-AF65-F5344CB8AC3E}">
        <p14:creationId xmlns:p14="http://schemas.microsoft.com/office/powerpoint/2010/main" val="2387646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E76153294C7E44AC249F6FFD08509B" ma:contentTypeVersion="12" ma:contentTypeDescription="Create a new document." ma:contentTypeScope="" ma:versionID="866202b8b771b3e4c68a98a9e0d22adc">
  <xsd:schema xmlns:xsd="http://www.w3.org/2001/XMLSchema" xmlns:xs="http://www.w3.org/2001/XMLSchema" xmlns:p="http://schemas.microsoft.com/office/2006/metadata/properties" xmlns:ns2="1c2a7b2f-7a8c-48a5-b97e-e6dfeea78070" xmlns:ns3="e4150499-df2e-4014-8017-d443c13a0037" targetNamespace="http://schemas.microsoft.com/office/2006/metadata/properties" ma:root="true" ma:fieldsID="9a7f6931d025a706be7472ed953cef8a" ns2:_="" ns3:_="">
    <xsd:import namespace="1c2a7b2f-7a8c-48a5-b97e-e6dfeea78070"/>
    <xsd:import namespace="e4150499-df2e-4014-8017-d443c13a003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2a7b2f-7a8c-48a5-b97e-e6dfeea780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150499-df2e-4014-8017-d443c13a003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F517D1-1258-4F9C-93C4-102C6B0589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2a7b2f-7a8c-48a5-b97e-e6dfeea78070"/>
    <ds:schemaRef ds:uri="e4150499-df2e-4014-8017-d443c13a00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325175-E134-4626-BEF1-3ACE413EBCBE}">
  <ds:schemaRefs>
    <ds:schemaRef ds:uri="http://schemas.microsoft.com/sharepoint/v3/contenttype/forms"/>
  </ds:schemaRefs>
</ds:datastoreItem>
</file>

<file path=customXml/itemProps3.xml><?xml version="1.0" encoding="utf-8"?>
<ds:datastoreItem xmlns:ds="http://schemas.openxmlformats.org/officeDocument/2006/customXml" ds:itemID="{CDAB4952-D9AE-49BE-B26D-AA8DBACC078B}">
  <ds:schemaRefs>
    <ds:schemaRef ds:uri="http://schemas.microsoft.com/office/2006/documentManagement/types"/>
    <ds:schemaRef ds:uri="http://purl.org/dc/dcmitype/"/>
    <ds:schemaRef ds:uri="http://schemas.microsoft.com/office/2006/metadata/properties"/>
    <ds:schemaRef ds:uri="e4150499-df2e-4014-8017-d443c13a0037"/>
    <ds:schemaRef ds:uri="1c2a7b2f-7a8c-48a5-b97e-e6dfeea78070"/>
    <ds:schemaRef ds:uri="http://purl.org/dc/term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73</TotalTime>
  <Words>150</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Adam DPS – Cambridgeshire &amp; Peterborough CCG Indicative Care Tier Pricing – April 2021(new packages of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Ham</dc:creator>
  <cp:lastModifiedBy>Delyth</cp:lastModifiedBy>
  <cp:revision>5</cp:revision>
  <dcterms:created xsi:type="dcterms:W3CDTF">2021-04-01T15:33:13Z</dcterms:created>
  <dcterms:modified xsi:type="dcterms:W3CDTF">2021-04-20T14:46:53Z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0x010100E8E76153294C7E44AC249F6FFD08509B</vt:lpwstr>
  </property>
</Properties>
</file>