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3" r:id="rId4"/>
    <p:sldId id="262" r:id="rId5"/>
    <p:sldId id="264" r:id="rId6"/>
    <p:sldId id="292" r:id="rId7"/>
    <p:sldId id="277" r:id="rId8"/>
    <p:sldId id="267" r:id="rId9"/>
    <p:sldId id="266" r:id="rId10"/>
    <p:sldId id="288" r:id="rId11"/>
    <p:sldId id="289" r:id="rId12"/>
    <p:sldId id="290" r:id="rId13"/>
    <p:sldId id="291" r:id="rId14"/>
    <p:sldId id="273" r:id="rId15"/>
    <p:sldId id="274" r:id="rId16"/>
    <p:sldId id="275" r:id="rId17"/>
    <p:sldId id="28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646363"/>
    <a:srgbClr val="FF00FF"/>
    <a:srgbClr val="7540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4" d="100"/>
          <a:sy n="74" d="100"/>
        </p:scale>
        <p:origin x="498" y="72"/>
      </p:cViewPr>
      <p:guideLst>
        <p:guide orient="horz" pos="2160"/>
        <p:guide pos="3840"/>
      </p:guideLst>
    </p:cSldViewPr>
  </p:slideViewPr>
  <p:notesTextViewPr>
    <p:cViewPr>
      <p:scale>
        <a:sx n="1" d="1"/>
        <a:sy n="1" d="1"/>
      </p:scale>
      <p:origin x="0" y="0"/>
    </p:cViewPr>
  </p:notesTextViewPr>
  <p:sorterViewPr>
    <p:cViewPr>
      <p:scale>
        <a:sx n="100" d="100"/>
        <a:sy n="100" d="100"/>
      </p:scale>
      <p:origin x="0" y="37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E20FCA-7EFA-FB40-AECA-C9D38EB8F7B0}" type="datetimeFigureOut">
              <a:rPr lang="en-US" smtClean="0"/>
              <a:t>1/26/2016</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0B7104-D1C7-FC44-A293-C5A8F8150F66}" type="slidenum">
              <a:rPr lang="en-GB" smtClean="0"/>
              <a:t>‹#›</a:t>
            </a:fld>
            <a:endParaRPr lang="en-GB"/>
          </a:p>
        </p:txBody>
      </p:sp>
    </p:spTree>
    <p:extLst>
      <p:ext uri="{BB962C8B-B14F-4D97-AF65-F5344CB8AC3E}">
        <p14:creationId xmlns:p14="http://schemas.microsoft.com/office/powerpoint/2010/main" val="22656050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Our approach at Matrix SPS is to break the end to end commissioning process down into 4 key stages. The first is the onboarding stage. This is where Waltham Forest establish a contract notice to inform you, the market, that an opportunity exists for you to apply to provide personal home support for the Council. This notice stays open for the duration of the DPS, so that new providers are aware of the opportunity as well. In order to provide the required services, providers must meet the minimum criteria set by the Council. Anyone can apply to join the DPS, but they must meet the criteria. If a provider is ever unsuccessful with their application, then, unlike a framework contract, the provider can re-apply at a later date. If a provider meets the criteria, then that provider will be approved and will be made aware of individual contract opportunities. When a provider is approved, it means that they have met the quality and financial standards of the Council. To be clear, no prices are requested during the onboarding stage. It is based on the provider having the quality to deliver the right level of personal home support to service users. The onboarding stage continues throughout the lifetime of the DPS.</a:t>
            </a:r>
          </a:p>
          <a:p>
            <a:r>
              <a:rPr lang="en-US" altLang="en-US" smtClean="0"/>
              <a:t>Once it’s current framework arrangements have expired, the Council’s DPS will go live and they will begin to create and distribute requirements to approved providers, as and when service users require personal home support. This is the beginning of the buying stage. As part of the onboarding process, the providers will stipulate which specialisms they can deliver, so that providers can manage which requirements they do and don’t receive. The Council will determine which specialism the service user’s care package falls under and will only distribute the care package to those providers who have been approved for that specialism. The requirement will provide all of the information needed to make a decision on whether to offer to deliver the care package or not. Within the requirement, the Council may ask questions unique to the individual care package, for example, how would the provider help the service user achieve a certain outcome.</a:t>
            </a:r>
          </a:p>
          <a:p>
            <a:r>
              <a:rPr lang="en-US" altLang="en-US" smtClean="0"/>
              <a:t>If the provider felt that they could deliver the care package, then they will submit an offer, providing responses to any questions asked and offering a price for the service.</a:t>
            </a:r>
          </a:p>
          <a:p>
            <a:r>
              <a:rPr lang="en-US" altLang="en-US" smtClean="0"/>
              <a:t>The Council will review the offers which they receive, and award the contract to the provider who submitted the most economically advantageous tender. This means that the offer provides the best quality at the best price.</a:t>
            </a:r>
          </a:p>
          <a:p>
            <a:r>
              <a:rPr lang="en-US" altLang="en-US" smtClean="0"/>
              <a:t>Upon being awarded a contract, the provider will undertake an assessment of the service user. If, after the assessment, the provider doesn’t believe they can deliver the care package in accordance with their offer, then they can withdraw their offer and the contract will be awarded to the next provider. If the needs of the service user match the requirement and the provider can deliver the care package in accordance with their offer, then they accept the contract and begin to deliver the personal home support.</a:t>
            </a:r>
          </a:p>
          <a:p>
            <a:r>
              <a:rPr lang="en-US" altLang="en-US" smtClean="0"/>
              <a:t>Once the delivery of the care package has begun, the provider will need to create and submit service receipts to say that they have been delivering the service and to start the billing stage. The Council will approve the submitted service receipts and Matrix SPS will provide Waltham Forest with a consolidated invoice of all approved service receipts over a period of time. </a:t>
            </a:r>
          </a:p>
          <a:p>
            <a:r>
              <a:rPr lang="en-US" altLang="en-US" smtClean="0"/>
              <a:t>Once the Council has received the invoice, the providers can download a self-bill from the system. Payment will then be made by Matrix SPS, acting as the Council’s payment agent.</a:t>
            </a:r>
          </a:p>
          <a:p>
            <a:r>
              <a:rPr lang="en-US" altLang="en-US" smtClean="0"/>
              <a:t>So, the three core stages are onboarding, buying and billing. However, linking all of those together is Supplier Relationship Management. The Council’s use of Supplier Relationship Management will keep the market engaged and ensure that the quality of the providers does not drop below the minimum standards set out in the entry criteria and instead improves over time.</a:t>
            </a:r>
          </a:p>
          <a:p>
            <a:r>
              <a:rPr lang="en-US" altLang="en-US" smtClean="0"/>
              <a:t>The model also shows which steps are primarily for the Council and which are for the providers.</a:t>
            </a:r>
          </a:p>
        </p:txBody>
      </p:sp>
      <p:sp>
        <p:nvSpPr>
          <p:cNvPr id="10244" name="Slide Number Placeholder 3"/>
          <p:cNvSpPr>
            <a:spLocks noGrp="1"/>
          </p:cNvSpPr>
          <p:nvPr>
            <p:ph type="sldNum" sz="quarter" idx="5"/>
          </p:nvPr>
        </p:nvSpPr>
        <p:spPr>
          <a:noFill/>
        </p:spPr>
        <p:txBody>
          <a:bodyPr/>
          <a:lstStyle>
            <a:lvl1pPr>
              <a:defRPr sz="2800">
                <a:solidFill>
                  <a:schemeClr val="tx2"/>
                </a:solidFill>
                <a:latin typeface="Arial" panose="020B0604020202020204" pitchFamily="34" charset="0"/>
              </a:defRPr>
            </a:lvl1pPr>
            <a:lvl2pPr marL="742950" indent="-285750">
              <a:defRPr sz="2800">
                <a:solidFill>
                  <a:schemeClr val="tx2"/>
                </a:solidFill>
                <a:latin typeface="Arial" panose="020B0604020202020204" pitchFamily="34" charset="0"/>
              </a:defRPr>
            </a:lvl2pPr>
            <a:lvl3pPr marL="1143000" indent="-228600">
              <a:defRPr sz="2800">
                <a:solidFill>
                  <a:schemeClr val="tx2"/>
                </a:solidFill>
                <a:latin typeface="Arial" panose="020B0604020202020204" pitchFamily="34" charset="0"/>
              </a:defRPr>
            </a:lvl3pPr>
            <a:lvl4pPr marL="1600200" indent="-228600">
              <a:defRPr sz="2800">
                <a:solidFill>
                  <a:schemeClr val="tx2"/>
                </a:solidFill>
                <a:latin typeface="Arial" panose="020B0604020202020204" pitchFamily="34" charset="0"/>
              </a:defRPr>
            </a:lvl4pPr>
            <a:lvl5pPr marL="2057400" indent="-228600">
              <a:defRPr sz="2800">
                <a:solidFill>
                  <a:schemeClr val="tx2"/>
                </a:solidFill>
                <a:latin typeface="Arial" panose="020B0604020202020204" pitchFamily="34" charset="0"/>
              </a:defRPr>
            </a:lvl5pPr>
            <a:lvl6pPr marL="2514600" indent="-228600" eaLnBrk="0" fontAlgn="base" hangingPunct="0">
              <a:spcBef>
                <a:spcPct val="0"/>
              </a:spcBef>
              <a:spcAft>
                <a:spcPct val="0"/>
              </a:spcAft>
              <a:defRPr sz="2800">
                <a:solidFill>
                  <a:schemeClr val="tx2"/>
                </a:solidFill>
                <a:latin typeface="Arial" panose="020B0604020202020204" pitchFamily="34" charset="0"/>
              </a:defRPr>
            </a:lvl6pPr>
            <a:lvl7pPr marL="2971800" indent="-228600" eaLnBrk="0" fontAlgn="base" hangingPunct="0">
              <a:spcBef>
                <a:spcPct val="0"/>
              </a:spcBef>
              <a:spcAft>
                <a:spcPct val="0"/>
              </a:spcAft>
              <a:defRPr sz="2800">
                <a:solidFill>
                  <a:schemeClr val="tx2"/>
                </a:solidFill>
                <a:latin typeface="Arial" panose="020B0604020202020204" pitchFamily="34" charset="0"/>
              </a:defRPr>
            </a:lvl7pPr>
            <a:lvl8pPr marL="3429000" indent="-228600" eaLnBrk="0" fontAlgn="base" hangingPunct="0">
              <a:spcBef>
                <a:spcPct val="0"/>
              </a:spcBef>
              <a:spcAft>
                <a:spcPct val="0"/>
              </a:spcAft>
              <a:defRPr sz="2800">
                <a:solidFill>
                  <a:schemeClr val="tx2"/>
                </a:solidFill>
                <a:latin typeface="Arial" panose="020B0604020202020204" pitchFamily="34" charset="0"/>
              </a:defRPr>
            </a:lvl8pPr>
            <a:lvl9pPr marL="3886200" indent="-228600" eaLnBrk="0" fontAlgn="base" hangingPunct="0">
              <a:spcBef>
                <a:spcPct val="0"/>
              </a:spcBef>
              <a:spcAft>
                <a:spcPct val="0"/>
              </a:spcAft>
              <a:defRPr sz="2800">
                <a:solidFill>
                  <a:schemeClr val="tx2"/>
                </a:solidFill>
                <a:latin typeface="Arial" panose="020B0604020202020204" pitchFamily="34" charset="0"/>
              </a:defRPr>
            </a:lvl9pPr>
          </a:lstStyle>
          <a:p>
            <a:fld id="{3DCB28D1-4441-4C36-95C0-702763B1F698}" type="slidenum">
              <a:rPr lang="en-US" altLang="en-US" sz="1200" smtClean="0">
                <a:solidFill>
                  <a:srgbClr val="000000"/>
                </a:solidFill>
                <a:latin typeface="Times New Roman" panose="02020603050405020304" pitchFamily="18" charset="0"/>
              </a:rPr>
              <a:pPr/>
              <a:t>10</a:t>
            </a:fld>
            <a:endParaRPr lang="en-US" altLang="en-US" sz="120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026110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2292" name="Slide Number Placeholder 3"/>
          <p:cNvSpPr>
            <a:spLocks noGrp="1"/>
          </p:cNvSpPr>
          <p:nvPr>
            <p:ph type="sldNum" sz="quarter" idx="5"/>
          </p:nvPr>
        </p:nvSpPr>
        <p:spPr>
          <a:noFill/>
        </p:spPr>
        <p:txBody>
          <a:bodyPr/>
          <a:lstStyle>
            <a:lvl1pPr>
              <a:defRPr sz="2800">
                <a:solidFill>
                  <a:schemeClr val="tx2"/>
                </a:solidFill>
                <a:latin typeface="Arial" panose="020B0604020202020204" pitchFamily="34" charset="0"/>
              </a:defRPr>
            </a:lvl1pPr>
            <a:lvl2pPr marL="742950" indent="-285750">
              <a:defRPr sz="2800">
                <a:solidFill>
                  <a:schemeClr val="tx2"/>
                </a:solidFill>
                <a:latin typeface="Arial" panose="020B0604020202020204" pitchFamily="34" charset="0"/>
              </a:defRPr>
            </a:lvl2pPr>
            <a:lvl3pPr marL="1143000" indent="-228600">
              <a:defRPr sz="2800">
                <a:solidFill>
                  <a:schemeClr val="tx2"/>
                </a:solidFill>
                <a:latin typeface="Arial" panose="020B0604020202020204" pitchFamily="34" charset="0"/>
              </a:defRPr>
            </a:lvl3pPr>
            <a:lvl4pPr marL="1600200" indent="-228600">
              <a:defRPr sz="2800">
                <a:solidFill>
                  <a:schemeClr val="tx2"/>
                </a:solidFill>
                <a:latin typeface="Arial" panose="020B0604020202020204" pitchFamily="34" charset="0"/>
              </a:defRPr>
            </a:lvl4pPr>
            <a:lvl5pPr marL="2057400" indent="-228600">
              <a:defRPr sz="2800">
                <a:solidFill>
                  <a:schemeClr val="tx2"/>
                </a:solidFill>
                <a:latin typeface="Arial" panose="020B0604020202020204" pitchFamily="34" charset="0"/>
              </a:defRPr>
            </a:lvl5pPr>
            <a:lvl6pPr marL="2514600" indent="-228600" eaLnBrk="0" fontAlgn="base" hangingPunct="0">
              <a:spcBef>
                <a:spcPct val="0"/>
              </a:spcBef>
              <a:spcAft>
                <a:spcPct val="0"/>
              </a:spcAft>
              <a:defRPr sz="2800">
                <a:solidFill>
                  <a:schemeClr val="tx2"/>
                </a:solidFill>
                <a:latin typeface="Arial" panose="020B0604020202020204" pitchFamily="34" charset="0"/>
              </a:defRPr>
            </a:lvl6pPr>
            <a:lvl7pPr marL="2971800" indent="-228600" eaLnBrk="0" fontAlgn="base" hangingPunct="0">
              <a:spcBef>
                <a:spcPct val="0"/>
              </a:spcBef>
              <a:spcAft>
                <a:spcPct val="0"/>
              </a:spcAft>
              <a:defRPr sz="2800">
                <a:solidFill>
                  <a:schemeClr val="tx2"/>
                </a:solidFill>
                <a:latin typeface="Arial" panose="020B0604020202020204" pitchFamily="34" charset="0"/>
              </a:defRPr>
            </a:lvl7pPr>
            <a:lvl8pPr marL="3429000" indent="-228600" eaLnBrk="0" fontAlgn="base" hangingPunct="0">
              <a:spcBef>
                <a:spcPct val="0"/>
              </a:spcBef>
              <a:spcAft>
                <a:spcPct val="0"/>
              </a:spcAft>
              <a:defRPr sz="2800">
                <a:solidFill>
                  <a:schemeClr val="tx2"/>
                </a:solidFill>
                <a:latin typeface="Arial" panose="020B0604020202020204" pitchFamily="34" charset="0"/>
              </a:defRPr>
            </a:lvl8pPr>
            <a:lvl9pPr marL="3886200" indent="-228600" eaLnBrk="0" fontAlgn="base" hangingPunct="0">
              <a:spcBef>
                <a:spcPct val="0"/>
              </a:spcBef>
              <a:spcAft>
                <a:spcPct val="0"/>
              </a:spcAft>
              <a:defRPr sz="2800">
                <a:solidFill>
                  <a:schemeClr val="tx2"/>
                </a:solidFill>
                <a:latin typeface="Arial" panose="020B0604020202020204" pitchFamily="34" charset="0"/>
              </a:defRPr>
            </a:lvl9pPr>
          </a:lstStyle>
          <a:p>
            <a:fld id="{05CB0441-0E36-4A28-8737-74DA06DA007A}" type="slidenum">
              <a:rPr lang="en-US" altLang="en-US" sz="1200" smtClean="0">
                <a:solidFill>
                  <a:srgbClr val="000000"/>
                </a:solidFill>
                <a:latin typeface="Times New Roman" panose="02020603050405020304" pitchFamily="18" charset="0"/>
              </a:rPr>
              <a:pPr/>
              <a:t>11</a:t>
            </a:fld>
            <a:endParaRPr lang="en-US" altLang="en-US" sz="120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269607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4340" name="Slide Number Placeholder 3"/>
          <p:cNvSpPr>
            <a:spLocks noGrp="1"/>
          </p:cNvSpPr>
          <p:nvPr>
            <p:ph type="sldNum" sz="quarter" idx="5"/>
          </p:nvPr>
        </p:nvSpPr>
        <p:spPr>
          <a:noFill/>
        </p:spPr>
        <p:txBody>
          <a:bodyPr/>
          <a:lstStyle>
            <a:lvl1pPr>
              <a:defRPr sz="2800">
                <a:solidFill>
                  <a:schemeClr val="tx2"/>
                </a:solidFill>
                <a:latin typeface="Arial" panose="020B0604020202020204" pitchFamily="34" charset="0"/>
              </a:defRPr>
            </a:lvl1pPr>
            <a:lvl2pPr marL="742950" indent="-285750">
              <a:defRPr sz="2800">
                <a:solidFill>
                  <a:schemeClr val="tx2"/>
                </a:solidFill>
                <a:latin typeface="Arial" panose="020B0604020202020204" pitchFamily="34" charset="0"/>
              </a:defRPr>
            </a:lvl2pPr>
            <a:lvl3pPr marL="1143000" indent="-228600">
              <a:defRPr sz="2800">
                <a:solidFill>
                  <a:schemeClr val="tx2"/>
                </a:solidFill>
                <a:latin typeface="Arial" panose="020B0604020202020204" pitchFamily="34" charset="0"/>
              </a:defRPr>
            </a:lvl3pPr>
            <a:lvl4pPr marL="1600200" indent="-228600">
              <a:defRPr sz="2800">
                <a:solidFill>
                  <a:schemeClr val="tx2"/>
                </a:solidFill>
                <a:latin typeface="Arial" panose="020B0604020202020204" pitchFamily="34" charset="0"/>
              </a:defRPr>
            </a:lvl4pPr>
            <a:lvl5pPr marL="2057400" indent="-228600">
              <a:defRPr sz="2800">
                <a:solidFill>
                  <a:schemeClr val="tx2"/>
                </a:solidFill>
                <a:latin typeface="Arial" panose="020B0604020202020204" pitchFamily="34" charset="0"/>
              </a:defRPr>
            </a:lvl5pPr>
            <a:lvl6pPr marL="2514600" indent="-228600" eaLnBrk="0" fontAlgn="base" hangingPunct="0">
              <a:spcBef>
                <a:spcPct val="0"/>
              </a:spcBef>
              <a:spcAft>
                <a:spcPct val="0"/>
              </a:spcAft>
              <a:defRPr sz="2800">
                <a:solidFill>
                  <a:schemeClr val="tx2"/>
                </a:solidFill>
                <a:latin typeface="Arial" panose="020B0604020202020204" pitchFamily="34" charset="0"/>
              </a:defRPr>
            </a:lvl6pPr>
            <a:lvl7pPr marL="2971800" indent="-228600" eaLnBrk="0" fontAlgn="base" hangingPunct="0">
              <a:spcBef>
                <a:spcPct val="0"/>
              </a:spcBef>
              <a:spcAft>
                <a:spcPct val="0"/>
              </a:spcAft>
              <a:defRPr sz="2800">
                <a:solidFill>
                  <a:schemeClr val="tx2"/>
                </a:solidFill>
                <a:latin typeface="Arial" panose="020B0604020202020204" pitchFamily="34" charset="0"/>
              </a:defRPr>
            </a:lvl7pPr>
            <a:lvl8pPr marL="3429000" indent="-228600" eaLnBrk="0" fontAlgn="base" hangingPunct="0">
              <a:spcBef>
                <a:spcPct val="0"/>
              </a:spcBef>
              <a:spcAft>
                <a:spcPct val="0"/>
              </a:spcAft>
              <a:defRPr sz="2800">
                <a:solidFill>
                  <a:schemeClr val="tx2"/>
                </a:solidFill>
                <a:latin typeface="Arial" panose="020B0604020202020204" pitchFamily="34" charset="0"/>
              </a:defRPr>
            </a:lvl8pPr>
            <a:lvl9pPr marL="3886200" indent="-228600" eaLnBrk="0" fontAlgn="base" hangingPunct="0">
              <a:spcBef>
                <a:spcPct val="0"/>
              </a:spcBef>
              <a:spcAft>
                <a:spcPct val="0"/>
              </a:spcAft>
              <a:defRPr sz="2800">
                <a:solidFill>
                  <a:schemeClr val="tx2"/>
                </a:solidFill>
                <a:latin typeface="Arial" panose="020B0604020202020204" pitchFamily="34" charset="0"/>
              </a:defRPr>
            </a:lvl9pPr>
          </a:lstStyle>
          <a:p>
            <a:fld id="{C04C69C3-5616-48C1-8BAB-9107A34535D7}" type="slidenum">
              <a:rPr lang="en-US" altLang="en-US" sz="1200" smtClean="0">
                <a:solidFill>
                  <a:srgbClr val="000000"/>
                </a:solidFill>
                <a:latin typeface="Times New Roman" panose="02020603050405020304" pitchFamily="18" charset="0"/>
              </a:rPr>
              <a:pPr/>
              <a:t>12</a:t>
            </a:fld>
            <a:endParaRPr lang="en-US" altLang="en-US" sz="120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830624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6388" name="Slide Number Placeholder 3"/>
          <p:cNvSpPr>
            <a:spLocks noGrp="1"/>
          </p:cNvSpPr>
          <p:nvPr>
            <p:ph type="sldNum" sz="quarter" idx="5"/>
          </p:nvPr>
        </p:nvSpPr>
        <p:spPr>
          <a:noFill/>
        </p:spPr>
        <p:txBody>
          <a:bodyPr/>
          <a:lstStyle>
            <a:lvl1pPr>
              <a:defRPr sz="2800">
                <a:solidFill>
                  <a:schemeClr val="tx2"/>
                </a:solidFill>
                <a:latin typeface="Arial" panose="020B0604020202020204" pitchFamily="34" charset="0"/>
              </a:defRPr>
            </a:lvl1pPr>
            <a:lvl2pPr marL="742950" indent="-285750">
              <a:defRPr sz="2800">
                <a:solidFill>
                  <a:schemeClr val="tx2"/>
                </a:solidFill>
                <a:latin typeface="Arial" panose="020B0604020202020204" pitchFamily="34" charset="0"/>
              </a:defRPr>
            </a:lvl2pPr>
            <a:lvl3pPr marL="1143000" indent="-228600">
              <a:defRPr sz="2800">
                <a:solidFill>
                  <a:schemeClr val="tx2"/>
                </a:solidFill>
                <a:latin typeface="Arial" panose="020B0604020202020204" pitchFamily="34" charset="0"/>
              </a:defRPr>
            </a:lvl3pPr>
            <a:lvl4pPr marL="1600200" indent="-228600">
              <a:defRPr sz="2800">
                <a:solidFill>
                  <a:schemeClr val="tx2"/>
                </a:solidFill>
                <a:latin typeface="Arial" panose="020B0604020202020204" pitchFamily="34" charset="0"/>
              </a:defRPr>
            </a:lvl4pPr>
            <a:lvl5pPr marL="2057400" indent="-228600">
              <a:defRPr sz="2800">
                <a:solidFill>
                  <a:schemeClr val="tx2"/>
                </a:solidFill>
                <a:latin typeface="Arial" panose="020B0604020202020204" pitchFamily="34" charset="0"/>
              </a:defRPr>
            </a:lvl5pPr>
            <a:lvl6pPr marL="2514600" indent="-228600" eaLnBrk="0" fontAlgn="base" hangingPunct="0">
              <a:spcBef>
                <a:spcPct val="0"/>
              </a:spcBef>
              <a:spcAft>
                <a:spcPct val="0"/>
              </a:spcAft>
              <a:defRPr sz="2800">
                <a:solidFill>
                  <a:schemeClr val="tx2"/>
                </a:solidFill>
                <a:latin typeface="Arial" panose="020B0604020202020204" pitchFamily="34" charset="0"/>
              </a:defRPr>
            </a:lvl6pPr>
            <a:lvl7pPr marL="2971800" indent="-228600" eaLnBrk="0" fontAlgn="base" hangingPunct="0">
              <a:spcBef>
                <a:spcPct val="0"/>
              </a:spcBef>
              <a:spcAft>
                <a:spcPct val="0"/>
              </a:spcAft>
              <a:defRPr sz="2800">
                <a:solidFill>
                  <a:schemeClr val="tx2"/>
                </a:solidFill>
                <a:latin typeface="Arial" panose="020B0604020202020204" pitchFamily="34" charset="0"/>
              </a:defRPr>
            </a:lvl7pPr>
            <a:lvl8pPr marL="3429000" indent="-228600" eaLnBrk="0" fontAlgn="base" hangingPunct="0">
              <a:spcBef>
                <a:spcPct val="0"/>
              </a:spcBef>
              <a:spcAft>
                <a:spcPct val="0"/>
              </a:spcAft>
              <a:defRPr sz="2800">
                <a:solidFill>
                  <a:schemeClr val="tx2"/>
                </a:solidFill>
                <a:latin typeface="Arial" panose="020B0604020202020204" pitchFamily="34" charset="0"/>
              </a:defRPr>
            </a:lvl8pPr>
            <a:lvl9pPr marL="3886200" indent="-228600" eaLnBrk="0" fontAlgn="base" hangingPunct="0">
              <a:spcBef>
                <a:spcPct val="0"/>
              </a:spcBef>
              <a:spcAft>
                <a:spcPct val="0"/>
              </a:spcAft>
              <a:defRPr sz="2800">
                <a:solidFill>
                  <a:schemeClr val="tx2"/>
                </a:solidFill>
                <a:latin typeface="Arial" panose="020B0604020202020204" pitchFamily="34" charset="0"/>
              </a:defRPr>
            </a:lvl9pPr>
          </a:lstStyle>
          <a:p>
            <a:fld id="{CEB305CC-A4E3-456D-AEE7-8042F3CE14B6}" type="slidenum">
              <a:rPr lang="en-US" altLang="en-US" sz="1200" smtClean="0">
                <a:solidFill>
                  <a:srgbClr val="000000"/>
                </a:solidFill>
                <a:latin typeface="Times New Roman" panose="02020603050405020304" pitchFamily="18" charset="0"/>
              </a:rPr>
              <a:pPr/>
              <a:t>13</a:t>
            </a:fld>
            <a:endParaRPr lang="en-US" altLang="en-US" sz="120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601022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AFCDFB5-0245-42C2-ACA7-BCE0782FCAA5}" type="datetimeFigureOut">
              <a:rPr lang="en-GB" smtClean="0"/>
              <a:t>26/01/2016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D82AEF-A9B7-469A-95AB-A64044846D03}" type="slidenum">
              <a:rPr lang="en-GB" smtClean="0"/>
              <a:t>‹#›</a:t>
            </a:fld>
            <a:endParaRPr lang="en-GB"/>
          </a:p>
        </p:txBody>
      </p:sp>
    </p:spTree>
    <p:extLst>
      <p:ext uri="{BB962C8B-B14F-4D97-AF65-F5344CB8AC3E}">
        <p14:creationId xmlns:p14="http://schemas.microsoft.com/office/powerpoint/2010/main" val="3082486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FCDFB5-0245-42C2-ACA7-BCE0782FCAA5}" type="datetimeFigureOut">
              <a:rPr lang="en-GB" smtClean="0"/>
              <a:t>26/01/2016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D82AEF-A9B7-469A-95AB-A64044846D03}" type="slidenum">
              <a:rPr lang="en-GB" smtClean="0"/>
              <a:t>‹#›</a:t>
            </a:fld>
            <a:endParaRPr lang="en-GB"/>
          </a:p>
        </p:txBody>
      </p:sp>
    </p:spTree>
    <p:extLst>
      <p:ext uri="{BB962C8B-B14F-4D97-AF65-F5344CB8AC3E}">
        <p14:creationId xmlns:p14="http://schemas.microsoft.com/office/powerpoint/2010/main" val="1533852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FCDFB5-0245-42C2-ACA7-BCE0782FCAA5}" type="datetimeFigureOut">
              <a:rPr lang="en-GB" smtClean="0"/>
              <a:t>26/01/2016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D82AEF-A9B7-469A-95AB-A64044846D03}" type="slidenum">
              <a:rPr lang="en-GB" smtClean="0"/>
              <a:t>‹#›</a:t>
            </a:fld>
            <a:endParaRPr lang="en-GB"/>
          </a:p>
        </p:txBody>
      </p:sp>
    </p:spTree>
    <p:extLst>
      <p:ext uri="{BB962C8B-B14F-4D97-AF65-F5344CB8AC3E}">
        <p14:creationId xmlns:p14="http://schemas.microsoft.com/office/powerpoint/2010/main" val="4014517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FCDFB5-0245-42C2-ACA7-BCE0782FCAA5}" type="datetimeFigureOut">
              <a:rPr lang="en-GB" smtClean="0"/>
              <a:t>26/01/2016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D82AEF-A9B7-469A-95AB-A64044846D03}" type="slidenum">
              <a:rPr lang="en-GB" smtClean="0"/>
              <a:t>‹#›</a:t>
            </a:fld>
            <a:endParaRPr lang="en-GB"/>
          </a:p>
        </p:txBody>
      </p:sp>
    </p:spTree>
    <p:extLst>
      <p:ext uri="{BB962C8B-B14F-4D97-AF65-F5344CB8AC3E}">
        <p14:creationId xmlns:p14="http://schemas.microsoft.com/office/powerpoint/2010/main" val="1134967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FCDFB5-0245-42C2-ACA7-BCE0782FCAA5}" type="datetimeFigureOut">
              <a:rPr lang="en-GB" smtClean="0"/>
              <a:t>26/01/2016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D82AEF-A9B7-469A-95AB-A64044846D03}" type="slidenum">
              <a:rPr lang="en-GB" smtClean="0"/>
              <a:t>‹#›</a:t>
            </a:fld>
            <a:endParaRPr lang="en-GB"/>
          </a:p>
        </p:txBody>
      </p:sp>
    </p:spTree>
    <p:extLst>
      <p:ext uri="{BB962C8B-B14F-4D97-AF65-F5344CB8AC3E}">
        <p14:creationId xmlns:p14="http://schemas.microsoft.com/office/powerpoint/2010/main" val="2658950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AFCDFB5-0245-42C2-ACA7-BCE0782FCAA5}" type="datetimeFigureOut">
              <a:rPr lang="en-GB" smtClean="0"/>
              <a:t>26/01/2016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D82AEF-A9B7-469A-95AB-A64044846D03}" type="slidenum">
              <a:rPr lang="en-GB" smtClean="0"/>
              <a:t>‹#›</a:t>
            </a:fld>
            <a:endParaRPr lang="en-GB"/>
          </a:p>
        </p:txBody>
      </p:sp>
    </p:spTree>
    <p:extLst>
      <p:ext uri="{BB962C8B-B14F-4D97-AF65-F5344CB8AC3E}">
        <p14:creationId xmlns:p14="http://schemas.microsoft.com/office/powerpoint/2010/main" val="2369116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FCDFB5-0245-42C2-ACA7-BCE0782FCAA5}" type="datetimeFigureOut">
              <a:rPr lang="en-GB" smtClean="0"/>
              <a:t>26/01/2016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FD82AEF-A9B7-469A-95AB-A64044846D03}" type="slidenum">
              <a:rPr lang="en-GB" smtClean="0"/>
              <a:t>‹#›</a:t>
            </a:fld>
            <a:endParaRPr lang="en-GB"/>
          </a:p>
        </p:txBody>
      </p:sp>
    </p:spTree>
    <p:extLst>
      <p:ext uri="{BB962C8B-B14F-4D97-AF65-F5344CB8AC3E}">
        <p14:creationId xmlns:p14="http://schemas.microsoft.com/office/powerpoint/2010/main" val="171103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AFCDFB5-0245-42C2-ACA7-BCE0782FCAA5}" type="datetimeFigureOut">
              <a:rPr lang="en-GB" smtClean="0"/>
              <a:t>26/01/2016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FD82AEF-A9B7-469A-95AB-A64044846D03}" type="slidenum">
              <a:rPr lang="en-GB" smtClean="0"/>
              <a:t>‹#›</a:t>
            </a:fld>
            <a:endParaRPr lang="en-GB"/>
          </a:p>
        </p:txBody>
      </p:sp>
    </p:spTree>
    <p:extLst>
      <p:ext uri="{BB962C8B-B14F-4D97-AF65-F5344CB8AC3E}">
        <p14:creationId xmlns:p14="http://schemas.microsoft.com/office/powerpoint/2010/main" val="3449903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FCDFB5-0245-42C2-ACA7-BCE0782FCAA5}" type="datetimeFigureOut">
              <a:rPr lang="en-GB" smtClean="0"/>
              <a:t>26/01/2016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FD82AEF-A9B7-469A-95AB-A64044846D03}" type="slidenum">
              <a:rPr lang="en-GB" smtClean="0"/>
              <a:t>‹#›</a:t>
            </a:fld>
            <a:endParaRPr lang="en-GB"/>
          </a:p>
        </p:txBody>
      </p:sp>
    </p:spTree>
    <p:extLst>
      <p:ext uri="{BB962C8B-B14F-4D97-AF65-F5344CB8AC3E}">
        <p14:creationId xmlns:p14="http://schemas.microsoft.com/office/powerpoint/2010/main" val="906681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FCDFB5-0245-42C2-ACA7-BCE0782FCAA5}" type="datetimeFigureOut">
              <a:rPr lang="en-GB" smtClean="0"/>
              <a:t>26/01/2016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D82AEF-A9B7-469A-95AB-A64044846D03}" type="slidenum">
              <a:rPr lang="en-GB" smtClean="0"/>
              <a:t>‹#›</a:t>
            </a:fld>
            <a:endParaRPr lang="en-GB"/>
          </a:p>
        </p:txBody>
      </p:sp>
    </p:spTree>
    <p:extLst>
      <p:ext uri="{BB962C8B-B14F-4D97-AF65-F5344CB8AC3E}">
        <p14:creationId xmlns:p14="http://schemas.microsoft.com/office/powerpoint/2010/main" val="304973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FCDFB5-0245-42C2-ACA7-BCE0782FCAA5}" type="datetimeFigureOut">
              <a:rPr lang="en-GB" smtClean="0"/>
              <a:t>26/01/2016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D82AEF-A9B7-469A-95AB-A64044846D03}" type="slidenum">
              <a:rPr lang="en-GB" smtClean="0"/>
              <a:t>‹#›</a:t>
            </a:fld>
            <a:endParaRPr lang="en-GB"/>
          </a:p>
        </p:txBody>
      </p:sp>
    </p:spTree>
    <p:extLst>
      <p:ext uri="{BB962C8B-B14F-4D97-AF65-F5344CB8AC3E}">
        <p14:creationId xmlns:p14="http://schemas.microsoft.com/office/powerpoint/2010/main" val="1563926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FCDFB5-0245-42C2-ACA7-BCE0782FCAA5}" type="datetimeFigureOut">
              <a:rPr lang="en-GB" smtClean="0"/>
              <a:t>26/01/2016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D82AEF-A9B7-469A-95AB-A64044846D03}" type="slidenum">
              <a:rPr lang="en-GB" smtClean="0"/>
              <a:t>‹#›</a:t>
            </a:fld>
            <a:endParaRPr lang="en-GB"/>
          </a:p>
        </p:txBody>
      </p:sp>
    </p:spTree>
    <p:extLst>
      <p:ext uri="{BB962C8B-B14F-4D97-AF65-F5344CB8AC3E}">
        <p14:creationId xmlns:p14="http://schemas.microsoft.com/office/powerpoint/2010/main" val="458769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slide" Target="slide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supplier.engagement@useadam.co.uk" TargetMode="External"/><Relationship Id="rId2" Type="http://schemas.openxmlformats.org/officeDocument/2006/relationships/hyperlink" Target="http://demand.sproc.net/"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462" y="742950"/>
            <a:ext cx="9144000" cy="3090928"/>
          </a:xfrm>
        </p:spPr>
        <p:txBody>
          <a:bodyPr>
            <a:normAutofit fontScale="90000"/>
          </a:bodyPr>
          <a:lstStyle/>
          <a:p>
            <a:pPr algn="l"/>
            <a:r>
              <a:rPr lang="en-GB" sz="4400" dirty="0">
                <a:solidFill>
                  <a:schemeClr val="accent1">
                    <a:lumMod val="75000"/>
                  </a:schemeClr>
                </a:solidFill>
              </a:rPr>
              <a:t>Learning Disability </a:t>
            </a:r>
            <a:r>
              <a:rPr lang="en-GB" sz="4400" dirty="0" smtClean="0">
                <a:solidFill>
                  <a:schemeClr val="accent1">
                    <a:lumMod val="75000"/>
                  </a:schemeClr>
                </a:solidFill>
              </a:rPr>
              <a:t/>
            </a:r>
            <a:br>
              <a:rPr lang="en-GB" sz="4400" dirty="0" smtClean="0">
                <a:solidFill>
                  <a:schemeClr val="accent1">
                    <a:lumMod val="75000"/>
                  </a:schemeClr>
                </a:solidFill>
              </a:rPr>
            </a:br>
            <a:r>
              <a:rPr lang="en-GB" sz="4400" dirty="0" smtClean="0">
                <a:solidFill>
                  <a:schemeClr val="accent1">
                    <a:lumMod val="75000"/>
                  </a:schemeClr>
                </a:solidFill>
              </a:rPr>
              <a:t/>
            </a:r>
            <a:br>
              <a:rPr lang="en-GB" sz="4400" dirty="0" smtClean="0">
                <a:solidFill>
                  <a:schemeClr val="accent1">
                    <a:lumMod val="75000"/>
                  </a:schemeClr>
                </a:solidFill>
              </a:rPr>
            </a:br>
            <a:r>
              <a:rPr lang="en-GB" sz="4400" dirty="0" smtClean="0">
                <a:solidFill>
                  <a:schemeClr val="accent1">
                    <a:lumMod val="75000"/>
                  </a:schemeClr>
                </a:solidFill>
              </a:rPr>
              <a:t>Day Opportunities</a:t>
            </a:r>
            <a:br>
              <a:rPr lang="en-GB" sz="4400" dirty="0" smtClean="0">
                <a:solidFill>
                  <a:schemeClr val="accent1">
                    <a:lumMod val="75000"/>
                  </a:schemeClr>
                </a:solidFill>
              </a:rPr>
            </a:br>
            <a:r>
              <a:rPr lang="en-GB" sz="4400" dirty="0" smtClean="0">
                <a:solidFill>
                  <a:schemeClr val="accent1">
                    <a:lumMod val="75000"/>
                  </a:schemeClr>
                </a:solidFill>
              </a:rPr>
              <a:t>Community </a:t>
            </a:r>
            <a:r>
              <a:rPr lang="en-GB" sz="4400" dirty="0">
                <a:solidFill>
                  <a:schemeClr val="accent1">
                    <a:lumMod val="75000"/>
                  </a:schemeClr>
                </a:solidFill>
              </a:rPr>
              <a:t>Support </a:t>
            </a:r>
            <a:r>
              <a:rPr lang="en-GB" sz="4400" dirty="0" smtClean="0">
                <a:solidFill>
                  <a:schemeClr val="accent1">
                    <a:lumMod val="75000"/>
                  </a:schemeClr>
                </a:solidFill>
              </a:rPr>
              <a:t/>
            </a:r>
            <a:br>
              <a:rPr lang="en-GB" sz="4400" dirty="0" smtClean="0">
                <a:solidFill>
                  <a:schemeClr val="accent1">
                    <a:lumMod val="75000"/>
                  </a:schemeClr>
                </a:solidFill>
              </a:rPr>
            </a:br>
            <a:r>
              <a:rPr lang="en-GB" sz="4400" dirty="0" smtClean="0">
                <a:solidFill>
                  <a:schemeClr val="accent1">
                    <a:lumMod val="75000"/>
                  </a:schemeClr>
                </a:solidFill>
              </a:rPr>
              <a:t>Supported </a:t>
            </a:r>
            <a:r>
              <a:rPr lang="en-GB" sz="4400" dirty="0">
                <a:solidFill>
                  <a:schemeClr val="accent1">
                    <a:lumMod val="75000"/>
                  </a:schemeClr>
                </a:solidFill>
              </a:rPr>
              <a:t>Living</a:t>
            </a:r>
          </a:p>
        </p:txBody>
      </p:sp>
      <p:pic>
        <p:nvPicPr>
          <p:cNvPr id="1026" name="Picture 2" descr="http://www.brighton-hove.gov.uk/sites/brighton-hove.gov.uk/themes/bhcc/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288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3875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hlinkClick r:id="rId3" action="ppaction://hlinksldjump"/>
          </p:cNvPr>
          <p:cNvSpPr/>
          <p:nvPr/>
        </p:nvSpPr>
        <p:spPr>
          <a:xfrm>
            <a:off x="1852614" y="333375"/>
            <a:ext cx="2827337" cy="503238"/>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err="1">
                <a:latin typeface="Arial" panose="020B0604020202020204" pitchFamily="34" charset="0"/>
                <a:cs typeface="Arial" panose="020B0604020202020204" pitchFamily="34" charset="0"/>
              </a:rPr>
              <a:t>Onboarding</a:t>
            </a:r>
            <a:endParaRPr lang="en-GB" sz="1400" b="1" dirty="0">
              <a:latin typeface="Arial" panose="020B0604020202020204" pitchFamily="34" charset="0"/>
              <a:cs typeface="Arial" panose="020B0604020202020204" pitchFamily="34" charset="0"/>
            </a:endParaRPr>
          </a:p>
        </p:txBody>
      </p:sp>
      <p:sp>
        <p:nvSpPr>
          <p:cNvPr id="8" name="Rectangle 7">
            <a:hlinkClick r:id="" action="ppaction://noaction"/>
          </p:cNvPr>
          <p:cNvSpPr/>
          <p:nvPr/>
        </p:nvSpPr>
        <p:spPr>
          <a:xfrm>
            <a:off x="4679951" y="333375"/>
            <a:ext cx="2828925" cy="503238"/>
          </a:xfrm>
          <a:prstGeom prst="rect">
            <a:avLst/>
          </a:prstGeom>
          <a:solidFill>
            <a:srgbClr val="7540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a:latin typeface="Arial" panose="020B0604020202020204" pitchFamily="34" charset="0"/>
                <a:cs typeface="Arial" panose="020B0604020202020204" pitchFamily="34" charset="0"/>
              </a:rPr>
              <a:t>Buying</a:t>
            </a:r>
          </a:p>
        </p:txBody>
      </p:sp>
      <p:sp>
        <p:nvSpPr>
          <p:cNvPr id="9" name="Rectangle 8">
            <a:hlinkClick r:id="" action="ppaction://noaction"/>
          </p:cNvPr>
          <p:cNvSpPr/>
          <p:nvPr/>
        </p:nvSpPr>
        <p:spPr>
          <a:xfrm>
            <a:off x="7513639" y="333375"/>
            <a:ext cx="2828925" cy="503238"/>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a:latin typeface="Arial" panose="020B0604020202020204" pitchFamily="34" charset="0"/>
                <a:cs typeface="Arial" panose="020B0604020202020204" pitchFamily="34" charset="0"/>
              </a:rPr>
              <a:t>Billing</a:t>
            </a:r>
            <a:endParaRPr lang="en-GB" sz="1400" dirty="0">
              <a:latin typeface="Arial" panose="020B0604020202020204" pitchFamily="34" charset="0"/>
              <a:cs typeface="Arial" panose="020B0604020202020204" pitchFamily="34" charset="0"/>
            </a:endParaRPr>
          </a:p>
        </p:txBody>
      </p:sp>
      <p:sp>
        <p:nvSpPr>
          <p:cNvPr id="10" name="Rectangle 9"/>
          <p:cNvSpPr/>
          <p:nvPr/>
        </p:nvSpPr>
        <p:spPr>
          <a:xfrm>
            <a:off x="1847850" y="836614"/>
            <a:ext cx="8496300" cy="504825"/>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a:solidFill>
                  <a:srgbClr val="231F20"/>
                </a:solidFill>
                <a:latin typeface="Arial" panose="020B0604020202020204" pitchFamily="34" charset="0"/>
                <a:cs typeface="Arial" panose="020B0604020202020204" pitchFamily="34" charset="0"/>
              </a:rPr>
              <a:t>Supplier Relationship Management</a:t>
            </a:r>
            <a:endParaRPr lang="en-GB" sz="1400" dirty="0">
              <a:solidFill>
                <a:srgbClr val="231F20"/>
              </a:solidFill>
              <a:latin typeface="Arial" panose="020B0604020202020204" pitchFamily="34" charset="0"/>
              <a:cs typeface="Arial" panose="020B0604020202020204" pitchFamily="34" charset="0"/>
            </a:endParaRPr>
          </a:p>
        </p:txBody>
      </p:sp>
      <p:cxnSp>
        <p:nvCxnSpPr>
          <p:cNvPr id="5" name="Straight Connector 4"/>
          <p:cNvCxnSpPr/>
          <p:nvPr/>
        </p:nvCxnSpPr>
        <p:spPr>
          <a:xfrm>
            <a:off x="2855914" y="1557338"/>
            <a:ext cx="6624637"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6" name="Rounded Rectangle 5"/>
          <p:cNvSpPr/>
          <p:nvPr/>
        </p:nvSpPr>
        <p:spPr>
          <a:xfrm>
            <a:off x="3000375" y="1700214"/>
            <a:ext cx="1125538"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Contract Notice Established</a:t>
            </a:r>
          </a:p>
        </p:txBody>
      </p:sp>
      <p:sp>
        <p:nvSpPr>
          <p:cNvPr id="18" name="Rounded Rectangle 17"/>
          <p:cNvSpPr/>
          <p:nvPr/>
        </p:nvSpPr>
        <p:spPr>
          <a:xfrm>
            <a:off x="4702176" y="1700214"/>
            <a:ext cx="1127125"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Complete Entry Criteria</a:t>
            </a:r>
          </a:p>
        </p:txBody>
      </p:sp>
      <p:sp>
        <p:nvSpPr>
          <p:cNvPr id="23" name="Rounded Rectangle 22"/>
          <p:cNvSpPr/>
          <p:nvPr/>
        </p:nvSpPr>
        <p:spPr>
          <a:xfrm>
            <a:off x="6405564" y="1700214"/>
            <a:ext cx="1163322"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Create Requirement</a:t>
            </a:r>
          </a:p>
        </p:txBody>
      </p:sp>
      <p:sp>
        <p:nvSpPr>
          <p:cNvPr id="24" name="Rounded Rectangle 23"/>
          <p:cNvSpPr/>
          <p:nvPr/>
        </p:nvSpPr>
        <p:spPr>
          <a:xfrm>
            <a:off x="8107364" y="1700214"/>
            <a:ext cx="1167728"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Distribute Requirement</a:t>
            </a:r>
          </a:p>
        </p:txBody>
      </p:sp>
      <p:sp>
        <p:nvSpPr>
          <p:cNvPr id="26" name="Rounded Rectangle 25"/>
          <p:cNvSpPr/>
          <p:nvPr/>
        </p:nvSpPr>
        <p:spPr>
          <a:xfrm>
            <a:off x="3000375" y="3141664"/>
            <a:ext cx="1125538" cy="11255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Submit Offer</a:t>
            </a:r>
          </a:p>
        </p:txBody>
      </p:sp>
      <p:sp>
        <p:nvSpPr>
          <p:cNvPr id="27" name="Rounded Rectangle 26"/>
          <p:cNvSpPr/>
          <p:nvPr/>
        </p:nvSpPr>
        <p:spPr>
          <a:xfrm>
            <a:off x="4702176" y="3141664"/>
            <a:ext cx="1127125" cy="11255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Review Offer</a:t>
            </a:r>
          </a:p>
        </p:txBody>
      </p:sp>
      <p:sp>
        <p:nvSpPr>
          <p:cNvPr id="28" name="Rounded Rectangle 27"/>
          <p:cNvSpPr/>
          <p:nvPr/>
        </p:nvSpPr>
        <p:spPr>
          <a:xfrm>
            <a:off x="6405564" y="3141664"/>
            <a:ext cx="1125537" cy="11255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Award Contract</a:t>
            </a:r>
          </a:p>
        </p:txBody>
      </p:sp>
      <p:sp>
        <p:nvSpPr>
          <p:cNvPr id="29" name="Rounded Rectangle 28"/>
          <p:cNvSpPr/>
          <p:nvPr/>
        </p:nvSpPr>
        <p:spPr>
          <a:xfrm>
            <a:off x="8107364" y="3141664"/>
            <a:ext cx="1127125" cy="11255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Create and Submit Service Receipt</a:t>
            </a:r>
          </a:p>
        </p:txBody>
      </p:sp>
      <p:sp>
        <p:nvSpPr>
          <p:cNvPr id="31" name="Rounded Rectangle 30"/>
          <p:cNvSpPr/>
          <p:nvPr/>
        </p:nvSpPr>
        <p:spPr>
          <a:xfrm>
            <a:off x="5200409" y="4586286"/>
            <a:ext cx="1257783"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smtClean="0">
                <a:solidFill>
                  <a:srgbClr val="646363"/>
                </a:solidFill>
                <a:latin typeface="Arial" panose="020B0604020202020204" pitchFamily="34" charset="0"/>
                <a:cs typeface="Arial" panose="020B0604020202020204" pitchFamily="34" charset="0"/>
              </a:rPr>
              <a:t>Contract Management</a:t>
            </a:r>
          </a:p>
        </p:txBody>
      </p:sp>
      <p:cxnSp>
        <p:nvCxnSpPr>
          <p:cNvPr id="13" name="Straight Arrow Connector 12"/>
          <p:cNvCxnSpPr>
            <a:stCxn id="6" idx="3"/>
            <a:endCxn id="18" idx="1"/>
          </p:cNvCxnSpPr>
          <p:nvPr/>
        </p:nvCxnSpPr>
        <p:spPr>
          <a:xfrm>
            <a:off x="4125913" y="2263775"/>
            <a:ext cx="576262"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8" idx="3"/>
            <a:endCxn id="23" idx="1"/>
          </p:cNvCxnSpPr>
          <p:nvPr/>
        </p:nvCxnSpPr>
        <p:spPr>
          <a:xfrm>
            <a:off x="5829301" y="2263777"/>
            <a:ext cx="576263"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23" idx="3"/>
            <a:endCxn id="24" idx="1"/>
          </p:cNvCxnSpPr>
          <p:nvPr/>
        </p:nvCxnSpPr>
        <p:spPr>
          <a:xfrm>
            <a:off x="7568886" y="2263777"/>
            <a:ext cx="538478"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24" idx="2"/>
            <a:endCxn id="26" idx="0"/>
          </p:cNvCxnSpPr>
          <p:nvPr/>
        </p:nvCxnSpPr>
        <p:spPr>
          <a:xfrm rot="5400000">
            <a:off x="5970024" y="420459"/>
            <a:ext cx="314325" cy="5128084"/>
          </a:xfrm>
          <a:prstGeom prst="bentConnector3">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26" idx="3"/>
            <a:endCxn id="27" idx="1"/>
          </p:cNvCxnSpPr>
          <p:nvPr/>
        </p:nvCxnSpPr>
        <p:spPr>
          <a:xfrm>
            <a:off x="4125913" y="3703638"/>
            <a:ext cx="576262"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27" idx="3"/>
            <a:endCxn id="28" idx="1"/>
          </p:cNvCxnSpPr>
          <p:nvPr/>
        </p:nvCxnSpPr>
        <p:spPr>
          <a:xfrm>
            <a:off x="5829301" y="3703638"/>
            <a:ext cx="576263"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28" idx="3"/>
            <a:endCxn id="29" idx="1"/>
          </p:cNvCxnSpPr>
          <p:nvPr/>
        </p:nvCxnSpPr>
        <p:spPr>
          <a:xfrm>
            <a:off x="7531101" y="3703638"/>
            <a:ext cx="576263"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52" name="Elbow Connector 51"/>
          <p:cNvCxnSpPr>
            <a:stCxn id="29" idx="2"/>
            <a:endCxn id="31" idx="0"/>
          </p:cNvCxnSpPr>
          <p:nvPr/>
        </p:nvCxnSpPr>
        <p:spPr>
          <a:xfrm rot="5400000">
            <a:off x="7090572" y="3005930"/>
            <a:ext cx="319085" cy="2841626"/>
          </a:xfrm>
          <a:prstGeom prst="bentConnector3">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sp>
        <p:nvSpPr>
          <p:cNvPr id="53" name="Rectangle 52">
            <a:hlinkClick r:id="" action="ppaction://noaction"/>
          </p:cNvPr>
          <p:cNvSpPr/>
          <p:nvPr/>
        </p:nvSpPr>
        <p:spPr>
          <a:xfrm>
            <a:off x="4702176" y="5949950"/>
            <a:ext cx="1393825" cy="338138"/>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a:solidFill>
                  <a:schemeClr val="tx1"/>
                </a:solidFill>
                <a:latin typeface="Arial" panose="020B0604020202020204" pitchFamily="34" charset="0"/>
                <a:cs typeface="Arial" panose="020B0604020202020204" pitchFamily="34" charset="0"/>
              </a:rPr>
              <a:t>Client</a:t>
            </a:r>
          </a:p>
        </p:txBody>
      </p:sp>
      <p:sp>
        <p:nvSpPr>
          <p:cNvPr id="54" name="Rectangle 53">
            <a:hlinkClick r:id="" action="ppaction://noaction"/>
          </p:cNvPr>
          <p:cNvSpPr/>
          <p:nvPr/>
        </p:nvSpPr>
        <p:spPr>
          <a:xfrm>
            <a:off x="6137276" y="5949950"/>
            <a:ext cx="1393825" cy="338138"/>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a:solidFill>
                  <a:schemeClr val="tx1"/>
                </a:solidFill>
                <a:latin typeface="Arial" panose="020B0604020202020204" pitchFamily="34" charset="0"/>
                <a:cs typeface="Arial" panose="020B0604020202020204" pitchFamily="34" charset="0"/>
              </a:rPr>
              <a:t>Supplier</a:t>
            </a:r>
          </a:p>
        </p:txBody>
      </p:sp>
    </p:spTree>
    <p:extLst>
      <p:ext uri="{BB962C8B-B14F-4D97-AF65-F5344CB8AC3E}">
        <p14:creationId xmlns:p14="http://schemas.microsoft.com/office/powerpoint/2010/main" val="385606678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2614" y="333375"/>
            <a:ext cx="2827337" cy="503238"/>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err="1">
                <a:latin typeface="Arial" panose="020B0604020202020204" pitchFamily="34" charset="0"/>
                <a:cs typeface="Arial" panose="020B0604020202020204" pitchFamily="34" charset="0"/>
              </a:rPr>
              <a:t>Onboarding</a:t>
            </a:r>
            <a:endParaRPr lang="en-GB" sz="1400" b="1" dirty="0">
              <a:latin typeface="Arial" panose="020B0604020202020204" pitchFamily="34" charset="0"/>
              <a:cs typeface="Arial" panose="020B0604020202020204" pitchFamily="34" charset="0"/>
            </a:endParaRPr>
          </a:p>
        </p:txBody>
      </p:sp>
      <p:sp>
        <p:nvSpPr>
          <p:cNvPr id="8" name="Rectangle 7">
            <a:hlinkClick r:id="" action="ppaction://noaction"/>
          </p:cNvPr>
          <p:cNvSpPr/>
          <p:nvPr/>
        </p:nvSpPr>
        <p:spPr>
          <a:xfrm>
            <a:off x="4679951" y="333375"/>
            <a:ext cx="2828925" cy="503238"/>
          </a:xfrm>
          <a:prstGeom prst="rect">
            <a:avLst/>
          </a:prstGeom>
          <a:solidFill>
            <a:srgbClr val="7540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a:latin typeface="Arial" panose="020B0604020202020204" pitchFamily="34" charset="0"/>
                <a:cs typeface="Arial" panose="020B0604020202020204" pitchFamily="34" charset="0"/>
              </a:rPr>
              <a:t>Buying</a:t>
            </a:r>
          </a:p>
        </p:txBody>
      </p:sp>
      <p:sp>
        <p:nvSpPr>
          <p:cNvPr id="9" name="Rectangle 8">
            <a:hlinkClick r:id="" action="ppaction://noaction"/>
          </p:cNvPr>
          <p:cNvSpPr/>
          <p:nvPr/>
        </p:nvSpPr>
        <p:spPr>
          <a:xfrm>
            <a:off x="7513639" y="333375"/>
            <a:ext cx="2828925" cy="503238"/>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a:latin typeface="Arial" panose="020B0604020202020204" pitchFamily="34" charset="0"/>
                <a:cs typeface="Arial" panose="020B0604020202020204" pitchFamily="34" charset="0"/>
              </a:rPr>
              <a:t>Billing</a:t>
            </a:r>
            <a:endParaRPr lang="en-GB" sz="1400" dirty="0">
              <a:latin typeface="Arial" panose="020B0604020202020204" pitchFamily="34" charset="0"/>
              <a:cs typeface="Arial" panose="020B0604020202020204" pitchFamily="34" charset="0"/>
            </a:endParaRPr>
          </a:p>
        </p:txBody>
      </p:sp>
      <p:sp>
        <p:nvSpPr>
          <p:cNvPr id="10" name="Rectangle 9">
            <a:hlinkClick r:id="rId3" action="ppaction://hlinksldjump"/>
          </p:cNvPr>
          <p:cNvSpPr/>
          <p:nvPr/>
        </p:nvSpPr>
        <p:spPr>
          <a:xfrm>
            <a:off x="1847850" y="836614"/>
            <a:ext cx="8496300" cy="504825"/>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a:solidFill>
                  <a:srgbClr val="231F20"/>
                </a:solidFill>
                <a:latin typeface="Arial" panose="020B0604020202020204" pitchFamily="34" charset="0"/>
                <a:cs typeface="Arial" panose="020B0604020202020204" pitchFamily="34" charset="0"/>
              </a:rPr>
              <a:t>Supplier Relationship Management</a:t>
            </a:r>
            <a:endParaRPr lang="en-GB" sz="1400" dirty="0">
              <a:solidFill>
                <a:srgbClr val="231F20"/>
              </a:solidFill>
              <a:latin typeface="Arial" panose="020B0604020202020204" pitchFamily="34" charset="0"/>
              <a:cs typeface="Arial" panose="020B0604020202020204" pitchFamily="34" charset="0"/>
            </a:endParaRPr>
          </a:p>
        </p:txBody>
      </p:sp>
      <p:cxnSp>
        <p:nvCxnSpPr>
          <p:cNvPr id="5" name="Straight Connector 4"/>
          <p:cNvCxnSpPr>
            <a:stCxn id="6" idx="1"/>
          </p:cNvCxnSpPr>
          <p:nvPr/>
        </p:nvCxnSpPr>
        <p:spPr>
          <a:xfrm flipV="1">
            <a:off x="2924925" y="1557339"/>
            <a:ext cx="6555626" cy="706438"/>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6" name="Rounded Rectangle 5"/>
          <p:cNvSpPr/>
          <p:nvPr/>
        </p:nvSpPr>
        <p:spPr>
          <a:xfrm>
            <a:off x="2924925" y="1700214"/>
            <a:ext cx="1200988" cy="1127125"/>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baseline="30000" dirty="0">
                <a:solidFill>
                  <a:schemeClr val="bg1"/>
                </a:solidFill>
                <a:latin typeface="Arial" panose="020B0604020202020204" pitchFamily="34" charset="0"/>
                <a:cs typeface="Arial" panose="020B0604020202020204" pitchFamily="34" charset="0"/>
              </a:rPr>
              <a:t>Contract Notice Established</a:t>
            </a:r>
          </a:p>
        </p:txBody>
      </p:sp>
      <p:sp>
        <p:nvSpPr>
          <p:cNvPr id="18" name="Rounded Rectangle 17"/>
          <p:cNvSpPr/>
          <p:nvPr/>
        </p:nvSpPr>
        <p:spPr>
          <a:xfrm>
            <a:off x="4626620" y="1700214"/>
            <a:ext cx="1202681" cy="1127125"/>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baseline="30000" dirty="0">
                <a:solidFill>
                  <a:schemeClr val="bg1"/>
                </a:solidFill>
                <a:latin typeface="Arial" panose="020B0604020202020204" pitchFamily="34" charset="0"/>
                <a:cs typeface="Arial" panose="020B0604020202020204" pitchFamily="34" charset="0"/>
              </a:rPr>
              <a:t>Complete Entry Criteria</a:t>
            </a:r>
          </a:p>
        </p:txBody>
      </p:sp>
      <p:sp>
        <p:nvSpPr>
          <p:cNvPr id="23" name="Rounded Rectangle 22"/>
          <p:cNvSpPr/>
          <p:nvPr/>
        </p:nvSpPr>
        <p:spPr>
          <a:xfrm>
            <a:off x="6330114" y="1700214"/>
            <a:ext cx="1200987"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Create Requirement</a:t>
            </a:r>
          </a:p>
        </p:txBody>
      </p:sp>
      <p:sp>
        <p:nvSpPr>
          <p:cNvPr id="24" name="Rounded Rectangle 23"/>
          <p:cNvSpPr/>
          <p:nvPr/>
        </p:nvSpPr>
        <p:spPr>
          <a:xfrm>
            <a:off x="8031808" y="1700214"/>
            <a:ext cx="1202681"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Distribute Requirement</a:t>
            </a:r>
          </a:p>
        </p:txBody>
      </p:sp>
      <p:sp>
        <p:nvSpPr>
          <p:cNvPr id="26" name="Rounded Rectangle 25"/>
          <p:cNvSpPr/>
          <p:nvPr/>
        </p:nvSpPr>
        <p:spPr>
          <a:xfrm>
            <a:off x="2924925" y="3141664"/>
            <a:ext cx="1200988" cy="11255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Submit Offer</a:t>
            </a:r>
          </a:p>
        </p:txBody>
      </p:sp>
      <p:sp>
        <p:nvSpPr>
          <p:cNvPr id="27" name="Rounded Rectangle 26"/>
          <p:cNvSpPr/>
          <p:nvPr/>
        </p:nvSpPr>
        <p:spPr>
          <a:xfrm>
            <a:off x="4626620" y="3141664"/>
            <a:ext cx="1202681" cy="11255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Review Offer</a:t>
            </a:r>
          </a:p>
        </p:txBody>
      </p:sp>
      <p:sp>
        <p:nvSpPr>
          <p:cNvPr id="28" name="Rounded Rectangle 27"/>
          <p:cNvSpPr/>
          <p:nvPr/>
        </p:nvSpPr>
        <p:spPr>
          <a:xfrm>
            <a:off x="6330114" y="3141664"/>
            <a:ext cx="1200987" cy="11255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Award Contract</a:t>
            </a:r>
          </a:p>
        </p:txBody>
      </p:sp>
      <p:sp>
        <p:nvSpPr>
          <p:cNvPr id="29" name="Rounded Rectangle 28"/>
          <p:cNvSpPr/>
          <p:nvPr/>
        </p:nvSpPr>
        <p:spPr>
          <a:xfrm>
            <a:off x="8031808" y="3141664"/>
            <a:ext cx="1202681" cy="11255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Create and Submit Service Receipt</a:t>
            </a:r>
          </a:p>
        </p:txBody>
      </p:sp>
      <p:sp>
        <p:nvSpPr>
          <p:cNvPr id="31" name="Rounded Rectangle 30"/>
          <p:cNvSpPr/>
          <p:nvPr/>
        </p:nvSpPr>
        <p:spPr>
          <a:xfrm>
            <a:off x="5227960" y="4581526"/>
            <a:ext cx="1202681"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smtClean="0">
                <a:solidFill>
                  <a:srgbClr val="646363"/>
                </a:solidFill>
                <a:latin typeface="Arial" panose="020B0604020202020204" pitchFamily="34" charset="0"/>
                <a:cs typeface="Arial" panose="020B0604020202020204" pitchFamily="34" charset="0"/>
              </a:rPr>
              <a:t>Contract Management</a:t>
            </a:r>
            <a:endParaRPr lang="en-US" baseline="30000" dirty="0">
              <a:solidFill>
                <a:srgbClr val="646363"/>
              </a:solidFill>
              <a:latin typeface="Arial" panose="020B0604020202020204" pitchFamily="34" charset="0"/>
              <a:cs typeface="Arial" panose="020B0604020202020204" pitchFamily="34" charset="0"/>
            </a:endParaRPr>
          </a:p>
        </p:txBody>
      </p:sp>
      <p:cxnSp>
        <p:nvCxnSpPr>
          <p:cNvPr id="13" name="Straight Arrow Connector 12"/>
          <p:cNvCxnSpPr>
            <a:stCxn id="6" idx="3"/>
            <a:endCxn id="18" idx="1"/>
          </p:cNvCxnSpPr>
          <p:nvPr/>
        </p:nvCxnSpPr>
        <p:spPr>
          <a:xfrm>
            <a:off x="4125913" y="2263777"/>
            <a:ext cx="500707"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8" idx="3"/>
            <a:endCxn id="23" idx="1"/>
          </p:cNvCxnSpPr>
          <p:nvPr/>
        </p:nvCxnSpPr>
        <p:spPr>
          <a:xfrm>
            <a:off x="5829301" y="2263777"/>
            <a:ext cx="500813"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23" idx="3"/>
            <a:endCxn id="24" idx="1"/>
          </p:cNvCxnSpPr>
          <p:nvPr/>
        </p:nvCxnSpPr>
        <p:spPr>
          <a:xfrm>
            <a:off x="7531101" y="2263777"/>
            <a:ext cx="500707"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24" idx="2"/>
            <a:endCxn id="26" idx="0"/>
          </p:cNvCxnSpPr>
          <p:nvPr/>
        </p:nvCxnSpPr>
        <p:spPr>
          <a:xfrm rot="5400000">
            <a:off x="5922122" y="430636"/>
            <a:ext cx="314325" cy="5107730"/>
          </a:xfrm>
          <a:prstGeom prst="bentConnector3">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26" idx="3"/>
            <a:endCxn id="27" idx="1"/>
          </p:cNvCxnSpPr>
          <p:nvPr/>
        </p:nvCxnSpPr>
        <p:spPr>
          <a:xfrm>
            <a:off x="4125913" y="3704433"/>
            <a:ext cx="500707"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27" idx="3"/>
            <a:endCxn id="28" idx="1"/>
          </p:cNvCxnSpPr>
          <p:nvPr/>
        </p:nvCxnSpPr>
        <p:spPr>
          <a:xfrm>
            <a:off x="5829301" y="3704433"/>
            <a:ext cx="500813"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28" idx="3"/>
            <a:endCxn id="29" idx="1"/>
          </p:cNvCxnSpPr>
          <p:nvPr/>
        </p:nvCxnSpPr>
        <p:spPr>
          <a:xfrm>
            <a:off x="7531101" y="3704433"/>
            <a:ext cx="500707"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52" name="Elbow Connector 51"/>
          <p:cNvCxnSpPr>
            <a:stCxn id="29" idx="2"/>
            <a:endCxn id="31" idx="0"/>
          </p:cNvCxnSpPr>
          <p:nvPr/>
        </p:nvCxnSpPr>
        <p:spPr>
          <a:xfrm rot="5400000">
            <a:off x="7074063" y="3022439"/>
            <a:ext cx="314325" cy="2803848"/>
          </a:xfrm>
          <a:prstGeom prst="bentConnector3">
            <a:avLst>
              <a:gd name="adj1" fmla="val 50000"/>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sp>
        <p:nvSpPr>
          <p:cNvPr id="53" name="Rectangle 52">
            <a:hlinkClick r:id="" action="ppaction://noaction"/>
          </p:cNvPr>
          <p:cNvSpPr/>
          <p:nvPr/>
        </p:nvSpPr>
        <p:spPr>
          <a:xfrm>
            <a:off x="4702176" y="5949950"/>
            <a:ext cx="1393825" cy="338138"/>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a:solidFill>
                  <a:schemeClr val="tx1"/>
                </a:solidFill>
                <a:latin typeface="Arial" panose="020B0604020202020204" pitchFamily="34" charset="0"/>
                <a:cs typeface="Arial" panose="020B0604020202020204" pitchFamily="34" charset="0"/>
              </a:rPr>
              <a:t>Client</a:t>
            </a:r>
          </a:p>
        </p:txBody>
      </p:sp>
      <p:sp>
        <p:nvSpPr>
          <p:cNvPr id="54" name="Rectangle 53">
            <a:hlinkClick r:id="" action="ppaction://noaction"/>
          </p:cNvPr>
          <p:cNvSpPr/>
          <p:nvPr/>
        </p:nvSpPr>
        <p:spPr>
          <a:xfrm>
            <a:off x="6137276" y="5949950"/>
            <a:ext cx="1393825" cy="338138"/>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a:solidFill>
                  <a:schemeClr val="tx1"/>
                </a:solidFill>
                <a:latin typeface="Arial" panose="020B0604020202020204" pitchFamily="34" charset="0"/>
                <a:cs typeface="Arial" panose="020B0604020202020204" pitchFamily="34" charset="0"/>
              </a:rPr>
              <a:t>Supplier</a:t>
            </a:r>
          </a:p>
        </p:txBody>
      </p:sp>
    </p:spTree>
    <p:extLst>
      <p:ext uri="{BB962C8B-B14F-4D97-AF65-F5344CB8AC3E}">
        <p14:creationId xmlns:p14="http://schemas.microsoft.com/office/powerpoint/2010/main" val="218588235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hlinkClick r:id="rId3" action="ppaction://hlinksldjump"/>
          </p:cNvPr>
          <p:cNvSpPr/>
          <p:nvPr/>
        </p:nvSpPr>
        <p:spPr>
          <a:xfrm>
            <a:off x="1852614" y="333375"/>
            <a:ext cx="2827337" cy="503238"/>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err="1">
                <a:latin typeface="Arial" panose="020B0604020202020204" pitchFamily="34" charset="0"/>
                <a:cs typeface="Arial" panose="020B0604020202020204" pitchFamily="34" charset="0"/>
              </a:rPr>
              <a:t>Onboarding</a:t>
            </a:r>
            <a:endParaRPr lang="en-GB" sz="1400" b="1" dirty="0">
              <a:latin typeface="Arial" panose="020B0604020202020204" pitchFamily="34" charset="0"/>
              <a:cs typeface="Arial" panose="020B0604020202020204" pitchFamily="34" charset="0"/>
            </a:endParaRPr>
          </a:p>
        </p:txBody>
      </p:sp>
      <p:sp>
        <p:nvSpPr>
          <p:cNvPr id="8" name="Rectangle 7"/>
          <p:cNvSpPr/>
          <p:nvPr/>
        </p:nvSpPr>
        <p:spPr>
          <a:xfrm>
            <a:off x="4679951" y="333375"/>
            <a:ext cx="2828925" cy="503238"/>
          </a:xfrm>
          <a:prstGeom prst="rect">
            <a:avLst/>
          </a:prstGeom>
          <a:solidFill>
            <a:srgbClr val="7540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a:latin typeface="Arial" panose="020B0604020202020204" pitchFamily="34" charset="0"/>
                <a:cs typeface="Arial" panose="020B0604020202020204" pitchFamily="34" charset="0"/>
              </a:rPr>
              <a:t>Buying</a:t>
            </a:r>
          </a:p>
        </p:txBody>
      </p:sp>
      <p:sp>
        <p:nvSpPr>
          <p:cNvPr id="9" name="Rectangle 8">
            <a:hlinkClick r:id="" action="ppaction://noaction"/>
          </p:cNvPr>
          <p:cNvSpPr/>
          <p:nvPr/>
        </p:nvSpPr>
        <p:spPr>
          <a:xfrm>
            <a:off x="7513639" y="333375"/>
            <a:ext cx="2828925" cy="503238"/>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a:latin typeface="Arial" panose="020B0604020202020204" pitchFamily="34" charset="0"/>
                <a:cs typeface="Arial" panose="020B0604020202020204" pitchFamily="34" charset="0"/>
              </a:rPr>
              <a:t>Billing</a:t>
            </a:r>
            <a:endParaRPr lang="en-GB" sz="1400" dirty="0">
              <a:latin typeface="Arial" panose="020B0604020202020204" pitchFamily="34" charset="0"/>
              <a:cs typeface="Arial" panose="020B0604020202020204" pitchFamily="34" charset="0"/>
            </a:endParaRPr>
          </a:p>
        </p:txBody>
      </p:sp>
      <p:sp>
        <p:nvSpPr>
          <p:cNvPr id="10" name="Rectangle 9">
            <a:hlinkClick r:id="rId4" action="ppaction://hlinksldjump"/>
          </p:cNvPr>
          <p:cNvSpPr/>
          <p:nvPr/>
        </p:nvSpPr>
        <p:spPr>
          <a:xfrm>
            <a:off x="1847850" y="836614"/>
            <a:ext cx="8496300" cy="504825"/>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a:solidFill>
                  <a:srgbClr val="231F20"/>
                </a:solidFill>
                <a:latin typeface="Arial" panose="020B0604020202020204" pitchFamily="34" charset="0"/>
                <a:cs typeface="Arial" panose="020B0604020202020204" pitchFamily="34" charset="0"/>
              </a:rPr>
              <a:t>Supplier Relationship Management</a:t>
            </a:r>
            <a:endParaRPr lang="en-GB" sz="1400" dirty="0">
              <a:solidFill>
                <a:srgbClr val="231F20"/>
              </a:solidFill>
              <a:latin typeface="Arial" panose="020B0604020202020204" pitchFamily="34" charset="0"/>
              <a:cs typeface="Arial" panose="020B0604020202020204" pitchFamily="34" charset="0"/>
            </a:endParaRPr>
          </a:p>
        </p:txBody>
      </p:sp>
      <p:cxnSp>
        <p:nvCxnSpPr>
          <p:cNvPr id="5" name="Straight Connector 4"/>
          <p:cNvCxnSpPr/>
          <p:nvPr/>
        </p:nvCxnSpPr>
        <p:spPr>
          <a:xfrm>
            <a:off x="2855914" y="1557338"/>
            <a:ext cx="6624637"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6" name="Rounded Rectangle 5"/>
          <p:cNvSpPr/>
          <p:nvPr/>
        </p:nvSpPr>
        <p:spPr>
          <a:xfrm>
            <a:off x="3000375" y="1700214"/>
            <a:ext cx="1125538"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Contract Notice Established</a:t>
            </a:r>
          </a:p>
        </p:txBody>
      </p:sp>
      <p:sp>
        <p:nvSpPr>
          <p:cNvPr id="18" name="Rounded Rectangle 17"/>
          <p:cNvSpPr/>
          <p:nvPr/>
        </p:nvSpPr>
        <p:spPr>
          <a:xfrm>
            <a:off x="4702176" y="1700214"/>
            <a:ext cx="1127125"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Complete Entry Criteria</a:t>
            </a:r>
          </a:p>
        </p:txBody>
      </p:sp>
      <p:sp>
        <p:nvSpPr>
          <p:cNvPr id="23" name="Rounded Rectangle 22"/>
          <p:cNvSpPr/>
          <p:nvPr/>
        </p:nvSpPr>
        <p:spPr>
          <a:xfrm>
            <a:off x="6405563" y="1700214"/>
            <a:ext cx="1265951" cy="1127125"/>
          </a:xfrm>
          <a:prstGeom prst="roundRect">
            <a:avLst/>
          </a:prstGeom>
          <a:solidFill>
            <a:srgbClr val="7540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baseline="30000" dirty="0">
                <a:solidFill>
                  <a:schemeClr val="bg1"/>
                </a:solidFill>
                <a:latin typeface="Arial" panose="020B0604020202020204" pitchFamily="34" charset="0"/>
                <a:cs typeface="Arial" panose="020B0604020202020204" pitchFamily="34" charset="0"/>
              </a:rPr>
              <a:t>Create Requirement</a:t>
            </a:r>
          </a:p>
        </p:txBody>
      </p:sp>
      <p:sp>
        <p:nvSpPr>
          <p:cNvPr id="24" name="Rounded Rectangle 23"/>
          <p:cNvSpPr/>
          <p:nvPr/>
        </p:nvSpPr>
        <p:spPr>
          <a:xfrm>
            <a:off x="8107364" y="1700214"/>
            <a:ext cx="1231872" cy="1127125"/>
          </a:xfrm>
          <a:prstGeom prst="roundRect">
            <a:avLst/>
          </a:prstGeom>
          <a:solidFill>
            <a:srgbClr val="7540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baseline="30000" dirty="0">
                <a:solidFill>
                  <a:schemeClr val="bg1"/>
                </a:solidFill>
                <a:latin typeface="Arial" panose="020B0604020202020204" pitchFamily="34" charset="0"/>
                <a:cs typeface="Arial" panose="020B0604020202020204" pitchFamily="34" charset="0"/>
              </a:rPr>
              <a:t>Distribute Requirement</a:t>
            </a:r>
          </a:p>
        </p:txBody>
      </p:sp>
      <p:sp>
        <p:nvSpPr>
          <p:cNvPr id="26" name="Rounded Rectangle 25"/>
          <p:cNvSpPr/>
          <p:nvPr/>
        </p:nvSpPr>
        <p:spPr>
          <a:xfrm>
            <a:off x="3000375" y="3141664"/>
            <a:ext cx="1258728" cy="1125537"/>
          </a:xfrm>
          <a:prstGeom prst="roundRect">
            <a:avLst/>
          </a:prstGeom>
          <a:solidFill>
            <a:srgbClr val="7540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baseline="30000" dirty="0">
                <a:solidFill>
                  <a:schemeClr val="bg1"/>
                </a:solidFill>
                <a:latin typeface="Arial" panose="020B0604020202020204" pitchFamily="34" charset="0"/>
                <a:cs typeface="Arial" panose="020B0604020202020204" pitchFamily="34" charset="0"/>
              </a:rPr>
              <a:t>Submit Offer</a:t>
            </a:r>
          </a:p>
        </p:txBody>
      </p:sp>
      <p:sp>
        <p:nvSpPr>
          <p:cNvPr id="27" name="Rounded Rectangle 26"/>
          <p:cNvSpPr/>
          <p:nvPr/>
        </p:nvSpPr>
        <p:spPr>
          <a:xfrm>
            <a:off x="4702176" y="3141664"/>
            <a:ext cx="1263132" cy="1125537"/>
          </a:xfrm>
          <a:prstGeom prst="roundRect">
            <a:avLst/>
          </a:prstGeom>
          <a:solidFill>
            <a:srgbClr val="7540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baseline="30000" dirty="0">
                <a:solidFill>
                  <a:schemeClr val="bg1"/>
                </a:solidFill>
                <a:latin typeface="Arial" panose="020B0604020202020204" pitchFamily="34" charset="0"/>
                <a:cs typeface="Arial" panose="020B0604020202020204" pitchFamily="34" charset="0"/>
              </a:rPr>
              <a:t>Review Offer</a:t>
            </a:r>
          </a:p>
        </p:txBody>
      </p:sp>
      <p:sp>
        <p:nvSpPr>
          <p:cNvPr id="28" name="Rounded Rectangle 27"/>
          <p:cNvSpPr/>
          <p:nvPr/>
        </p:nvSpPr>
        <p:spPr>
          <a:xfrm>
            <a:off x="6405564" y="3141664"/>
            <a:ext cx="1265951" cy="1125537"/>
          </a:xfrm>
          <a:prstGeom prst="roundRect">
            <a:avLst/>
          </a:prstGeom>
          <a:solidFill>
            <a:srgbClr val="7540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baseline="30000" dirty="0">
                <a:solidFill>
                  <a:schemeClr val="bg1"/>
                </a:solidFill>
                <a:latin typeface="Arial" panose="020B0604020202020204" pitchFamily="34" charset="0"/>
                <a:cs typeface="Arial" panose="020B0604020202020204" pitchFamily="34" charset="0"/>
              </a:rPr>
              <a:t>Award Contract</a:t>
            </a:r>
          </a:p>
        </p:txBody>
      </p:sp>
      <p:sp>
        <p:nvSpPr>
          <p:cNvPr id="29" name="Rounded Rectangle 28"/>
          <p:cNvSpPr/>
          <p:nvPr/>
        </p:nvSpPr>
        <p:spPr>
          <a:xfrm>
            <a:off x="8107364" y="3141664"/>
            <a:ext cx="1127125" cy="11255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Create and Submit Service Receipt</a:t>
            </a:r>
          </a:p>
        </p:txBody>
      </p:sp>
      <p:sp>
        <p:nvSpPr>
          <p:cNvPr id="31" name="Rounded Rectangle 30"/>
          <p:cNvSpPr/>
          <p:nvPr/>
        </p:nvSpPr>
        <p:spPr>
          <a:xfrm>
            <a:off x="5203320" y="4545013"/>
            <a:ext cx="1202243"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smtClean="0">
                <a:solidFill>
                  <a:srgbClr val="646363"/>
                </a:solidFill>
                <a:latin typeface="Arial" panose="020B0604020202020204" pitchFamily="34" charset="0"/>
                <a:cs typeface="Arial" panose="020B0604020202020204" pitchFamily="34" charset="0"/>
              </a:rPr>
              <a:t>Contract Management</a:t>
            </a:r>
          </a:p>
        </p:txBody>
      </p:sp>
      <p:cxnSp>
        <p:nvCxnSpPr>
          <p:cNvPr id="13" name="Straight Arrow Connector 12"/>
          <p:cNvCxnSpPr>
            <a:stCxn id="6" idx="3"/>
            <a:endCxn id="18" idx="1"/>
          </p:cNvCxnSpPr>
          <p:nvPr/>
        </p:nvCxnSpPr>
        <p:spPr>
          <a:xfrm>
            <a:off x="4125913" y="2263775"/>
            <a:ext cx="576262"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8" idx="3"/>
            <a:endCxn id="23" idx="1"/>
          </p:cNvCxnSpPr>
          <p:nvPr/>
        </p:nvCxnSpPr>
        <p:spPr>
          <a:xfrm>
            <a:off x="5829301" y="2263777"/>
            <a:ext cx="576262"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23" idx="3"/>
            <a:endCxn id="24" idx="1"/>
          </p:cNvCxnSpPr>
          <p:nvPr/>
        </p:nvCxnSpPr>
        <p:spPr>
          <a:xfrm>
            <a:off x="7671514" y="2263777"/>
            <a:ext cx="435850"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24" idx="2"/>
            <a:endCxn id="26" idx="0"/>
          </p:cNvCxnSpPr>
          <p:nvPr/>
        </p:nvCxnSpPr>
        <p:spPr>
          <a:xfrm rot="5400000">
            <a:off x="6019358" y="437721"/>
            <a:ext cx="314325" cy="5093561"/>
          </a:xfrm>
          <a:prstGeom prst="bentConnector3">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26" idx="3"/>
            <a:endCxn id="27" idx="1"/>
          </p:cNvCxnSpPr>
          <p:nvPr/>
        </p:nvCxnSpPr>
        <p:spPr>
          <a:xfrm>
            <a:off x="4259103" y="3704433"/>
            <a:ext cx="443073"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27" idx="3"/>
            <a:endCxn id="28" idx="1"/>
          </p:cNvCxnSpPr>
          <p:nvPr/>
        </p:nvCxnSpPr>
        <p:spPr>
          <a:xfrm>
            <a:off x="5965308" y="3704433"/>
            <a:ext cx="440256"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28" idx="3"/>
            <a:endCxn id="29" idx="1"/>
          </p:cNvCxnSpPr>
          <p:nvPr/>
        </p:nvCxnSpPr>
        <p:spPr>
          <a:xfrm>
            <a:off x="7671515" y="3704433"/>
            <a:ext cx="435849"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52" name="Elbow Connector 51"/>
          <p:cNvCxnSpPr>
            <a:stCxn id="29" idx="2"/>
            <a:endCxn id="31" idx="0"/>
          </p:cNvCxnSpPr>
          <p:nvPr/>
        </p:nvCxnSpPr>
        <p:spPr>
          <a:xfrm rot="5400000">
            <a:off x="7098779" y="2972865"/>
            <a:ext cx="277812" cy="2866485"/>
          </a:xfrm>
          <a:prstGeom prst="bentConnector3">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sp>
        <p:nvSpPr>
          <p:cNvPr id="53" name="Rectangle 52">
            <a:hlinkClick r:id="" action="ppaction://noaction"/>
          </p:cNvPr>
          <p:cNvSpPr/>
          <p:nvPr/>
        </p:nvSpPr>
        <p:spPr>
          <a:xfrm>
            <a:off x="4702176" y="5949950"/>
            <a:ext cx="1393825" cy="338138"/>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a:solidFill>
                  <a:schemeClr val="tx1"/>
                </a:solidFill>
                <a:latin typeface="Arial" panose="020B0604020202020204" pitchFamily="34" charset="0"/>
                <a:cs typeface="Arial" panose="020B0604020202020204" pitchFamily="34" charset="0"/>
              </a:rPr>
              <a:t>Client</a:t>
            </a:r>
          </a:p>
        </p:txBody>
      </p:sp>
      <p:sp>
        <p:nvSpPr>
          <p:cNvPr id="54" name="Rectangle 53">
            <a:hlinkClick r:id="" action="ppaction://noaction"/>
          </p:cNvPr>
          <p:cNvSpPr/>
          <p:nvPr/>
        </p:nvSpPr>
        <p:spPr>
          <a:xfrm>
            <a:off x="6137276" y="5949950"/>
            <a:ext cx="1393825" cy="338138"/>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a:solidFill>
                  <a:schemeClr val="tx1"/>
                </a:solidFill>
                <a:latin typeface="Arial" panose="020B0604020202020204" pitchFamily="34" charset="0"/>
                <a:cs typeface="Arial" panose="020B0604020202020204" pitchFamily="34" charset="0"/>
              </a:rPr>
              <a:t>Supplier</a:t>
            </a:r>
          </a:p>
        </p:txBody>
      </p:sp>
    </p:spTree>
    <p:extLst>
      <p:ext uri="{BB962C8B-B14F-4D97-AF65-F5344CB8AC3E}">
        <p14:creationId xmlns:p14="http://schemas.microsoft.com/office/powerpoint/2010/main" val="353674280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hlinkClick r:id="rId3" action="ppaction://hlinksldjump"/>
          </p:cNvPr>
          <p:cNvSpPr/>
          <p:nvPr/>
        </p:nvSpPr>
        <p:spPr>
          <a:xfrm>
            <a:off x="1852614" y="333375"/>
            <a:ext cx="2827337" cy="503238"/>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err="1">
                <a:latin typeface="Arial" panose="020B0604020202020204" pitchFamily="34" charset="0"/>
                <a:cs typeface="Arial" panose="020B0604020202020204" pitchFamily="34" charset="0"/>
              </a:rPr>
              <a:t>Onboarding</a:t>
            </a:r>
            <a:endParaRPr lang="en-GB" sz="1400" b="1" dirty="0">
              <a:latin typeface="Arial" panose="020B0604020202020204" pitchFamily="34" charset="0"/>
              <a:cs typeface="Arial" panose="020B0604020202020204" pitchFamily="34" charset="0"/>
            </a:endParaRPr>
          </a:p>
        </p:txBody>
      </p:sp>
      <p:sp>
        <p:nvSpPr>
          <p:cNvPr id="8" name="Rectangle 7">
            <a:hlinkClick r:id="" action="ppaction://noaction"/>
          </p:cNvPr>
          <p:cNvSpPr/>
          <p:nvPr/>
        </p:nvSpPr>
        <p:spPr>
          <a:xfrm>
            <a:off x="4679951" y="333375"/>
            <a:ext cx="2828925" cy="503238"/>
          </a:xfrm>
          <a:prstGeom prst="rect">
            <a:avLst/>
          </a:prstGeom>
          <a:solidFill>
            <a:srgbClr val="7540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a:latin typeface="Arial" panose="020B0604020202020204" pitchFamily="34" charset="0"/>
                <a:cs typeface="Arial" panose="020B0604020202020204" pitchFamily="34" charset="0"/>
              </a:rPr>
              <a:t>Buying</a:t>
            </a:r>
          </a:p>
        </p:txBody>
      </p:sp>
      <p:sp>
        <p:nvSpPr>
          <p:cNvPr id="9" name="Rectangle 8"/>
          <p:cNvSpPr/>
          <p:nvPr/>
        </p:nvSpPr>
        <p:spPr>
          <a:xfrm>
            <a:off x="7513639" y="333375"/>
            <a:ext cx="2828925" cy="503238"/>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a:latin typeface="Arial" panose="020B0604020202020204" pitchFamily="34" charset="0"/>
                <a:cs typeface="Arial" panose="020B0604020202020204" pitchFamily="34" charset="0"/>
              </a:rPr>
              <a:t>Billing</a:t>
            </a:r>
            <a:endParaRPr lang="en-GB" sz="1400" dirty="0">
              <a:latin typeface="Arial" panose="020B0604020202020204" pitchFamily="34" charset="0"/>
              <a:cs typeface="Arial" panose="020B0604020202020204" pitchFamily="34" charset="0"/>
            </a:endParaRPr>
          </a:p>
        </p:txBody>
      </p:sp>
      <p:sp>
        <p:nvSpPr>
          <p:cNvPr id="10" name="Rectangle 9">
            <a:hlinkClick r:id="rId4" action="ppaction://hlinksldjump"/>
          </p:cNvPr>
          <p:cNvSpPr/>
          <p:nvPr/>
        </p:nvSpPr>
        <p:spPr>
          <a:xfrm>
            <a:off x="1847850" y="836614"/>
            <a:ext cx="8496300" cy="504825"/>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b="1" dirty="0">
                <a:solidFill>
                  <a:srgbClr val="231F20"/>
                </a:solidFill>
                <a:latin typeface="Arial" panose="020B0604020202020204" pitchFamily="34" charset="0"/>
                <a:cs typeface="Arial" panose="020B0604020202020204" pitchFamily="34" charset="0"/>
              </a:rPr>
              <a:t>Supplier Relationship Management</a:t>
            </a:r>
            <a:endParaRPr lang="en-GB" sz="1400" dirty="0">
              <a:solidFill>
                <a:srgbClr val="231F20"/>
              </a:solidFill>
              <a:latin typeface="Arial" panose="020B0604020202020204" pitchFamily="34" charset="0"/>
              <a:cs typeface="Arial" panose="020B0604020202020204" pitchFamily="34" charset="0"/>
            </a:endParaRPr>
          </a:p>
        </p:txBody>
      </p:sp>
      <p:cxnSp>
        <p:nvCxnSpPr>
          <p:cNvPr id="5" name="Straight Connector 4"/>
          <p:cNvCxnSpPr/>
          <p:nvPr/>
        </p:nvCxnSpPr>
        <p:spPr>
          <a:xfrm>
            <a:off x="2855914" y="1557338"/>
            <a:ext cx="6624637"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6" name="Rounded Rectangle 5"/>
          <p:cNvSpPr/>
          <p:nvPr/>
        </p:nvSpPr>
        <p:spPr>
          <a:xfrm>
            <a:off x="3000375" y="1700214"/>
            <a:ext cx="1125538"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Contract Notice Established</a:t>
            </a:r>
          </a:p>
        </p:txBody>
      </p:sp>
      <p:sp>
        <p:nvSpPr>
          <p:cNvPr id="18" name="Rounded Rectangle 17"/>
          <p:cNvSpPr/>
          <p:nvPr/>
        </p:nvSpPr>
        <p:spPr>
          <a:xfrm>
            <a:off x="4702176" y="1700214"/>
            <a:ext cx="1127125"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Complete Entry Criteria</a:t>
            </a:r>
          </a:p>
        </p:txBody>
      </p:sp>
      <p:sp>
        <p:nvSpPr>
          <p:cNvPr id="23" name="Rounded Rectangle 22"/>
          <p:cNvSpPr/>
          <p:nvPr/>
        </p:nvSpPr>
        <p:spPr>
          <a:xfrm>
            <a:off x="6405564" y="1700214"/>
            <a:ext cx="1201808"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Create Requirement</a:t>
            </a:r>
          </a:p>
        </p:txBody>
      </p:sp>
      <p:sp>
        <p:nvSpPr>
          <p:cNvPr id="24" name="Rounded Rectangle 23"/>
          <p:cNvSpPr/>
          <p:nvPr/>
        </p:nvSpPr>
        <p:spPr>
          <a:xfrm>
            <a:off x="8107364" y="1700214"/>
            <a:ext cx="1180557" cy="1127125"/>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Distribute Requirement</a:t>
            </a:r>
          </a:p>
        </p:txBody>
      </p:sp>
      <p:sp>
        <p:nvSpPr>
          <p:cNvPr id="26" name="Rounded Rectangle 25"/>
          <p:cNvSpPr/>
          <p:nvPr/>
        </p:nvSpPr>
        <p:spPr>
          <a:xfrm>
            <a:off x="3000375" y="3141664"/>
            <a:ext cx="1125538" cy="11255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Submit Offer</a:t>
            </a:r>
          </a:p>
        </p:txBody>
      </p:sp>
      <p:sp>
        <p:nvSpPr>
          <p:cNvPr id="27" name="Rounded Rectangle 26"/>
          <p:cNvSpPr/>
          <p:nvPr/>
        </p:nvSpPr>
        <p:spPr>
          <a:xfrm>
            <a:off x="4702176" y="3141664"/>
            <a:ext cx="1127125" cy="11255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Review Offer</a:t>
            </a:r>
          </a:p>
        </p:txBody>
      </p:sp>
      <p:sp>
        <p:nvSpPr>
          <p:cNvPr id="28" name="Rounded Rectangle 27"/>
          <p:cNvSpPr/>
          <p:nvPr/>
        </p:nvSpPr>
        <p:spPr>
          <a:xfrm>
            <a:off x="6405564" y="3141664"/>
            <a:ext cx="1125537" cy="1125537"/>
          </a:xfrm>
          <a:prstGeom prst="round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aseline="30000" dirty="0">
                <a:solidFill>
                  <a:srgbClr val="646363"/>
                </a:solidFill>
                <a:latin typeface="Arial" panose="020B0604020202020204" pitchFamily="34" charset="0"/>
                <a:cs typeface="Arial" panose="020B0604020202020204" pitchFamily="34" charset="0"/>
              </a:rPr>
              <a:t>Award Contract</a:t>
            </a:r>
          </a:p>
        </p:txBody>
      </p:sp>
      <p:sp>
        <p:nvSpPr>
          <p:cNvPr id="29" name="Rounded Rectangle 28"/>
          <p:cNvSpPr/>
          <p:nvPr/>
        </p:nvSpPr>
        <p:spPr>
          <a:xfrm>
            <a:off x="8107364" y="3141664"/>
            <a:ext cx="1127125" cy="1125537"/>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baseline="30000" dirty="0">
                <a:solidFill>
                  <a:schemeClr val="bg1"/>
                </a:solidFill>
                <a:latin typeface="Arial" panose="020B0604020202020204" pitchFamily="34" charset="0"/>
                <a:cs typeface="Arial" panose="020B0604020202020204" pitchFamily="34" charset="0"/>
              </a:rPr>
              <a:t>Create and Submit Service Receipt</a:t>
            </a:r>
          </a:p>
        </p:txBody>
      </p:sp>
      <p:sp>
        <p:nvSpPr>
          <p:cNvPr id="31" name="Rounded Rectangle 30"/>
          <p:cNvSpPr/>
          <p:nvPr/>
        </p:nvSpPr>
        <p:spPr>
          <a:xfrm>
            <a:off x="5171250" y="4581526"/>
            <a:ext cx="1234314" cy="1127125"/>
          </a:xfrm>
          <a:prstGeom prst="roundRect">
            <a:avLst/>
          </a:prstGeom>
          <a:solidFill>
            <a:srgbClr val="008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baseline="30000" dirty="0" smtClean="0">
                <a:solidFill>
                  <a:schemeClr val="bg1"/>
                </a:solidFill>
                <a:latin typeface="Arial" panose="020B0604020202020204" pitchFamily="34" charset="0"/>
                <a:cs typeface="Arial" panose="020B0604020202020204" pitchFamily="34" charset="0"/>
              </a:rPr>
              <a:t>Contract Management</a:t>
            </a:r>
            <a:endParaRPr lang="en-US" b="1" baseline="30000" dirty="0">
              <a:solidFill>
                <a:schemeClr val="bg1"/>
              </a:solidFill>
              <a:latin typeface="Arial" panose="020B0604020202020204" pitchFamily="34" charset="0"/>
              <a:cs typeface="Arial" panose="020B0604020202020204" pitchFamily="34" charset="0"/>
            </a:endParaRPr>
          </a:p>
        </p:txBody>
      </p:sp>
      <p:cxnSp>
        <p:nvCxnSpPr>
          <p:cNvPr id="13" name="Straight Arrow Connector 12"/>
          <p:cNvCxnSpPr>
            <a:stCxn id="6" idx="3"/>
            <a:endCxn id="18" idx="1"/>
          </p:cNvCxnSpPr>
          <p:nvPr/>
        </p:nvCxnSpPr>
        <p:spPr>
          <a:xfrm>
            <a:off x="4125913" y="2263775"/>
            <a:ext cx="576262"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8" idx="3"/>
            <a:endCxn id="23" idx="1"/>
          </p:cNvCxnSpPr>
          <p:nvPr/>
        </p:nvCxnSpPr>
        <p:spPr>
          <a:xfrm>
            <a:off x="5829301" y="2263777"/>
            <a:ext cx="576263"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23" idx="3"/>
            <a:endCxn id="24" idx="1"/>
          </p:cNvCxnSpPr>
          <p:nvPr/>
        </p:nvCxnSpPr>
        <p:spPr>
          <a:xfrm>
            <a:off x="7607372" y="2263777"/>
            <a:ext cx="499992"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24" idx="2"/>
            <a:endCxn id="26" idx="0"/>
          </p:cNvCxnSpPr>
          <p:nvPr/>
        </p:nvCxnSpPr>
        <p:spPr>
          <a:xfrm rot="5400000">
            <a:off x="5973232" y="417252"/>
            <a:ext cx="314325" cy="5134499"/>
          </a:xfrm>
          <a:prstGeom prst="bentConnector3">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26" idx="3"/>
            <a:endCxn id="27" idx="1"/>
          </p:cNvCxnSpPr>
          <p:nvPr/>
        </p:nvCxnSpPr>
        <p:spPr>
          <a:xfrm>
            <a:off x="4125913" y="3703638"/>
            <a:ext cx="576262"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27" idx="3"/>
            <a:endCxn id="28" idx="1"/>
          </p:cNvCxnSpPr>
          <p:nvPr/>
        </p:nvCxnSpPr>
        <p:spPr>
          <a:xfrm>
            <a:off x="5829301" y="3703638"/>
            <a:ext cx="576263"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28" idx="3"/>
            <a:endCxn id="29" idx="1"/>
          </p:cNvCxnSpPr>
          <p:nvPr/>
        </p:nvCxnSpPr>
        <p:spPr>
          <a:xfrm>
            <a:off x="7531101" y="3703638"/>
            <a:ext cx="576263" cy="0"/>
          </a:xfrm>
          <a:prstGeom prst="straightConnector1">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sp>
        <p:nvSpPr>
          <p:cNvPr id="53" name="Rectangle 52">
            <a:hlinkClick r:id="" action="ppaction://noaction"/>
          </p:cNvPr>
          <p:cNvSpPr/>
          <p:nvPr/>
        </p:nvSpPr>
        <p:spPr>
          <a:xfrm>
            <a:off x="4702176" y="5949950"/>
            <a:ext cx="1393825" cy="338138"/>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solidFill>
                  <a:schemeClr val="tx1"/>
                </a:solidFill>
                <a:latin typeface="Arial" panose="020B0604020202020204" pitchFamily="34" charset="0"/>
                <a:cs typeface="Arial" panose="020B0604020202020204" pitchFamily="34" charset="0"/>
              </a:rPr>
              <a:t>Client</a:t>
            </a:r>
          </a:p>
        </p:txBody>
      </p:sp>
      <p:sp>
        <p:nvSpPr>
          <p:cNvPr id="54" name="Rectangle 53">
            <a:hlinkClick r:id="" action="ppaction://noaction"/>
          </p:cNvPr>
          <p:cNvSpPr/>
          <p:nvPr/>
        </p:nvSpPr>
        <p:spPr>
          <a:xfrm>
            <a:off x="6137276" y="5949950"/>
            <a:ext cx="1393825" cy="338138"/>
          </a:xfrm>
          <a:prstGeom prst="rect">
            <a:avLst/>
          </a:prstGeom>
          <a:solidFill>
            <a:srgbClr val="D1D3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solidFill>
                  <a:schemeClr val="tx1"/>
                </a:solidFill>
                <a:latin typeface="Arial" panose="020B0604020202020204" pitchFamily="34" charset="0"/>
                <a:cs typeface="Arial" panose="020B0604020202020204" pitchFamily="34" charset="0"/>
              </a:rPr>
              <a:t>Supplier</a:t>
            </a:r>
          </a:p>
        </p:txBody>
      </p:sp>
      <p:cxnSp>
        <p:nvCxnSpPr>
          <p:cNvPr id="43" name="Elbow Connector 42"/>
          <p:cNvCxnSpPr>
            <a:stCxn id="29" idx="2"/>
            <a:endCxn id="31" idx="0"/>
          </p:cNvCxnSpPr>
          <p:nvPr/>
        </p:nvCxnSpPr>
        <p:spPr>
          <a:xfrm rot="5400000">
            <a:off x="7072505" y="2983103"/>
            <a:ext cx="314325" cy="2882520"/>
          </a:xfrm>
          <a:prstGeom prst="bentConnector3">
            <a:avLst>
              <a:gd name="adj1" fmla="val 50000"/>
            </a:avLst>
          </a:prstGeom>
          <a:ln w="38100" cap="rnd">
            <a:solidFill>
              <a:srgbClr val="D1D3D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233354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0172" y="823118"/>
            <a:ext cx="10515600" cy="1325563"/>
          </a:xfrm>
        </p:spPr>
        <p:txBody>
          <a:bodyPr/>
          <a:lstStyle/>
          <a:p>
            <a:r>
              <a:rPr lang="en-GB" dirty="0" smtClean="0">
                <a:solidFill>
                  <a:srgbClr val="646363"/>
                </a:solidFill>
              </a:rPr>
              <a:t>Becoming an Approved Provider</a:t>
            </a:r>
          </a:p>
        </p:txBody>
      </p:sp>
      <p:sp>
        <p:nvSpPr>
          <p:cNvPr id="3" name="Subtitle 2"/>
          <p:cNvSpPr>
            <a:spLocks noGrp="1"/>
          </p:cNvSpPr>
          <p:nvPr>
            <p:ph idx="1"/>
          </p:nvPr>
        </p:nvSpPr>
        <p:spPr>
          <a:xfrm>
            <a:off x="1160172" y="2270739"/>
            <a:ext cx="10515600" cy="4351338"/>
          </a:xfrm>
        </p:spPr>
        <p:txBody>
          <a:bodyPr>
            <a:normAutofit/>
          </a:bodyPr>
          <a:lstStyle/>
          <a:p>
            <a:pPr marL="0" indent="0">
              <a:spcBef>
                <a:spcPct val="25000"/>
              </a:spcBef>
              <a:spcAft>
                <a:spcPct val="25000"/>
              </a:spcAft>
              <a:buNone/>
              <a:defRPr/>
            </a:pPr>
            <a:r>
              <a:rPr lang="en-GB" altLang="en-US" sz="2000" b="1" dirty="0">
                <a:solidFill>
                  <a:srgbClr val="646363"/>
                </a:solidFill>
                <a:latin typeface="+mj-lt"/>
                <a:cs typeface="Times New Roman" panose="02020603050405020304" pitchFamily="18" charset="0"/>
              </a:rPr>
              <a:t>Accreditation and Enrolment</a:t>
            </a:r>
          </a:p>
          <a:p>
            <a:pPr>
              <a:spcBef>
                <a:spcPct val="25000"/>
              </a:spcBef>
              <a:spcAft>
                <a:spcPct val="25000"/>
              </a:spcAft>
              <a:defRPr/>
            </a:pPr>
            <a:r>
              <a:rPr lang="en-GB" altLang="en-US" sz="2000" dirty="0">
                <a:solidFill>
                  <a:srgbClr val="646363"/>
                </a:solidFill>
                <a:latin typeface="+mj-lt"/>
                <a:cs typeface="Times New Roman" panose="02020603050405020304" pitchFamily="18" charset="0"/>
              </a:rPr>
              <a:t>Company Details</a:t>
            </a:r>
          </a:p>
          <a:p>
            <a:pPr>
              <a:spcBef>
                <a:spcPct val="25000"/>
              </a:spcBef>
              <a:spcAft>
                <a:spcPct val="25000"/>
              </a:spcAft>
              <a:defRPr/>
            </a:pPr>
            <a:r>
              <a:rPr lang="en-GB" altLang="en-US" sz="2000" dirty="0" smtClean="0">
                <a:solidFill>
                  <a:srgbClr val="646363"/>
                </a:solidFill>
                <a:latin typeface="+mj-lt"/>
                <a:cs typeface="Times New Roman" panose="02020603050405020304" pitchFamily="18" charset="0"/>
              </a:rPr>
              <a:t>Economic </a:t>
            </a:r>
            <a:r>
              <a:rPr lang="en-GB" altLang="en-US" sz="2000" dirty="0">
                <a:solidFill>
                  <a:srgbClr val="646363"/>
                </a:solidFill>
                <a:latin typeface="+mj-lt"/>
                <a:cs typeface="Times New Roman" panose="02020603050405020304" pitchFamily="18" charset="0"/>
              </a:rPr>
              <a:t>&amp; Financial Standing</a:t>
            </a:r>
          </a:p>
          <a:p>
            <a:pPr>
              <a:spcBef>
                <a:spcPct val="25000"/>
              </a:spcBef>
              <a:spcAft>
                <a:spcPct val="25000"/>
              </a:spcAft>
              <a:defRPr/>
            </a:pPr>
            <a:r>
              <a:rPr lang="en-GB" altLang="en-US" sz="2000" dirty="0" smtClean="0">
                <a:solidFill>
                  <a:srgbClr val="646363"/>
                </a:solidFill>
                <a:latin typeface="+mj-lt"/>
                <a:cs typeface="Times New Roman" panose="02020603050405020304" pitchFamily="18" charset="0"/>
              </a:rPr>
              <a:t>Grounds </a:t>
            </a:r>
            <a:r>
              <a:rPr lang="en-GB" altLang="en-US" sz="2000" dirty="0">
                <a:solidFill>
                  <a:srgbClr val="646363"/>
                </a:solidFill>
                <a:latin typeface="+mj-lt"/>
                <a:cs typeface="Times New Roman" panose="02020603050405020304" pitchFamily="18" charset="0"/>
              </a:rPr>
              <a:t>for Mandatory </a:t>
            </a:r>
            <a:r>
              <a:rPr lang="en-GB" altLang="en-US" sz="2000" dirty="0" smtClean="0">
                <a:solidFill>
                  <a:srgbClr val="646363"/>
                </a:solidFill>
                <a:latin typeface="+mj-lt"/>
                <a:cs typeface="Times New Roman" panose="02020603050405020304" pitchFamily="18" charset="0"/>
              </a:rPr>
              <a:t>Exclusion</a:t>
            </a:r>
          </a:p>
          <a:p>
            <a:pPr>
              <a:spcBef>
                <a:spcPct val="25000"/>
              </a:spcBef>
              <a:spcAft>
                <a:spcPct val="25000"/>
              </a:spcAft>
              <a:defRPr/>
            </a:pPr>
            <a:r>
              <a:rPr lang="en-GB" altLang="en-US" sz="2000" dirty="0" smtClean="0">
                <a:solidFill>
                  <a:srgbClr val="646363"/>
                </a:solidFill>
                <a:latin typeface="+mj-lt"/>
                <a:cs typeface="Times New Roman" panose="02020603050405020304" pitchFamily="18" charset="0"/>
              </a:rPr>
              <a:t>Grounds for Discretionary Exclusion</a:t>
            </a:r>
          </a:p>
          <a:p>
            <a:pPr>
              <a:spcBef>
                <a:spcPct val="25000"/>
              </a:spcBef>
              <a:spcAft>
                <a:spcPct val="25000"/>
              </a:spcAft>
              <a:defRPr/>
            </a:pPr>
            <a:r>
              <a:rPr lang="en-GB" altLang="en-US" sz="2000" dirty="0" smtClean="0">
                <a:solidFill>
                  <a:srgbClr val="646363"/>
                </a:solidFill>
                <a:latin typeface="+mj-lt"/>
                <a:cs typeface="Times New Roman" panose="02020603050405020304" pitchFamily="18" charset="0"/>
              </a:rPr>
              <a:t>Quality Assurance</a:t>
            </a:r>
          </a:p>
          <a:p>
            <a:pPr>
              <a:spcBef>
                <a:spcPct val="25000"/>
              </a:spcBef>
              <a:spcAft>
                <a:spcPct val="25000"/>
              </a:spcAft>
              <a:defRPr/>
            </a:pPr>
            <a:r>
              <a:rPr lang="en-GB" altLang="en-US" sz="2000" dirty="0" smtClean="0">
                <a:solidFill>
                  <a:srgbClr val="646363"/>
                </a:solidFill>
                <a:latin typeface="+mj-lt"/>
                <a:cs typeface="Times New Roman" panose="02020603050405020304" pitchFamily="18" charset="0"/>
              </a:rPr>
              <a:t>References</a:t>
            </a:r>
            <a:endParaRPr lang="en-GB" altLang="en-US" sz="2000" dirty="0">
              <a:solidFill>
                <a:srgbClr val="646363"/>
              </a:solidFill>
              <a:latin typeface="+mj-lt"/>
              <a:cs typeface="Times New Roman" panose="02020603050405020304" pitchFamily="18" charset="0"/>
            </a:endParaRPr>
          </a:p>
          <a:p>
            <a:pPr>
              <a:spcBef>
                <a:spcPct val="25000"/>
              </a:spcBef>
              <a:spcAft>
                <a:spcPct val="25000"/>
              </a:spcAft>
              <a:defRPr/>
            </a:pPr>
            <a:r>
              <a:rPr lang="en-GB" altLang="en-US" sz="2000" dirty="0" smtClean="0">
                <a:solidFill>
                  <a:srgbClr val="646363"/>
                </a:solidFill>
                <a:latin typeface="+mj-lt"/>
                <a:cs typeface="Times New Roman" panose="02020603050405020304" pitchFamily="18" charset="0"/>
              </a:rPr>
              <a:t>Insurances</a:t>
            </a:r>
            <a:endParaRPr lang="en-GB" altLang="en-US" sz="2000" dirty="0">
              <a:solidFill>
                <a:srgbClr val="646363"/>
              </a:solidFill>
              <a:latin typeface="+mj-lt"/>
              <a:cs typeface="Times New Roman" panose="02020603050405020304" pitchFamily="18" charset="0"/>
            </a:endParaRPr>
          </a:p>
        </p:txBody>
      </p:sp>
      <p:pic>
        <p:nvPicPr>
          <p:cNvPr id="13314" name="Picture 2" descr="http://www.brighton-hove.gov.uk/sites/brighton-hove.gov.uk/themes/bhcc/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06" y="0"/>
            <a:ext cx="18288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1614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0172" y="751491"/>
            <a:ext cx="10515600" cy="1325563"/>
          </a:xfrm>
        </p:spPr>
        <p:txBody>
          <a:bodyPr/>
          <a:lstStyle/>
          <a:p>
            <a:r>
              <a:rPr lang="en-GB" dirty="0" smtClean="0">
                <a:solidFill>
                  <a:srgbClr val="646363"/>
                </a:solidFill>
              </a:rPr>
              <a:t>Timetable</a:t>
            </a:r>
          </a:p>
        </p:txBody>
      </p:sp>
      <p:sp>
        <p:nvSpPr>
          <p:cNvPr id="3" name="Subtitle 2"/>
          <p:cNvSpPr>
            <a:spLocks noGrp="1"/>
          </p:cNvSpPr>
          <p:nvPr>
            <p:ph idx="1"/>
          </p:nvPr>
        </p:nvSpPr>
        <p:spPr>
          <a:xfrm>
            <a:off x="1160172" y="2211991"/>
            <a:ext cx="10515600" cy="4351338"/>
          </a:xfrm>
        </p:spPr>
        <p:txBody>
          <a:bodyPr>
            <a:normAutofit/>
          </a:bodyPr>
          <a:lstStyle/>
          <a:p>
            <a:pPr marL="0" indent="0">
              <a:spcBef>
                <a:spcPct val="25000"/>
              </a:spcBef>
              <a:spcAft>
                <a:spcPct val="25000"/>
              </a:spcAft>
              <a:buNone/>
            </a:pPr>
            <a:r>
              <a:rPr lang="en-GB" altLang="en-US" sz="2000" b="1" dirty="0" smtClean="0">
                <a:solidFill>
                  <a:srgbClr val="646363"/>
                </a:solidFill>
                <a:latin typeface="+mj-lt"/>
                <a:cs typeface="Times New Roman" panose="02020603050405020304" pitchFamily="18" charset="0"/>
              </a:rPr>
              <a:t>DPS Establishment by: </a:t>
            </a:r>
            <a:r>
              <a:rPr lang="en-GB" altLang="en-US" sz="2000" dirty="0" smtClean="0">
                <a:solidFill>
                  <a:srgbClr val="646363"/>
                </a:solidFill>
                <a:latin typeface="+mj-lt"/>
                <a:cs typeface="Times New Roman" panose="02020603050405020304" pitchFamily="18" charset="0"/>
              </a:rPr>
              <a:t>Friday 29</a:t>
            </a:r>
            <a:r>
              <a:rPr lang="en-GB" altLang="en-US" sz="2000" baseline="30000" dirty="0" smtClean="0">
                <a:solidFill>
                  <a:srgbClr val="646363"/>
                </a:solidFill>
                <a:latin typeface="+mj-lt"/>
                <a:cs typeface="Times New Roman" panose="02020603050405020304" pitchFamily="18" charset="0"/>
              </a:rPr>
              <a:t>th</a:t>
            </a:r>
            <a:r>
              <a:rPr lang="en-GB" altLang="en-US" sz="2000" dirty="0" smtClean="0">
                <a:solidFill>
                  <a:srgbClr val="646363"/>
                </a:solidFill>
                <a:latin typeface="+mj-lt"/>
                <a:cs typeface="Times New Roman" panose="02020603050405020304" pitchFamily="18" charset="0"/>
              </a:rPr>
              <a:t> January 2016</a:t>
            </a:r>
          </a:p>
          <a:p>
            <a:pPr marL="0" indent="0">
              <a:spcBef>
                <a:spcPct val="25000"/>
              </a:spcBef>
              <a:spcAft>
                <a:spcPct val="25000"/>
              </a:spcAft>
              <a:buNone/>
            </a:pPr>
            <a:endParaRPr lang="en-GB" altLang="en-US" sz="1400" dirty="0" smtClean="0">
              <a:solidFill>
                <a:srgbClr val="646363"/>
              </a:solidFill>
              <a:latin typeface="+mj-lt"/>
              <a:cs typeface="Times New Roman" panose="02020603050405020304" pitchFamily="18" charset="0"/>
            </a:endParaRPr>
          </a:p>
          <a:p>
            <a:pPr marL="0" indent="0">
              <a:spcBef>
                <a:spcPct val="25000"/>
              </a:spcBef>
              <a:spcAft>
                <a:spcPct val="25000"/>
              </a:spcAft>
              <a:buNone/>
            </a:pPr>
            <a:r>
              <a:rPr lang="en-GB" altLang="en-US" sz="2000" b="1" dirty="0" smtClean="0">
                <a:solidFill>
                  <a:srgbClr val="646363"/>
                </a:solidFill>
                <a:latin typeface="+mj-lt"/>
                <a:cs typeface="Times New Roman" panose="02020603050405020304" pitchFamily="18" charset="0"/>
              </a:rPr>
              <a:t>Complete Entry Criteria: </a:t>
            </a:r>
            <a:r>
              <a:rPr lang="en-GB" altLang="en-US" sz="2000" dirty="0" smtClean="0">
                <a:solidFill>
                  <a:srgbClr val="646363"/>
                </a:solidFill>
                <a:latin typeface="+mj-lt"/>
                <a:cs typeface="Times New Roman" panose="02020603050405020304" pitchFamily="18" charset="0"/>
              </a:rPr>
              <a:t>Monday </a:t>
            </a:r>
            <a:r>
              <a:rPr lang="en-GB" altLang="en-US" sz="2000" dirty="0" smtClean="0">
                <a:solidFill>
                  <a:srgbClr val="646363"/>
                </a:solidFill>
                <a:latin typeface="+mj-lt"/>
                <a:cs typeface="Times New Roman" panose="02020603050405020304" pitchFamily="18" charset="0"/>
              </a:rPr>
              <a:t>22</a:t>
            </a:r>
            <a:r>
              <a:rPr lang="en-GB" altLang="en-US" sz="2000" baseline="30000" dirty="0" smtClean="0">
                <a:solidFill>
                  <a:srgbClr val="646363"/>
                </a:solidFill>
                <a:latin typeface="+mj-lt"/>
                <a:cs typeface="Times New Roman" panose="02020603050405020304" pitchFamily="18" charset="0"/>
              </a:rPr>
              <a:t>nd</a:t>
            </a:r>
            <a:r>
              <a:rPr lang="en-GB" altLang="en-US" sz="2000" dirty="0" smtClean="0">
                <a:solidFill>
                  <a:srgbClr val="646363"/>
                </a:solidFill>
                <a:latin typeface="+mj-lt"/>
                <a:cs typeface="Times New Roman" panose="02020603050405020304" pitchFamily="18" charset="0"/>
              </a:rPr>
              <a:t> February </a:t>
            </a:r>
            <a:r>
              <a:rPr lang="en-GB" altLang="en-US" sz="2000" dirty="0" smtClean="0">
                <a:solidFill>
                  <a:srgbClr val="646363"/>
                </a:solidFill>
                <a:latin typeface="+mj-lt"/>
                <a:cs typeface="Times New Roman" panose="02020603050405020304" pitchFamily="18" charset="0"/>
              </a:rPr>
              <a:t>2016</a:t>
            </a:r>
          </a:p>
          <a:p>
            <a:pPr marL="0" indent="0">
              <a:spcBef>
                <a:spcPct val="25000"/>
              </a:spcBef>
              <a:spcAft>
                <a:spcPct val="25000"/>
              </a:spcAft>
              <a:buNone/>
            </a:pPr>
            <a:endParaRPr lang="en-GB" altLang="en-US" sz="1400" dirty="0" smtClean="0">
              <a:solidFill>
                <a:srgbClr val="646363"/>
              </a:solidFill>
              <a:latin typeface="+mj-lt"/>
              <a:cs typeface="Times New Roman" panose="02020603050405020304" pitchFamily="18" charset="0"/>
            </a:endParaRPr>
          </a:p>
          <a:p>
            <a:pPr marL="0" indent="0">
              <a:spcBef>
                <a:spcPct val="25000"/>
              </a:spcBef>
              <a:spcAft>
                <a:spcPct val="25000"/>
              </a:spcAft>
              <a:buNone/>
            </a:pPr>
            <a:r>
              <a:rPr lang="en-GB" altLang="en-US" sz="2000" b="1" dirty="0" smtClean="0">
                <a:solidFill>
                  <a:srgbClr val="646363"/>
                </a:solidFill>
                <a:latin typeface="+mj-lt"/>
                <a:cs typeface="Times New Roman" panose="02020603050405020304" pitchFamily="18" charset="0"/>
              </a:rPr>
              <a:t>Training: </a:t>
            </a:r>
            <a:r>
              <a:rPr lang="en-GB" altLang="en-US" sz="2000" dirty="0" smtClean="0">
                <a:solidFill>
                  <a:srgbClr val="646363"/>
                </a:solidFill>
                <a:latin typeface="+mj-lt"/>
                <a:cs typeface="Times New Roman" panose="02020603050405020304" pitchFamily="18" charset="0"/>
              </a:rPr>
              <a:t>Monday </a:t>
            </a:r>
            <a:r>
              <a:rPr lang="en-GB" altLang="en-US" sz="2000" dirty="0" smtClean="0">
                <a:solidFill>
                  <a:srgbClr val="646363"/>
                </a:solidFill>
                <a:latin typeface="+mj-lt"/>
                <a:cs typeface="Times New Roman" panose="02020603050405020304" pitchFamily="18" charset="0"/>
              </a:rPr>
              <a:t>29</a:t>
            </a:r>
            <a:r>
              <a:rPr lang="en-GB" altLang="en-US" sz="2000" baseline="30000" dirty="0" smtClean="0">
                <a:solidFill>
                  <a:srgbClr val="646363"/>
                </a:solidFill>
                <a:latin typeface="+mj-lt"/>
                <a:cs typeface="Times New Roman" panose="02020603050405020304" pitchFamily="18" charset="0"/>
              </a:rPr>
              <a:t>nd</a:t>
            </a:r>
            <a:r>
              <a:rPr lang="en-GB" altLang="en-US" sz="2000" dirty="0" smtClean="0">
                <a:solidFill>
                  <a:srgbClr val="646363"/>
                </a:solidFill>
                <a:latin typeface="+mj-lt"/>
                <a:cs typeface="Times New Roman" panose="02020603050405020304" pitchFamily="18" charset="0"/>
              </a:rPr>
              <a:t> </a:t>
            </a:r>
            <a:r>
              <a:rPr lang="en-GB" altLang="en-US" sz="2000" dirty="0" smtClean="0">
                <a:solidFill>
                  <a:srgbClr val="646363"/>
                </a:solidFill>
                <a:latin typeface="+mj-lt"/>
                <a:cs typeface="Times New Roman" panose="02020603050405020304" pitchFamily="18" charset="0"/>
              </a:rPr>
              <a:t>February – Friday </a:t>
            </a:r>
            <a:r>
              <a:rPr lang="en-GB" altLang="en-US" sz="2000" dirty="0" smtClean="0">
                <a:solidFill>
                  <a:srgbClr val="646363"/>
                </a:solidFill>
                <a:latin typeface="+mj-lt"/>
                <a:cs typeface="Times New Roman" panose="02020603050405020304" pitchFamily="18" charset="0"/>
              </a:rPr>
              <a:t>18</a:t>
            </a:r>
            <a:r>
              <a:rPr lang="en-GB" altLang="en-US" sz="2000" baseline="30000" dirty="0" smtClean="0">
                <a:solidFill>
                  <a:srgbClr val="646363"/>
                </a:solidFill>
                <a:latin typeface="+mj-lt"/>
                <a:cs typeface="Times New Roman" panose="02020603050405020304" pitchFamily="18" charset="0"/>
              </a:rPr>
              <a:t>th</a:t>
            </a:r>
            <a:r>
              <a:rPr lang="en-GB" altLang="en-US" sz="2000" dirty="0" smtClean="0">
                <a:solidFill>
                  <a:srgbClr val="646363"/>
                </a:solidFill>
                <a:latin typeface="+mj-lt"/>
                <a:cs typeface="Times New Roman" panose="02020603050405020304" pitchFamily="18" charset="0"/>
              </a:rPr>
              <a:t> March 2016</a:t>
            </a:r>
            <a:endParaRPr lang="en-GB" altLang="en-US" sz="2000" dirty="0" smtClean="0">
              <a:solidFill>
                <a:srgbClr val="646363"/>
              </a:solidFill>
              <a:latin typeface="+mj-lt"/>
              <a:cs typeface="Times New Roman" panose="02020603050405020304" pitchFamily="18" charset="0"/>
            </a:endParaRPr>
          </a:p>
          <a:p>
            <a:pPr marL="0" indent="0">
              <a:spcBef>
                <a:spcPct val="25000"/>
              </a:spcBef>
              <a:spcAft>
                <a:spcPct val="25000"/>
              </a:spcAft>
              <a:buNone/>
            </a:pPr>
            <a:endParaRPr lang="en-GB" altLang="en-US" sz="1400" dirty="0" smtClean="0">
              <a:solidFill>
                <a:srgbClr val="646363"/>
              </a:solidFill>
              <a:latin typeface="+mj-lt"/>
              <a:cs typeface="Times New Roman" panose="02020603050405020304" pitchFamily="18" charset="0"/>
            </a:endParaRPr>
          </a:p>
          <a:p>
            <a:pPr marL="0" indent="0">
              <a:spcBef>
                <a:spcPct val="25000"/>
              </a:spcBef>
              <a:spcAft>
                <a:spcPct val="25000"/>
              </a:spcAft>
              <a:buNone/>
            </a:pPr>
            <a:r>
              <a:rPr lang="en-GB" altLang="en-US" sz="2000" b="1" dirty="0" smtClean="0">
                <a:solidFill>
                  <a:srgbClr val="646363"/>
                </a:solidFill>
                <a:latin typeface="+mj-lt"/>
                <a:cs typeface="Times New Roman" panose="02020603050405020304" pitchFamily="18" charset="0"/>
              </a:rPr>
              <a:t>System Go-Live: </a:t>
            </a:r>
            <a:r>
              <a:rPr lang="en-GB" altLang="en-US" sz="2000" dirty="0" smtClean="0">
                <a:solidFill>
                  <a:srgbClr val="646363"/>
                </a:solidFill>
                <a:latin typeface="+mj-lt"/>
                <a:cs typeface="Times New Roman" panose="02020603050405020304" pitchFamily="18" charset="0"/>
              </a:rPr>
              <a:t>Monday 14</a:t>
            </a:r>
            <a:r>
              <a:rPr lang="en-GB" altLang="en-US" sz="2000" baseline="30000" dirty="0" smtClean="0">
                <a:solidFill>
                  <a:srgbClr val="646363"/>
                </a:solidFill>
                <a:latin typeface="+mj-lt"/>
                <a:cs typeface="Times New Roman" panose="02020603050405020304" pitchFamily="18" charset="0"/>
              </a:rPr>
              <a:t>th</a:t>
            </a:r>
            <a:r>
              <a:rPr lang="en-GB" altLang="en-US" sz="2000" dirty="0" smtClean="0">
                <a:solidFill>
                  <a:srgbClr val="646363"/>
                </a:solidFill>
                <a:latin typeface="+mj-lt"/>
                <a:cs typeface="Times New Roman" panose="02020603050405020304" pitchFamily="18" charset="0"/>
              </a:rPr>
              <a:t> March 2016</a:t>
            </a:r>
          </a:p>
        </p:txBody>
      </p:sp>
      <p:pic>
        <p:nvPicPr>
          <p:cNvPr id="14338" name="Picture 2" descr="http://www.brighton-hove.gov.uk/sites/brighton-hove.gov.uk/themes/bhcc/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288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2709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8808" y="823118"/>
            <a:ext cx="10515600" cy="1325563"/>
          </a:xfrm>
        </p:spPr>
        <p:txBody>
          <a:bodyPr/>
          <a:lstStyle/>
          <a:p>
            <a:r>
              <a:rPr lang="en-GB" dirty="0" smtClean="0">
                <a:solidFill>
                  <a:srgbClr val="646363"/>
                </a:solidFill>
              </a:rPr>
              <a:t>Next Step</a:t>
            </a:r>
          </a:p>
        </p:txBody>
      </p:sp>
      <p:sp>
        <p:nvSpPr>
          <p:cNvPr id="3" name="Subtitle 2"/>
          <p:cNvSpPr>
            <a:spLocks noGrp="1"/>
          </p:cNvSpPr>
          <p:nvPr>
            <p:ph idx="1"/>
          </p:nvPr>
        </p:nvSpPr>
        <p:spPr>
          <a:xfrm>
            <a:off x="1198808" y="2283618"/>
            <a:ext cx="10515600" cy="4351338"/>
          </a:xfrm>
        </p:spPr>
        <p:txBody>
          <a:bodyPr>
            <a:normAutofit/>
          </a:bodyPr>
          <a:lstStyle/>
          <a:p>
            <a:pPr marL="0" indent="0">
              <a:spcBef>
                <a:spcPct val="25000"/>
              </a:spcBef>
              <a:spcAft>
                <a:spcPct val="25000"/>
              </a:spcAft>
              <a:buNone/>
              <a:defRPr/>
            </a:pPr>
            <a:r>
              <a:rPr lang="en-GB" altLang="en-US" sz="2000" b="1" dirty="0">
                <a:solidFill>
                  <a:srgbClr val="646363"/>
                </a:solidFill>
                <a:latin typeface="+mj-lt"/>
                <a:cs typeface="Times New Roman" panose="02020603050405020304" pitchFamily="18" charset="0"/>
              </a:rPr>
              <a:t>Visit the Demand Site: </a:t>
            </a:r>
            <a:r>
              <a:rPr lang="en-GB" altLang="en-US" sz="2000" u="sng" dirty="0">
                <a:solidFill>
                  <a:srgbClr val="646363"/>
                </a:solidFill>
                <a:latin typeface="+mj-lt"/>
                <a:cs typeface="Times New Roman" panose="02020603050405020304" pitchFamily="18" charset="0"/>
                <a:hlinkClick r:id="rId2"/>
              </a:rPr>
              <a:t>http://</a:t>
            </a:r>
            <a:r>
              <a:rPr lang="en-GB" altLang="en-US" sz="2000" u="sng" dirty="0" smtClean="0">
                <a:solidFill>
                  <a:srgbClr val="646363"/>
                </a:solidFill>
                <a:latin typeface="+mj-lt"/>
                <a:cs typeface="Times New Roman" panose="02020603050405020304" pitchFamily="18" charset="0"/>
                <a:hlinkClick r:id="rId2"/>
              </a:rPr>
              <a:t>demand.sproc.net</a:t>
            </a:r>
            <a:endParaRPr lang="en-GB" altLang="en-US" sz="2000" u="sng" dirty="0">
              <a:solidFill>
                <a:srgbClr val="646363"/>
              </a:solidFill>
              <a:latin typeface="+mj-lt"/>
              <a:cs typeface="Times New Roman" panose="02020603050405020304" pitchFamily="18" charset="0"/>
            </a:endParaRPr>
          </a:p>
          <a:p>
            <a:pPr>
              <a:spcBef>
                <a:spcPct val="25000"/>
              </a:spcBef>
              <a:spcAft>
                <a:spcPct val="25000"/>
              </a:spcAft>
              <a:defRPr/>
            </a:pPr>
            <a:r>
              <a:rPr lang="en-GB" altLang="en-US" sz="2000" dirty="0">
                <a:solidFill>
                  <a:srgbClr val="646363"/>
                </a:solidFill>
                <a:latin typeface="+mj-lt"/>
                <a:cs typeface="Times New Roman" panose="02020603050405020304" pitchFamily="18" charset="0"/>
              </a:rPr>
              <a:t>Entry Guide</a:t>
            </a:r>
          </a:p>
          <a:p>
            <a:pPr>
              <a:spcBef>
                <a:spcPct val="25000"/>
              </a:spcBef>
              <a:spcAft>
                <a:spcPct val="25000"/>
              </a:spcAft>
              <a:defRPr/>
            </a:pPr>
            <a:r>
              <a:rPr lang="en-GB" altLang="en-US" sz="2000" dirty="0">
                <a:solidFill>
                  <a:srgbClr val="646363"/>
                </a:solidFill>
                <a:latin typeface="+mj-lt"/>
                <a:cs typeface="Times New Roman" panose="02020603050405020304" pitchFamily="18" charset="0"/>
              </a:rPr>
              <a:t>Entry Criteria</a:t>
            </a:r>
          </a:p>
          <a:p>
            <a:pPr>
              <a:spcBef>
                <a:spcPct val="25000"/>
              </a:spcBef>
              <a:spcAft>
                <a:spcPct val="25000"/>
              </a:spcAft>
              <a:defRPr/>
            </a:pPr>
            <a:r>
              <a:rPr lang="en-GB" altLang="en-US" sz="2000" dirty="0">
                <a:solidFill>
                  <a:srgbClr val="646363"/>
                </a:solidFill>
                <a:latin typeface="+mj-lt"/>
                <a:cs typeface="Times New Roman" panose="02020603050405020304" pitchFamily="18" charset="0"/>
              </a:rPr>
              <a:t>Legal Documents</a:t>
            </a:r>
          </a:p>
          <a:p>
            <a:pPr>
              <a:spcBef>
                <a:spcPct val="25000"/>
              </a:spcBef>
              <a:spcAft>
                <a:spcPct val="25000"/>
              </a:spcAft>
              <a:defRPr/>
            </a:pPr>
            <a:r>
              <a:rPr lang="en-GB" altLang="en-US" sz="2000" dirty="0">
                <a:solidFill>
                  <a:srgbClr val="646363"/>
                </a:solidFill>
                <a:latin typeface="+mj-lt"/>
                <a:cs typeface="Times New Roman" panose="02020603050405020304" pitchFamily="18" charset="0"/>
              </a:rPr>
              <a:t>User Guide</a:t>
            </a:r>
          </a:p>
          <a:p>
            <a:pPr>
              <a:spcBef>
                <a:spcPct val="25000"/>
              </a:spcBef>
              <a:spcAft>
                <a:spcPct val="25000"/>
              </a:spcAft>
              <a:defRPr/>
            </a:pPr>
            <a:r>
              <a:rPr lang="en-GB" altLang="en-US" sz="2000" dirty="0">
                <a:solidFill>
                  <a:srgbClr val="646363"/>
                </a:solidFill>
                <a:latin typeface="+mj-lt"/>
                <a:cs typeface="Times New Roman" panose="02020603050405020304" pitchFamily="18" charset="0"/>
              </a:rPr>
              <a:t>FAQs</a:t>
            </a:r>
          </a:p>
          <a:p>
            <a:pPr>
              <a:spcBef>
                <a:spcPct val="25000"/>
              </a:spcBef>
              <a:spcAft>
                <a:spcPct val="25000"/>
              </a:spcAft>
              <a:defRPr/>
            </a:pPr>
            <a:r>
              <a:rPr lang="en-GB" altLang="en-US" sz="2000" dirty="0" smtClean="0">
                <a:solidFill>
                  <a:srgbClr val="646363"/>
                </a:solidFill>
                <a:latin typeface="+mj-lt"/>
                <a:cs typeface="Times New Roman" panose="02020603050405020304" pitchFamily="18" charset="0"/>
              </a:rPr>
              <a:t>If </a:t>
            </a:r>
            <a:r>
              <a:rPr lang="en-GB" altLang="en-US" sz="2000" dirty="0">
                <a:solidFill>
                  <a:srgbClr val="646363"/>
                </a:solidFill>
                <a:latin typeface="+mj-lt"/>
                <a:cs typeface="Times New Roman" panose="02020603050405020304" pitchFamily="18" charset="0"/>
              </a:rPr>
              <a:t>you require </a:t>
            </a:r>
            <a:r>
              <a:rPr lang="en-GB" altLang="en-US" sz="2000" dirty="0" smtClean="0">
                <a:solidFill>
                  <a:srgbClr val="646363"/>
                </a:solidFill>
                <a:latin typeface="+mj-lt"/>
                <a:cs typeface="Times New Roman" panose="02020603050405020304" pitchFamily="18" charset="0"/>
              </a:rPr>
              <a:t>support</a:t>
            </a:r>
            <a:r>
              <a:rPr lang="en-GB" altLang="en-US" sz="2000" dirty="0">
                <a:solidFill>
                  <a:srgbClr val="646363"/>
                </a:solidFill>
                <a:latin typeface="+mj-lt"/>
                <a:cs typeface="Times New Roman" panose="02020603050405020304" pitchFamily="18" charset="0"/>
              </a:rPr>
              <a:t>, please email</a:t>
            </a:r>
            <a:r>
              <a:rPr lang="en-GB" altLang="en-US" sz="2000" b="1" dirty="0">
                <a:solidFill>
                  <a:srgbClr val="646363"/>
                </a:solidFill>
                <a:latin typeface="+mj-lt"/>
                <a:cs typeface="Times New Roman" panose="02020603050405020304" pitchFamily="18" charset="0"/>
              </a:rPr>
              <a:t> </a:t>
            </a:r>
            <a:r>
              <a:rPr lang="en-GB" altLang="en-US" sz="2000" i="1" dirty="0" err="1" smtClean="0">
                <a:solidFill>
                  <a:srgbClr val="646363"/>
                </a:solidFill>
                <a:latin typeface="+mj-lt"/>
                <a:cs typeface="Times New Roman" panose="02020603050405020304" pitchFamily="18" charset="0"/>
              </a:rPr>
              <a:t>adam</a:t>
            </a:r>
            <a:r>
              <a:rPr lang="en-GB" altLang="en-US" sz="2000" dirty="0" smtClean="0">
                <a:solidFill>
                  <a:srgbClr val="646363"/>
                </a:solidFill>
                <a:latin typeface="+mj-lt"/>
                <a:cs typeface="Times New Roman" panose="02020603050405020304" pitchFamily="18" charset="0"/>
              </a:rPr>
              <a:t> at </a:t>
            </a:r>
            <a:r>
              <a:rPr lang="en-GB" altLang="en-US" sz="2000" dirty="0" smtClean="0">
                <a:solidFill>
                  <a:srgbClr val="646363"/>
                </a:solidFill>
                <a:latin typeface="+mj-lt"/>
                <a:cs typeface="Times New Roman" panose="02020603050405020304" pitchFamily="18" charset="0"/>
                <a:hlinkClick r:id="rId3"/>
              </a:rPr>
              <a:t>supplier.engagement@useadam.co.uk</a:t>
            </a:r>
            <a:r>
              <a:rPr lang="en-GB" altLang="en-US" sz="2000" dirty="0" smtClean="0">
                <a:solidFill>
                  <a:srgbClr val="646363"/>
                </a:solidFill>
                <a:latin typeface="+mj-lt"/>
                <a:cs typeface="Times New Roman" panose="02020603050405020304" pitchFamily="18" charset="0"/>
              </a:rPr>
              <a:t> </a:t>
            </a:r>
            <a:endParaRPr lang="en-GB" altLang="en-US" sz="2000" u="sng" dirty="0" smtClean="0">
              <a:solidFill>
                <a:srgbClr val="646363"/>
              </a:solidFill>
              <a:latin typeface="+mj-lt"/>
              <a:cs typeface="Times New Roman" panose="02020603050405020304" pitchFamily="18" charset="0"/>
            </a:endParaRPr>
          </a:p>
          <a:p>
            <a:pPr marL="0" indent="0">
              <a:spcBef>
                <a:spcPct val="25000"/>
              </a:spcBef>
              <a:spcAft>
                <a:spcPct val="25000"/>
              </a:spcAft>
              <a:buNone/>
              <a:defRPr/>
            </a:pPr>
            <a:r>
              <a:rPr lang="en-GB" altLang="en-US" sz="2000" b="1" dirty="0" smtClean="0">
                <a:solidFill>
                  <a:srgbClr val="646363"/>
                </a:solidFill>
                <a:latin typeface="+mj-lt"/>
                <a:cs typeface="Times New Roman" panose="02020603050405020304" pitchFamily="18" charset="0"/>
              </a:rPr>
              <a:t> </a:t>
            </a:r>
            <a:endParaRPr lang="en-GB" altLang="en-US" sz="2000" dirty="0">
              <a:solidFill>
                <a:srgbClr val="646363"/>
              </a:solidFill>
              <a:latin typeface="+mj-lt"/>
              <a:cs typeface="Times New Roman" panose="02020603050405020304" pitchFamily="18" charset="0"/>
            </a:endParaRPr>
          </a:p>
        </p:txBody>
      </p:sp>
      <p:pic>
        <p:nvPicPr>
          <p:cNvPr id="15362" name="Picture 2" descr="http://www.brighton-hove.gov.uk/sites/brighton-hove.gov.uk/themes/bhcc/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8288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67818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400" y="2468865"/>
            <a:ext cx="10515600" cy="1325563"/>
          </a:xfrm>
        </p:spPr>
        <p:txBody>
          <a:bodyPr>
            <a:normAutofit/>
          </a:bodyPr>
          <a:lstStyle/>
          <a:p>
            <a:pPr algn="ctr"/>
            <a:r>
              <a:rPr lang="en-GB" sz="5400" dirty="0" smtClean="0">
                <a:solidFill>
                  <a:schemeClr val="accent1">
                    <a:lumMod val="75000"/>
                  </a:schemeClr>
                </a:solidFill>
              </a:rPr>
              <a:t>Thank you</a:t>
            </a:r>
          </a:p>
        </p:txBody>
      </p:sp>
      <p:pic>
        <p:nvPicPr>
          <p:cNvPr id="16386" name="Picture 2" descr="http://www.brighton-hove.gov.uk/sites/brighton-hove.gov.uk/themes/bhcc/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288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6073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656" y="712855"/>
            <a:ext cx="10515600" cy="1325563"/>
          </a:xfrm>
        </p:spPr>
        <p:txBody>
          <a:bodyPr/>
          <a:lstStyle/>
          <a:p>
            <a:pPr algn="l"/>
            <a:r>
              <a:rPr lang="en-GB" dirty="0" smtClean="0">
                <a:solidFill>
                  <a:schemeClr val="accent1">
                    <a:lumMod val="75000"/>
                  </a:schemeClr>
                </a:solidFill>
              </a:rPr>
              <a:t>What today’s presentation will cover</a:t>
            </a:r>
            <a:endParaRPr lang="en-GB" dirty="0">
              <a:solidFill>
                <a:schemeClr val="accent1">
                  <a:lumMod val="75000"/>
                </a:schemeClr>
              </a:solidFill>
            </a:endParaRPr>
          </a:p>
        </p:txBody>
      </p:sp>
      <p:sp>
        <p:nvSpPr>
          <p:cNvPr id="3" name="Subtitle 2"/>
          <p:cNvSpPr>
            <a:spLocks noGrp="1"/>
          </p:cNvSpPr>
          <p:nvPr>
            <p:ph idx="1"/>
          </p:nvPr>
        </p:nvSpPr>
        <p:spPr>
          <a:xfrm>
            <a:off x="1108656" y="2173355"/>
            <a:ext cx="10515600" cy="4351338"/>
          </a:xfrm>
        </p:spPr>
        <p:txBody>
          <a:bodyPr/>
          <a:lstStyle/>
          <a:p>
            <a:pPr marL="520700" indent="-342900">
              <a:defRPr/>
            </a:pPr>
            <a:r>
              <a:rPr lang="en-GB" dirty="0"/>
              <a:t>Inform you about the </a:t>
            </a:r>
            <a:r>
              <a:rPr lang="en-GB" dirty="0" smtClean="0"/>
              <a:t>changes from the current process and the key drivers behind these changes.</a:t>
            </a:r>
            <a:endParaRPr lang="en-GB" dirty="0"/>
          </a:p>
          <a:p>
            <a:pPr marL="177800">
              <a:defRPr/>
            </a:pPr>
            <a:endParaRPr lang="en-GB" dirty="0"/>
          </a:p>
          <a:p>
            <a:pPr marL="520700" indent="-342900">
              <a:defRPr/>
            </a:pPr>
            <a:r>
              <a:rPr lang="en-GB" dirty="0"/>
              <a:t>Provide an overview of the new Dynamic Purchasing System </a:t>
            </a:r>
          </a:p>
          <a:p>
            <a:pPr marL="177800">
              <a:defRPr/>
            </a:pPr>
            <a:endParaRPr lang="en-GB" dirty="0"/>
          </a:p>
          <a:p>
            <a:pPr marL="520700" indent="-342900">
              <a:defRPr/>
            </a:pPr>
            <a:r>
              <a:rPr lang="en-GB" dirty="0"/>
              <a:t>Give you </a:t>
            </a:r>
            <a:r>
              <a:rPr lang="en-GB" dirty="0" smtClean="0"/>
              <a:t>first sight of the new system and the process to become an approved, compliant provider</a:t>
            </a:r>
            <a:endParaRPr lang="en-GB" dirty="0"/>
          </a:p>
          <a:p>
            <a:pPr marL="177800">
              <a:defRPr/>
            </a:pPr>
            <a:endParaRPr lang="en-GB" dirty="0"/>
          </a:p>
          <a:p>
            <a:pPr marL="520700" indent="-342900">
              <a:defRPr/>
            </a:pPr>
            <a:r>
              <a:rPr lang="en-GB" dirty="0"/>
              <a:t>Provide the opportunity to ask questions</a:t>
            </a:r>
          </a:p>
        </p:txBody>
      </p:sp>
      <p:pic>
        <p:nvPicPr>
          <p:cNvPr id="2050" name="Picture 2" descr="http://www.brighton-hove.gov.uk/sites/brighton-hove.gov.uk/themes/bhcc/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288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1560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1535" y="674218"/>
            <a:ext cx="10515600" cy="1325563"/>
          </a:xfrm>
        </p:spPr>
        <p:txBody>
          <a:bodyPr/>
          <a:lstStyle/>
          <a:p>
            <a:r>
              <a:rPr lang="en-GB" dirty="0" smtClean="0">
                <a:solidFill>
                  <a:schemeClr val="accent1">
                    <a:lumMod val="75000"/>
                  </a:schemeClr>
                </a:solidFill>
              </a:rPr>
              <a:t>Drivers of change</a:t>
            </a:r>
          </a:p>
        </p:txBody>
      </p:sp>
      <p:sp>
        <p:nvSpPr>
          <p:cNvPr id="3" name="Subtitle 2"/>
          <p:cNvSpPr>
            <a:spLocks noGrp="1"/>
          </p:cNvSpPr>
          <p:nvPr>
            <p:ph idx="1"/>
          </p:nvPr>
        </p:nvSpPr>
        <p:spPr>
          <a:xfrm>
            <a:off x="1121535" y="2134718"/>
            <a:ext cx="10515600" cy="4351338"/>
          </a:xfrm>
        </p:spPr>
        <p:txBody>
          <a:bodyPr>
            <a:normAutofit/>
          </a:bodyPr>
          <a:lstStyle/>
          <a:p>
            <a:pPr>
              <a:defRPr/>
            </a:pPr>
            <a:r>
              <a:rPr lang="en-GB" dirty="0" smtClean="0">
                <a:latin typeface="Arial" panose="020B0604020202020204" pitchFamily="34" charset="0"/>
                <a:cs typeface="Arial" panose="020B0604020202020204" pitchFamily="34" charset="0"/>
              </a:rPr>
              <a:t>We want to place individual outcomes at the centre of the service agreement between the Council and Providers;</a:t>
            </a:r>
          </a:p>
          <a:p>
            <a:pPr>
              <a:defRPr/>
            </a:pPr>
            <a:r>
              <a:rPr lang="en-GB" dirty="0" smtClean="0">
                <a:latin typeface="Arial" panose="020B0604020202020204" pitchFamily="34" charset="0"/>
                <a:cs typeface="Arial" panose="020B0604020202020204" pitchFamily="34" charset="0"/>
              </a:rPr>
              <a:t>We want to create a system of making placements that is </a:t>
            </a:r>
            <a:r>
              <a:rPr lang="en-GB" u="sng" dirty="0" smtClean="0">
                <a:latin typeface="Arial" panose="020B0604020202020204" pitchFamily="34" charset="0"/>
                <a:cs typeface="Arial" panose="020B0604020202020204" pitchFamily="34" charset="0"/>
              </a:rPr>
              <a:t>clear</a:t>
            </a:r>
            <a:r>
              <a:rPr lang="en-GB" dirty="0" smtClean="0">
                <a:latin typeface="Arial" panose="020B0604020202020204" pitchFamily="34" charset="0"/>
                <a:cs typeface="Arial" panose="020B0604020202020204" pitchFamily="34" charset="0"/>
              </a:rPr>
              <a:t>, </a:t>
            </a:r>
            <a:r>
              <a:rPr lang="en-GB" u="sng" dirty="0" smtClean="0">
                <a:latin typeface="Arial" panose="020B0604020202020204" pitchFamily="34" charset="0"/>
                <a:cs typeface="Arial" panose="020B0604020202020204" pitchFamily="34" charset="0"/>
              </a:rPr>
              <a:t>fair</a:t>
            </a:r>
            <a:r>
              <a:rPr lang="en-GB" dirty="0" smtClean="0">
                <a:latin typeface="Arial" panose="020B0604020202020204" pitchFamily="34" charset="0"/>
                <a:cs typeface="Arial" panose="020B0604020202020204" pitchFamily="34" charset="0"/>
              </a:rPr>
              <a:t> and </a:t>
            </a:r>
            <a:r>
              <a:rPr lang="en-GB" u="sng" dirty="0" smtClean="0">
                <a:latin typeface="Arial" panose="020B0604020202020204" pitchFamily="34" charset="0"/>
                <a:cs typeface="Arial" panose="020B0604020202020204" pitchFamily="34" charset="0"/>
              </a:rPr>
              <a:t>transparent</a:t>
            </a:r>
            <a:r>
              <a:rPr lang="en-GB" dirty="0" smtClean="0">
                <a:latin typeface="Arial" panose="020B0604020202020204" pitchFamily="34" charset="0"/>
                <a:cs typeface="Arial" panose="020B0604020202020204" pitchFamily="34" charset="0"/>
              </a:rPr>
              <a:t> for Providers;</a:t>
            </a:r>
          </a:p>
          <a:p>
            <a:pPr>
              <a:defRPr/>
            </a:pPr>
            <a:r>
              <a:rPr lang="en-GB" dirty="0" smtClean="0">
                <a:latin typeface="Arial" panose="020B0604020202020204" pitchFamily="34" charset="0"/>
                <a:cs typeface="Arial" panose="020B0604020202020204" pitchFamily="34" charset="0"/>
              </a:rPr>
              <a:t>We want to stimulate the market to encourage innovative services.</a:t>
            </a:r>
            <a:endParaRPr lang="en-GB" dirty="0">
              <a:latin typeface="Arial" panose="020B0604020202020204" pitchFamily="34" charset="0"/>
              <a:cs typeface="Arial" panose="020B0604020202020204" pitchFamily="34" charset="0"/>
            </a:endParaRPr>
          </a:p>
        </p:txBody>
      </p:sp>
      <p:pic>
        <p:nvPicPr>
          <p:cNvPr id="6146" name="Picture 2" descr="http://www.brighton-hove.gov.uk/sites/brighton-hove.gov.uk/themes/bhcc/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288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270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0019" y="699976"/>
            <a:ext cx="10515600" cy="1325563"/>
          </a:xfrm>
        </p:spPr>
        <p:txBody>
          <a:bodyPr/>
          <a:lstStyle/>
          <a:p>
            <a:r>
              <a:rPr lang="en-GB" dirty="0" smtClean="0">
                <a:solidFill>
                  <a:schemeClr val="accent1">
                    <a:lumMod val="75000"/>
                  </a:schemeClr>
                </a:solidFill>
              </a:rPr>
              <a:t>Why we are using an electronic process</a:t>
            </a:r>
          </a:p>
        </p:txBody>
      </p:sp>
      <p:sp>
        <p:nvSpPr>
          <p:cNvPr id="3" name="Subtitle 2"/>
          <p:cNvSpPr>
            <a:spLocks noGrp="1"/>
          </p:cNvSpPr>
          <p:nvPr>
            <p:ph idx="1"/>
          </p:nvPr>
        </p:nvSpPr>
        <p:spPr>
          <a:xfrm>
            <a:off x="1070019" y="2160476"/>
            <a:ext cx="10515600" cy="4351338"/>
          </a:xfrm>
        </p:spPr>
        <p:txBody>
          <a:bodyPr>
            <a:normAutofit/>
          </a:bodyPr>
          <a:lstStyle/>
          <a:p>
            <a:pPr algn="l"/>
            <a:r>
              <a:rPr lang="en-GB" dirty="0" smtClean="0"/>
              <a:t>System to manage the DPS will be provided by </a:t>
            </a:r>
            <a:r>
              <a:rPr lang="en-GB" i="1" dirty="0" err="1" smtClean="0"/>
              <a:t>adam</a:t>
            </a:r>
            <a:r>
              <a:rPr lang="en-GB" dirty="0" smtClean="0"/>
              <a:t>.</a:t>
            </a:r>
          </a:p>
          <a:p>
            <a:pPr marL="0" indent="0" algn="l">
              <a:buNone/>
            </a:pPr>
            <a:endParaRPr lang="en-GB" dirty="0" smtClean="0"/>
          </a:p>
          <a:p>
            <a:r>
              <a:rPr lang="en-GB" dirty="0"/>
              <a:t>Provide consistency / transparency to procurement </a:t>
            </a:r>
          </a:p>
          <a:p>
            <a:pPr marL="0" indent="0">
              <a:buNone/>
            </a:pPr>
            <a:endParaRPr lang="en-GB" dirty="0"/>
          </a:p>
          <a:p>
            <a:r>
              <a:rPr lang="en-GB" dirty="0" smtClean="0"/>
              <a:t>Achieve efficiencies and savings  </a:t>
            </a:r>
            <a:endParaRPr lang="en-GB" dirty="0"/>
          </a:p>
          <a:p>
            <a:endParaRPr lang="en-GB" dirty="0"/>
          </a:p>
          <a:p>
            <a:r>
              <a:rPr lang="en-GB" dirty="0"/>
              <a:t>Real time reporting on market availability</a:t>
            </a:r>
          </a:p>
          <a:p>
            <a:endParaRPr lang="en-GB" dirty="0"/>
          </a:p>
          <a:p>
            <a:pPr algn="l"/>
            <a:endParaRPr lang="en-GB" dirty="0" smtClean="0"/>
          </a:p>
        </p:txBody>
      </p:sp>
      <p:pic>
        <p:nvPicPr>
          <p:cNvPr id="5122" name="Picture 2" descr="http://www.brighton-hove.gov.uk/sites/brighton-hove.gov.uk/themes/bhcc/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288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9219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414" y="730250"/>
            <a:ext cx="10515600" cy="1325563"/>
          </a:xfrm>
        </p:spPr>
        <p:txBody>
          <a:bodyPr/>
          <a:lstStyle/>
          <a:p>
            <a:r>
              <a:rPr lang="en-GB" dirty="0" smtClean="0">
                <a:solidFill>
                  <a:schemeClr val="accent1">
                    <a:lumMod val="75000"/>
                  </a:schemeClr>
                </a:solidFill>
              </a:rPr>
              <a:t>Categories of care included at this stage</a:t>
            </a:r>
          </a:p>
        </p:txBody>
      </p:sp>
      <p:sp>
        <p:nvSpPr>
          <p:cNvPr id="3" name="Subtitle 2"/>
          <p:cNvSpPr>
            <a:spLocks noGrp="1"/>
          </p:cNvSpPr>
          <p:nvPr>
            <p:ph idx="1"/>
          </p:nvPr>
        </p:nvSpPr>
        <p:spPr>
          <a:xfrm>
            <a:off x="1134414" y="2055813"/>
            <a:ext cx="10515600" cy="4351338"/>
          </a:xfrm>
        </p:spPr>
        <p:txBody>
          <a:bodyPr>
            <a:normAutofit/>
          </a:bodyPr>
          <a:lstStyle/>
          <a:p>
            <a:pPr>
              <a:defRPr/>
            </a:pPr>
            <a:r>
              <a:rPr lang="en-GB" dirty="0" smtClean="0">
                <a:latin typeface="Arial" panose="020B0604020202020204" pitchFamily="34" charset="0"/>
                <a:cs typeface="Arial" panose="020B0604020202020204" pitchFamily="34" charset="0"/>
              </a:rPr>
              <a:t>Community Support</a:t>
            </a:r>
          </a:p>
          <a:p>
            <a:pPr>
              <a:defRPr/>
            </a:pPr>
            <a:r>
              <a:rPr lang="en-GB" dirty="0" smtClean="0">
                <a:latin typeface="Arial" panose="020B0604020202020204" pitchFamily="34" charset="0"/>
                <a:cs typeface="Arial" panose="020B0604020202020204" pitchFamily="34" charset="0"/>
              </a:rPr>
              <a:t>Day Opportunities</a:t>
            </a:r>
          </a:p>
          <a:p>
            <a:pPr>
              <a:defRPr/>
            </a:pPr>
            <a:r>
              <a:rPr lang="en-GB" dirty="0" smtClean="0">
                <a:latin typeface="Arial" panose="020B0604020202020204" pitchFamily="34" charset="0"/>
                <a:cs typeface="Arial" panose="020B0604020202020204" pitchFamily="34" charset="0"/>
              </a:rPr>
              <a:t>Supported Living</a:t>
            </a:r>
          </a:p>
          <a:p>
            <a:pPr marL="0" indent="0">
              <a:buNone/>
              <a:defRPr/>
            </a:pPr>
            <a:endParaRPr lang="en-GB" dirty="0">
              <a:latin typeface="Arial" panose="020B0604020202020204" pitchFamily="34" charset="0"/>
              <a:cs typeface="Arial" panose="020B0604020202020204" pitchFamily="34" charset="0"/>
            </a:endParaRPr>
          </a:p>
          <a:p>
            <a:pPr marL="0" indent="0">
              <a:buNone/>
              <a:defRPr/>
            </a:pPr>
            <a:r>
              <a:rPr lang="en-GB" dirty="0" smtClean="0">
                <a:latin typeface="Arial" panose="020B0604020202020204" pitchFamily="34" charset="0"/>
                <a:cs typeface="Arial" panose="020B0604020202020204" pitchFamily="34" charset="0"/>
              </a:rPr>
              <a:t>We aim to mainly advertise Learning Disability Placements on this system, however, we have catered for a number of other client areas that may also source these types of social care.</a:t>
            </a:r>
          </a:p>
        </p:txBody>
      </p:sp>
      <p:pic>
        <p:nvPicPr>
          <p:cNvPr id="7170" name="Picture 2" descr="http://www.brighton-hove.gov.uk/sites/brighton-hove.gov.uk/themes/bhcc/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288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9288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0172" y="751491"/>
            <a:ext cx="10515600" cy="1325563"/>
          </a:xfrm>
        </p:spPr>
        <p:txBody>
          <a:bodyPr/>
          <a:lstStyle/>
          <a:p>
            <a:r>
              <a:rPr lang="en-GB" dirty="0" smtClean="0">
                <a:solidFill>
                  <a:schemeClr val="accent1">
                    <a:lumMod val="75000"/>
                  </a:schemeClr>
                </a:solidFill>
              </a:rPr>
              <a:t>Timetable</a:t>
            </a:r>
          </a:p>
        </p:txBody>
      </p:sp>
      <p:sp>
        <p:nvSpPr>
          <p:cNvPr id="3" name="Subtitle 2"/>
          <p:cNvSpPr>
            <a:spLocks noGrp="1"/>
          </p:cNvSpPr>
          <p:nvPr>
            <p:ph idx="1"/>
          </p:nvPr>
        </p:nvSpPr>
        <p:spPr>
          <a:xfrm>
            <a:off x="1160172" y="2211991"/>
            <a:ext cx="10515600" cy="4351338"/>
          </a:xfrm>
        </p:spPr>
        <p:txBody>
          <a:bodyPr>
            <a:normAutofit/>
          </a:bodyPr>
          <a:lstStyle/>
          <a:p>
            <a:pPr marL="0" indent="0">
              <a:spcBef>
                <a:spcPct val="25000"/>
              </a:spcBef>
              <a:spcAft>
                <a:spcPct val="25000"/>
              </a:spcAft>
              <a:buNone/>
            </a:pPr>
            <a:r>
              <a:rPr lang="en-GB" altLang="en-US" dirty="0">
                <a:latin typeface="Arial" panose="020B0604020202020204" pitchFamily="34" charset="0"/>
                <a:cs typeface="Arial" panose="020B0604020202020204" pitchFamily="34" charset="0"/>
              </a:rPr>
              <a:t>DPS Establishment by: Friday </a:t>
            </a:r>
            <a:r>
              <a:rPr lang="en-GB" altLang="en-US" dirty="0" smtClean="0">
                <a:latin typeface="Arial" panose="020B0604020202020204" pitchFamily="34" charset="0"/>
                <a:cs typeface="Arial" panose="020B0604020202020204" pitchFamily="34" charset="0"/>
              </a:rPr>
              <a:t>29</a:t>
            </a:r>
            <a:r>
              <a:rPr lang="en-GB" altLang="en-US" baseline="30000" dirty="0" smtClean="0">
                <a:latin typeface="Arial" panose="020B0604020202020204" pitchFamily="34" charset="0"/>
                <a:cs typeface="Arial" panose="020B0604020202020204" pitchFamily="34" charset="0"/>
              </a:rPr>
              <a:t>th</a:t>
            </a:r>
            <a:r>
              <a:rPr lang="en-GB" altLang="en-US" dirty="0" smtClean="0">
                <a:latin typeface="Arial" panose="020B0604020202020204" pitchFamily="34" charset="0"/>
                <a:cs typeface="Arial" panose="020B0604020202020204" pitchFamily="34" charset="0"/>
              </a:rPr>
              <a:t> January </a:t>
            </a:r>
            <a:r>
              <a:rPr lang="en-GB" altLang="en-US" dirty="0">
                <a:latin typeface="Arial" panose="020B0604020202020204" pitchFamily="34" charset="0"/>
                <a:cs typeface="Arial" panose="020B0604020202020204" pitchFamily="34" charset="0"/>
              </a:rPr>
              <a:t>2016</a:t>
            </a:r>
          </a:p>
          <a:p>
            <a:pPr marL="0" indent="0">
              <a:spcBef>
                <a:spcPct val="25000"/>
              </a:spcBef>
              <a:spcAft>
                <a:spcPct val="25000"/>
              </a:spcAft>
              <a:buNone/>
            </a:pPr>
            <a:endParaRPr lang="en-GB" altLang="en-US" dirty="0">
              <a:latin typeface="Arial" panose="020B0604020202020204" pitchFamily="34" charset="0"/>
              <a:cs typeface="Arial" panose="020B0604020202020204" pitchFamily="34" charset="0"/>
            </a:endParaRPr>
          </a:p>
          <a:p>
            <a:pPr marL="0" indent="0">
              <a:spcBef>
                <a:spcPct val="25000"/>
              </a:spcBef>
              <a:spcAft>
                <a:spcPct val="25000"/>
              </a:spcAft>
              <a:buNone/>
            </a:pPr>
            <a:r>
              <a:rPr lang="en-GB" altLang="en-US" dirty="0">
                <a:latin typeface="Arial" panose="020B0604020202020204" pitchFamily="34" charset="0"/>
                <a:cs typeface="Arial" panose="020B0604020202020204" pitchFamily="34" charset="0"/>
              </a:rPr>
              <a:t>Complete Entry Criteria: Monday </a:t>
            </a:r>
            <a:r>
              <a:rPr lang="en-GB" altLang="en-US" dirty="0" smtClean="0">
                <a:latin typeface="Arial" panose="020B0604020202020204" pitchFamily="34" charset="0"/>
                <a:cs typeface="Arial" panose="020B0604020202020204" pitchFamily="34" charset="0"/>
              </a:rPr>
              <a:t>22</a:t>
            </a:r>
            <a:r>
              <a:rPr lang="en-GB" altLang="en-US" baseline="30000" dirty="0" smtClean="0">
                <a:latin typeface="Arial" panose="020B0604020202020204" pitchFamily="34" charset="0"/>
                <a:cs typeface="Arial" panose="020B0604020202020204" pitchFamily="34" charset="0"/>
              </a:rPr>
              <a:t>nd</a:t>
            </a:r>
            <a:r>
              <a:rPr lang="en-GB" altLang="en-US" dirty="0" smtClean="0">
                <a:latin typeface="Arial" panose="020B0604020202020204" pitchFamily="34" charset="0"/>
                <a:cs typeface="Arial" panose="020B0604020202020204" pitchFamily="34" charset="0"/>
              </a:rPr>
              <a:t> </a:t>
            </a:r>
            <a:r>
              <a:rPr lang="en-GB" altLang="en-US" dirty="0" smtClean="0">
                <a:latin typeface="Arial" panose="020B0604020202020204" pitchFamily="34" charset="0"/>
                <a:cs typeface="Arial" panose="020B0604020202020204" pitchFamily="34" charset="0"/>
              </a:rPr>
              <a:t>February </a:t>
            </a:r>
            <a:r>
              <a:rPr lang="en-GB" altLang="en-US" dirty="0">
                <a:latin typeface="Arial" panose="020B0604020202020204" pitchFamily="34" charset="0"/>
                <a:cs typeface="Arial" panose="020B0604020202020204" pitchFamily="34" charset="0"/>
              </a:rPr>
              <a:t>2016</a:t>
            </a:r>
          </a:p>
          <a:p>
            <a:pPr marL="0" indent="0">
              <a:spcBef>
                <a:spcPct val="25000"/>
              </a:spcBef>
              <a:spcAft>
                <a:spcPct val="25000"/>
              </a:spcAft>
              <a:buNone/>
            </a:pPr>
            <a:endParaRPr lang="en-GB" altLang="en-US" dirty="0">
              <a:latin typeface="Arial" panose="020B0604020202020204" pitchFamily="34" charset="0"/>
              <a:cs typeface="Arial" panose="020B0604020202020204" pitchFamily="34" charset="0"/>
            </a:endParaRPr>
          </a:p>
          <a:p>
            <a:pPr marL="0" indent="0">
              <a:spcBef>
                <a:spcPct val="25000"/>
              </a:spcBef>
              <a:spcAft>
                <a:spcPct val="25000"/>
              </a:spcAft>
              <a:buNone/>
            </a:pPr>
            <a:r>
              <a:rPr lang="en-GB" altLang="en-US" dirty="0">
                <a:latin typeface="Arial" panose="020B0604020202020204" pitchFamily="34" charset="0"/>
                <a:cs typeface="Arial" panose="020B0604020202020204" pitchFamily="34" charset="0"/>
              </a:rPr>
              <a:t>Training: Monday </a:t>
            </a:r>
            <a:r>
              <a:rPr lang="en-GB" altLang="en-US" dirty="0" smtClean="0">
                <a:latin typeface="Arial" panose="020B0604020202020204" pitchFamily="34" charset="0"/>
                <a:cs typeface="Arial" panose="020B0604020202020204" pitchFamily="34" charset="0"/>
              </a:rPr>
              <a:t>29</a:t>
            </a:r>
            <a:r>
              <a:rPr lang="en-GB" altLang="en-US" baseline="30000" dirty="0" smtClean="0">
                <a:latin typeface="Arial" panose="020B0604020202020204" pitchFamily="34" charset="0"/>
                <a:cs typeface="Arial" panose="020B0604020202020204" pitchFamily="34" charset="0"/>
              </a:rPr>
              <a:t>th</a:t>
            </a:r>
            <a:r>
              <a:rPr lang="en-GB" altLang="en-US" dirty="0" smtClean="0">
                <a:latin typeface="Arial" panose="020B0604020202020204" pitchFamily="34" charset="0"/>
                <a:cs typeface="Arial" panose="020B0604020202020204" pitchFamily="34" charset="0"/>
              </a:rPr>
              <a:t> February </a:t>
            </a:r>
            <a:r>
              <a:rPr lang="en-GB" altLang="en-US" dirty="0">
                <a:latin typeface="Arial" panose="020B0604020202020204" pitchFamily="34" charset="0"/>
                <a:cs typeface="Arial" panose="020B0604020202020204" pitchFamily="34" charset="0"/>
              </a:rPr>
              <a:t>– Friday </a:t>
            </a:r>
            <a:r>
              <a:rPr lang="en-GB" altLang="en-US" dirty="0" smtClean="0">
                <a:latin typeface="Arial" panose="020B0604020202020204" pitchFamily="34" charset="0"/>
                <a:cs typeface="Arial" panose="020B0604020202020204" pitchFamily="34" charset="0"/>
              </a:rPr>
              <a:t>18</a:t>
            </a:r>
            <a:r>
              <a:rPr lang="en-GB" altLang="en-US" baseline="30000" dirty="0" smtClean="0">
                <a:latin typeface="Arial" panose="020B0604020202020204" pitchFamily="34" charset="0"/>
                <a:cs typeface="Arial" panose="020B0604020202020204" pitchFamily="34" charset="0"/>
              </a:rPr>
              <a:t>th</a:t>
            </a:r>
            <a:r>
              <a:rPr lang="en-GB" altLang="en-US" dirty="0" smtClean="0">
                <a:latin typeface="Arial" panose="020B0604020202020204" pitchFamily="34" charset="0"/>
                <a:cs typeface="Arial" panose="020B0604020202020204" pitchFamily="34" charset="0"/>
              </a:rPr>
              <a:t> March 2016</a:t>
            </a:r>
            <a:endParaRPr lang="en-GB" altLang="en-US" dirty="0">
              <a:latin typeface="Arial" panose="020B0604020202020204" pitchFamily="34" charset="0"/>
              <a:cs typeface="Arial" panose="020B0604020202020204" pitchFamily="34" charset="0"/>
            </a:endParaRPr>
          </a:p>
          <a:p>
            <a:pPr marL="0" indent="0">
              <a:spcBef>
                <a:spcPct val="25000"/>
              </a:spcBef>
              <a:spcAft>
                <a:spcPct val="25000"/>
              </a:spcAft>
              <a:buNone/>
            </a:pPr>
            <a:endParaRPr lang="en-GB" altLang="en-US" dirty="0">
              <a:latin typeface="Arial" panose="020B0604020202020204" pitchFamily="34" charset="0"/>
              <a:cs typeface="Arial" panose="020B0604020202020204" pitchFamily="34" charset="0"/>
            </a:endParaRPr>
          </a:p>
          <a:p>
            <a:pPr marL="0" indent="0">
              <a:spcBef>
                <a:spcPct val="25000"/>
              </a:spcBef>
              <a:spcAft>
                <a:spcPct val="25000"/>
              </a:spcAft>
              <a:buNone/>
            </a:pPr>
            <a:r>
              <a:rPr lang="en-GB" altLang="en-US" dirty="0">
                <a:latin typeface="Arial" panose="020B0604020202020204" pitchFamily="34" charset="0"/>
                <a:cs typeface="Arial" panose="020B0604020202020204" pitchFamily="34" charset="0"/>
              </a:rPr>
              <a:t>System Go-Live: Monday 14th March 2016</a:t>
            </a:r>
          </a:p>
        </p:txBody>
      </p:sp>
      <p:pic>
        <p:nvPicPr>
          <p:cNvPr id="14338" name="Picture 2" descr="http://www.brighton-hove.gov.uk/sites/brighton-hove.gov.uk/themes/bhcc/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288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3942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3336" y="1750322"/>
            <a:ext cx="11069619" cy="4351338"/>
          </a:xfrm>
        </p:spPr>
        <p:txBody>
          <a:bodyPr/>
          <a:lstStyle/>
          <a:p>
            <a:pPr marL="0" indent="0" algn="ctr">
              <a:buNone/>
            </a:pPr>
            <a:r>
              <a:rPr lang="en-GB" sz="5400" dirty="0" smtClean="0">
                <a:solidFill>
                  <a:srgbClr val="646363"/>
                </a:solidFill>
                <a:latin typeface="+mj-lt"/>
              </a:rPr>
              <a:t>Sorcha White</a:t>
            </a:r>
          </a:p>
          <a:p>
            <a:pPr marL="0" indent="0" algn="ctr">
              <a:buNone/>
            </a:pPr>
            <a:endParaRPr lang="en-GB" sz="3600" dirty="0">
              <a:solidFill>
                <a:srgbClr val="646363"/>
              </a:solidFill>
              <a:latin typeface="+mj-lt"/>
            </a:endParaRPr>
          </a:p>
          <a:p>
            <a:pPr marL="0" indent="0" algn="ctr">
              <a:buNone/>
            </a:pPr>
            <a:r>
              <a:rPr lang="en-GB" sz="3600" dirty="0" smtClean="0">
                <a:solidFill>
                  <a:srgbClr val="646363"/>
                </a:solidFill>
                <a:latin typeface="+mj-lt"/>
              </a:rPr>
              <a:t>Supplier Engagement Assistant</a:t>
            </a:r>
            <a:endParaRPr lang="en-GB" sz="3600" dirty="0">
              <a:solidFill>
                <a:srgbClr val="646363"/>
              </a:solidFill>
              <a:latin typeface="+mj-lt"/>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43148" y="2612929"/>
            <a:ext cx="1329993" cy="480275"/>
          </a:xfrm>
          <a:prstGeom prst="rect">
            <a:avLst/>
          </a:prstGeom>
        </p:spPr>
      </p:pic>
      <p:pic>
        <p:nvPicPr>
          <p:cNvPr id="9218" name="Picture 2" descr="http://www.brighton-hove.gov.uk/sites/brighton-hove.gov.uk/themes/bhcc/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8288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11569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GB" dirty="0" smtClean="0">
                <a:solidFill>
                  <a:srgbClr val="646363"/>
                </a:solidFill>
              </a:rPr>
              <a:t>The Commissioning Solution</a:t>
            </a:r>
            <a:endParaRPr lang="en-GB" dirty="0">
              <a:solidFill>
                <a:srgbClr val="646363"/>
              </a:solidFill>
            </a:endParaRPr>
          </a:p>
        </p:txBody>
      </p:sp>
      <p:pic>
        <p:nvPicPr>
          <p:cNvPr id="10242" name="Picture 2" descr="http://www.brighton-hove.gov.uk/sites/brighton-hove.gov.uk/themes/bhcc/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288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158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4566" y="764370"/>
            <a:ext cx="10515600" cy="1325563"/>
          </a:xfrm>
        </p:spPr>
        <p:txBody>
          <a:bodyPr/>
          <a:lstStyle/>
          <a:p>
            <a:r>
              <a:rPr lang="en-GB" dirty="0" smtClean="0">
                <a:solidFill>
                  <a:srgbClr val="646363"/>
                </a:solidFill>
              </a:rPr>
              <a:t>Terminology</a:t>
            </a:r>
          </a:p>
        </p:txBody>
      </p:sp>
      <p:sp>
        <p:nvSpPr>
          <p:cNvPr id="3" name="Subtitle 2"/>
          <p:cNvSpPr>
            <a:spLocks noGrp="1"/>
          </p:cNvSpPr>
          <p:nvPr>
            <p:ph idx="1"/>
          </p:nvPr>
        </p:nvSpPr>
        <p:spPr>
          <a:xfrm>
            <a:off x="1224566" y="2224870"/>
            <a:ext cx="10515600" cy="4351338"/>
          </a:xfrm>
        </p:spPr>
        <p:txBody>
          <a:bodyPr>
            <a:normAutofit/>
          </a:bodyPr>
          <a:lstStyle/>
          <a:p>
            <a:pPr>
              <a:spcBef>
                <a:spcPct val="25000"/>
              </a:spcBef>
              <a:spcAft>
                <a:spcPct val="25000"/>
              </a:spcAft>
            </a:pPr>
            <a:r>
              <a:rPr lang="en-GB" altLang="en-US" b="1" dirty="0" smtClean="0">
                <a:solidFill>
                  <a:srgbClr val="646363"/>
                </a:solidFill>
                <a:latin typeface="+mj-lt"/>
                <a:cs typeface="Times New Roman" panose="02020603050405020304" pitchFamily="18" charset="0"/>
              </a:rPr>
              <a:t>Dynamic Purchasing System (DPS)</a:t>
            </a:r>
            <a:r>
              <a:rPr lang="en-GB" altLang="en-US" dirty="0" smtClean="0">
                <a:solidFill>
                  <a:srgbClr val="646363"/>
                </a:solidFill>
                <a:latin typeface="+mj-lt"/>
                <a:cs typeface="Times New Roman" panose="02020603050405020304" pitchFamily="18" charset="0"/>
              </a:rPr>
              <a:t> = contracting method</a:t>
            </a:r>
          </a:p>
          <a:p>
            <a:pPr>
              <a:spcBef>
                <a:spcPct val="25000"/>
              </a:spcBef>
              <a:spcAft>
                <a:spcPct val="25000"/>
              </a:spcAft>
            </a:pPr>
            <a:r>
              <a:rPr lang="en-GB" altLang="en-US" b="1" dirty="0" err="1" smtClean="0">
                <a:solidFill>
                  <a:srgbClr val="646363"/>
                </a:solidFill>
                <a:latin typeface="+mj-lt"/>
                <a:cs typeface="Times New Roman" panose="02020603050405020304" pitchFamily="18" charset="0"/>
              </a:rPr>
              <a:t>SProc.Net</a:t>
            </a:r>
            <a:r>
              <a:rPr lang="en-GB" altLang="en-US" dirty="0" smtClean="0">
                <a:solidFill>
                  <a:srgbClr val="646363"/>
                </a:solidFill>
                <a:latin typeface="+mj-lt"/>
                <a:cs typeface="Times New Roman" panose="02020603050405020304" pitchFamily="18" charset="0"/>
              </a:rPr>
              <a:t> = system used to manage the DPS</a:t>
            </a:r>
          </a:p>
          <a:p>
            <a:pPr>
              <a:spcBef>
                <a:spcPct val="25000"/>
              </a:spcBef>
              <a:spcAft>
                <a:spcPct val="25000"/>
              </a:spcAft>
            </a:pPr>
            <a:r>
              <a:rPr lang="en-GB" altLang="en-US" b="1" i="1" dirty="0" err="1">
                <a:solidFill>
                  <a:srgbClr val="646363"/>
                </a:solidFill>
                <a:latin typeface="+mj-lt"/>
                <a:cs typeface="Times New Roman" panose="02020603050405020304" pitchFamily="18" charset="0"/>
              </a:rPr>
              <a:t>a</a:t>
            </a:r>
            <a:r>
              <a:rPr lang="en-GB" altLang="en-US" b="1" i="1" dirty="0" err="1" smtClean="0">
                <a:solidFill>
                  <a:srgbClr val="646363"/>
                </a:solidFill>
                <a:latin typeface="+mj-lt"/>
                <a:cs typeface="Times New Roman" panose="02020603050405020304" pitchFamily="18" charset="0"/>
              </a:rPr>
              <a:t>dam</a:t>
            </a:r>
            <a:r>
              <a:rPr lang="en-GB" altLang="en-US" b="1" dirty="0" smtClean="0">
                <a:solidFill>
                  <a:srgbClr val="646363"/>
                </a:solidFill>
                <a:latin typeface="+mj-lt"/>
                <a:cs typeface="Times New Roman" panose="02020603050405020304" pitchFamily="18" charset="0"/>
              </a:rPr>
              <a:t> </a:t>
            </a:r>
            <a:r>
              <a:rPr lang="en-GB" altLang="en-US" dirty="0" smtClean="0">
                <a:solidFill>
                  <a:srgbClr val="646363"/>
                </a:solidFill>
                <a:latin typeface="+mj-lt"/>
                <a:cs typeface="Times New Roman" panose="02020603050405020304" pitchFamily="18" charset="0"/>
              </a:rPr>
              <a:t>= company that owns the system</a:t>
            </a:r>
          </a:p>
          <a:p>
            <a:pPr>
              <a:spcBef>
                <a:spcPct val="25000"/>
              </a:spcBef>
              <a:spcAft>
                <a:spcPct val="25000"/>
              </a:spcAft>
            </a:pPr>
            <a:r>
              <a:rPr lang="en-GB" altLang="en-US" b="1" dirty="0" smtClean="0">
                <a:solidFill>
                  <a:srgbClr val="646363"/>
                </a:solidFill>
                <a:latin typeface="+mj-lt"/>
                <a:cs typeface="Times New Roman" panose="02020603050405020304" pitchFamily="18" charset="0"/>
              </a:rPr>
              <a:t>Requirement</a:t>
            </a:r>
            <a:r>
              <a:rPr lang="en-GB" altLang="en-US" dirty="0" smtClean="0">
                <a:solidFill>
                  <a:srgbClr val="646363"/>
                </a:solidFill>
                <a:latin typeface="+mj-lt"/>
                <a:cs typeface="Times New Roman" panose="02020603050405020304" pitchFamily="18" charset="0"/>
              </a:rPr>
              <a:t> = need for a care package to be delivered</a:t>
            </a:r>
          </a:p>
          <a:p>
            <a:pPr>
              <a:spcBef>
                <a:spcPct val="25000"/>
              </a:spcBef>
              <a:spcAft>
                <a:spcPct val="25000"/>
              </a:spcAft>
            </a:pPr>
            <a:r>
              <a:rPr lang="en-GB" altLang="en-US" b="1" dirty="0" smtClean="0">
                <a:solidFill>
                  <a:srgbClr val="646363"/>
                </a:solidFill>
                <a:latin typeface="+mj-lt"/>
                <a:cs typeface="Times New Roman" panose="02020603050405020304" pitchFamily="18" charset="0"/>
              </a:rPr>
              <a:t>Service Agreement </a:t>
            </a:r>
            <a:r>
              <a:rPr lang="en-GB" altLang="en-US" dirty="0" smtClean="0">
                <a:solidFill>
                  <a:srgbClr val="646363"/>
                </a:solidFill>
                <a:latin typeface="+mj-lt"/>
                <a:cs typeface="Times New Roman" panose="02020603050405020304" pitchFamily="18" charset="0"/>
              </a:rPr>
              <a:t>= individual contract to deliver a care package</a:t>
            </a:r>
          </a:p>
          <a:p>
            <a:pPr>
              <a:spcBef>
                <a:spcPct val="25000"/>
              </a:spcBef>
              <a:spcAft>
                <a:spcPct val="25000"/>
              </a:spcAft>
            </a:pPr>
            <a:r>
              <a:rPr lang="en-GB" altLang="en-US" b="1" dirty="0" smtClean="0">
                <a:solidFill>
                  <a:srgbClr val="646363"/>
                </a:solidFill>
                <a:latin typeface="+mj-lt"/>
                <a:cs typeface="Times New Roman" panose="02020603050405020304" pitchFamily="18" charset="0"/>
              </a:rPr>
              <a:t>Service Receipt </a:t>
            </a:r>
            <a:r>
              <a:rPr lang="en-GB" altLang="en-US" dirty="0" smtClean="0">
                <a:solidFill>
                  <a:srgbClr val="646363"/>
                </a:solidFill>
                <a:latin typeface="+mj-lt"/>
                <a:cs typeface="Times New Roman" panose="02020603050405020304" pitchFamily="18" charset="0"/>
              </a:rPr>
              <a:t>= receipt for the delivery of a care package</a:t>
            </a:r>
          </a:p>
        </p:txBody>
      </p:sp>
      <p:pic>
        <p:nvPicPr>
          <p:cNvPr id="11266" name="Picture 2" descr="http://www.brighton-hove.gov.uk/sites/brighton-hove.gov.uk/themes/bhcc/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288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996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1201</TotalTime>
  <Words>1252</Words>
  <Application>Microsoft Office PowerPoint</Application>
  <PresentationFormat>Widescreen</PresentationFormat>
  <Paragraphs>146</Paragraphs>
  <Slides>17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Learning Disability   Day Opportunities Community Support  Supported Living</vt:lpstr>
      <vt:lpstr>What today’s presentation will cover</vt:lpstr>
      <vt:lpstr>Drivers of change</vt:lpstr>
      <vt:lpstr>Why we are using an electronic process</vt:lpstr>
      <vt:lpstr>Categories of care included at this stage</vt:lpstr>
      <vt:lpstr>Timetable</vt:lpstr>
      <vt:lpstr>PowerPoint Presentation</vt:lpstr>
      <vt:lpstr>The Commissioning Solution</vt:lpstr>
      <vt:lpstr>Terminology</vt:lpstr>
      <vt:lpstr>PowerPoint Presentation</vt:lpstr>
      <vt:lpstr>PowerPoint Presentation</vt:lpstr>
      <vt:lpstr>PowerPoint Presentation</vt:lpstr>
      <vt:lpstr>PowerPoint Presentation</vt:lpstr>
      <vt:lpstr>Becoming an Approved Provider</vt:lpstr>
      <vt:lpstr>Timetable</vt:lpstr>
      <vt:lpstr>Next Step</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Healthcare – Nursing Homes</dc:title>
  <dc:creator>James Crawley</dc:creator>
  <cp:lastModifiedBy>Sorcha White</cp:lastModifiedBy>
  <cp:revision>89</cp:revision>
  <dcterms:created xsi:type="dcterms:W3CDTF">2015-08-20T11:26:23Z</dcterms:created>
  <dcterms:modified xsi:type="dcterms:W3CDTF">2016-01-26T07:52:57Z</dcterms:modified>
</cp:coreProperties>
</file>