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32"/>
  </p:notesMasterIdLst>
  <p:handoutMasterIdLst>
    <p:handoutMasterId r:id="rId33"/>
  </p:handoutMasterIdLst>
  <p:sldIdLst>
    <p:sldId id="259" r:id="rId5"/>
    <p:sldId id="370" r:id="rId6"/>
    <p:sldId id="371" r:id="rId7"/>
    <p:sldId id="372" r:id="rId8"/>
    <p:sldId id="373" r:id="rId9"/>
    <p:sldId id="374" r:id="rId10"/>
    <p:sldId id="375" r:id="rId11"/>
    <p:sldId id="376" r:id="rId12"/>
    <p:sldId id="392" r:id="rId13"/>
    <p:sldId id="379" r:id="rId14"/>
    <p:sldId id="378" r:id="rId15"/>
    <p:sldId id="380" r:id="rId16"/>
    <p:sldId id="381" r:id="rId17"/>
    <p:sldId id="385" r:id="rId18"/>
    <p:sldId id="386" r:id="rId19"/>
    <p:sldId id="393" r:id="rId20"/>
    <p:sldId id="388" r:id="rId21"/>
    <p:sldId id="389" r:id="rId22"/>
    <p:sldId id="395" r:id="rId23"/>
    <p:sldId id="390" r:id="rId24"/>
    <p:sldId id="382" r:id="rId25"/>
    <p:sldId id="383" r:id="rId26"/>
    <p:sldId id="384" r:id="rId27"/>
    <p:sldId id="398" r:id="rId28"/>
    <p:sldId id="394" r:id="rId29"/>
    <p:sldId id="396" r:id="rId30"/>
    <p:sldId id="397" r:id="rId3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BC55"/>
    <a:srgbClr val="AEFCB7"/>
    <a:srgbClr val="81FB90"/>
    <a:srgbClr val="00263A"/>
    <a:srgbClr val="ED7D31"/>
    <a:srgbClr val="002E3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8" d="100"/>
          <a:sy n="38" d="100"/>
        </p:scale>
        <p:origin x="-1050" y="-10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2088"/>
    </p:cViewPr>
  </p:sorterViewPr>
  <p:notesViewPr>
    <p:cSldViewPr>
      <p:cViewPr varScale="1">
        <p:scale>
          <a:sx n="79" d="100"/>
          <a:sy n="79" d="100"/>
        </p:scale>
        <p:origin x="-2046"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CD7BAC-001C-4E64-8380-865A91599B20}" type="doc">
      <dgm:prSet loTypeId="urn:microsoft.com/office/officeart/2005/8/layout/hProcess9" loCatId="process" qsTypeId="urn:microsoft.com/office/officeart/2005/8/quickstyle/simple1" qsCatId="simple" csTypeId="urn:microsoft.com/office/officeart/2005/8/colors/accent1_2" csCatId="accent1" phldr="1"/>
      <dgm:spPr/>
    </dgm:pt>
    <dgm:pt modelId="{414A7CA7-C274-4BD4-9F51-B11F3F991C7C}">
      <dgm:prSet phldrT="[Text]" custT="1"/>
      <dgm:spPr>
        <a:xfrm>
          <a:off x="2785" y="839927"/>
          <a:ext cx="1676855" cy="1119903"/>
        </a:xfrm>
        <a:prstGeom prst="roundRect">
          <a:avLst/>
        </a:prstGeom>
        <a:solidFill>
          <a:schemeClr val="accent1">
            <a:lumMod val="75000"/>
          </a:schemeClr>
        </a:solidFill>
        <a:ln w="25400" cap="flat" cmpd="sng" algn="ctr">
          <a:solidFill>
            <a:sysClr val="window" lastClr="FFFFFF">
              <a:hueOff val="0"/>
              <a:satOff val="0"/>
              <a:lumOff val="0"/>
              <a:alphaOff val="0"/>
            </a:sysClr>
          </a:solidFill>
          <a:prstDash val="solid"/>
          <a:miter lim="800000"/>
        </a:ln>
        <a:effectLst/>
      </dgm:spPr>
      <dgm:t>
        <a:bodyPr/>
        <a:lstStyle/>
        <a:p>
          <a:pPr>
            <a:buNone/>
          </a:pPr>
          <a:r>
            <a:rPr lang="en-US" sz="1400" dirty="0">
              <a:solidFill>
                <a:sysClr val="window" lastClr="FFFFFF"/>
              </a:solidFill>
              <a:latin typeface="Arial" panose="020B0604020202020204" pitchFamily="34" charset="0"/>
              <a:ea typeface="+mn-ea"/>
              <a:cs typeface="Arial" panose="020B0604020202020204" pitchFamily="34" charset="0"/>
            </a:rPr>
            <a:t>Person assessed as needing care and support services</a:t>
          </a:r>
        </a:p>
      </dgm:t>
    </dgm:pt>
    <dgm:pt modelId="{F20EC9A4-3B3D-46EE-9C96-A3C44C61C954}" type="parTrans" cxnId="{51B48DA3-68C0-472D-AA26-854B59F78D78}">
      <dgm:prSet/>
      <dgm:spPr/>
      <dgm:t>
        <a:bodyPr/>
        <a:lstStyle/>
        <a:p>
          <a:endParaRPr lang="en-US" sz="1400"/>
        </a:p>
      </dgm:t>
    </dgm:pt>
    <dgm:pt modelId="{0D6C3E9E-1354-4308-87B5-D073B9ADB936}" type="sibTrans" cxnId="{51B48DA3-68C0-472D-AA26-854B59F78D78}">
      <dgm:prSet/>
      <dgm:spPr/>
      <dgm:t>
        <a:bodyPr/>
        <a:lstStyle/>
        <a:p>
          <a:endParaRPr lang="en-US" sz="1400"/>
        </a:p>
      </dgm:t>
    </dgm:pt>
    <dgm:pt modelId="{AAEE15CA-5EBB-4EF9-A5BC-4A81165F80CC}">
      <dgm:prSet phldrT="[Text]" custT="1"/>
      <dgm:spPr>
        <a:xfrm>
          <a:off x="1959116" y="839927"/>
          <a:ext cx="1676855" cy="1119903"/>
        </a:xfrm>
        <a:prstGeom prst="roundRect">
          <a:avLst/>
        </a:prstGeom>
        <a:solidFill>
          <a:schemeClr val="accent1">
            <a:lumMod val="75000"/>
          </a:schemeClr>
        </a:solidFill>
        <a:ln w="25400" cap="flat" cmpd="sng" algn="ctr">
          <a:solidFill>
            <a:sysClr val="window" lastClr="FFFFFF">
              <a:hueOff val="0"/>
              <a:satOff val="0"/>
              <a:lumOff val="0"/>
              <a:alphaOff val="0"/>
            </a:sysClr>
          </a:solidFill>
          <a:prstDash val="solid"/>
          <a:miter lim="800000"/>
        </a:ln>
        <a:effectLst/>
      </dgm:spPr>
      <dgm:t>
        <a:bodyPr/>
        <a:lstStyle/>
        <a:p>
          <a:pPr>
            <a:buNone/>
          </a:pPr>
          <a:r>
            <a:rPr lang="en-US" sz="1400" dirty="0">
              <a:solidFill>
                <a:sysClr val="window" lastClr="FFFFFF"/>
              </a:solidFill>
              <a:latin typeface="Arial" panose="020B0604020202020204" pitchFamily="34" charset="0"/>
              <a:ea typeface="+mn-ea"/>
              <a:cs typeface="Arial" panose="020B0604020202020204" pitchFamily="34" charset="0"/>
            </a:rPr>
            <a:t>Person selects choice of care Provider and asks the Council/HSCP to arrange</a:t>
          </a:r>
        </a:p>
      </dgm:t>
    </dgm:pt>
    <dgm:pt modelId="{13BACFB3-D9AB-4766-B844-81B72ED8E37A}" type="parTrans" cxnId="{37304AD5-2430-4865-AB4D-C10449DAEEFF}">
      <dgm:prSet/>
      <dgm:spPr/>
      <dgm:t>
        <a:bodyPr/>
        <a:lstStyle/>
        <a:p>
          <a:endParaRPr lang="en-US" sz="1400"/>
        </a:p>
      </dgm:t>
    </dgm:pt>
    <dgm:pt modelId="{A2FE499C-AD9D-4E7F-9E2A-F0E05C6926E5}" type="sibTrans" cxnId="{37304AD5-2430-4865-AB4D-C10449DAEEFF}">
      <dgm:prSet/>
      <dgm:spPr/>
      <dgm:t>
        <a:bodyPr/>
        <a:lstStyle/>
        <a:p>
          <a:endParaRPr lang="en-US" sz="1400"/>
        </a:p>
      </dgm:t>
    </dgm:pt>
    <dgm:pt modelId="{705A1CD5-A149-4815-AB58-5EADDF6B3BC9}">
      <dgm:prSet phldrT="[Text]" custT="1"/>
      <dgm:spPr>
        <a:xfrm>
          <a:off x="3915447" y="839927"/>
          <a:ext cx="1676855" cy="1119903"/>
        </a:xfrm>
        <a:prstGeom prst="roundRect">
          <a:avLst/>
        </a:prstGeom>
        <a:solidFill>
          <a:schemeClr val="accent1">
            <a:lumMod val="75000"/>
          </a:schemeClr>
        </a:solidFill>
        <a:ln w="25400" cap="flat" cmpd="sng" algn="ctr">
          <a:solidFill>
            <a:sysClr val="window" lastClr="FFFFFF">
              <a:hueOff val="0"/>
              <a:satOff val="0"/>
              <a:lumOff val="0"/>
              <a:alphaOff val="0"/>
            </a:sysClr>
          </a:solidFill>
          <a:prstDash val="solid"/>
          <a:miter lim="800000"/>
        </a:ln>
        <a:effectLst/>
      </dgm:spPr>
      <dgm:t>
        <a:bodyPr/>
        <a:lstStyle/>
        <a:p>
          <a:pPr>
            <a:buNone/>
          </a:pPr>
          <a:r>
            <a:rPr lang="en-US" sz="1400" dirty="0">
              <a:solidFill>
                <a:sysClr val="window" lastClr="FFFFFF"/>
              </a:solidFill>
              <a:latin typeface="Arial" panose="020B0604020202020204" pitchFamily="34" charset="0"/>
              <a:ea typeface="+mn-ea"/>
              <a:cs typeface="Arial" panose="020B0604020202020204" pitchFamily="34" charset="0"/>
            </a:rPr>
            <a:t>Council/HSCP arranges service selecting a Provider from the Flexible Framework and agreeing the ISA</a:t>
          </a:r>
        </a:p>
      </dgm:t>
    </dgm:pt>
    <dgm:pt modelId="{C48CC25D-CA00-4A09-A40C-66D48EFA58AD}" type="parTrans" cxnId="{14C9E51C-7BC3-471B-A018-C5F33890E2BB}">
      <dgm:prSet/>
      <dgm:spPr/>
      <dgm:t>
        <a:bodyPr/>
        <a:lstStyle/>
        <a:p>
          <a:endParaRPr lang="en-US" sz="1400"/>
        </a:p>
      </dgm:t>
    </dgm:pt>
    <dgm:pt modelId="{E7C8B628-EACA-47D3-8DAC-001C2AEE5E83}" type="sibTrans" cxnId="{14C9E51C-7BC3-471B-A018-C5F33890E2BB}">
      <dgm:prSet/>
      <dgm:spPr/>
      <dgm:t>
        <a:bodyPr/>
        <a:lstStyle/>
        <a:p>
          <a:endParaRPr lang="en-US" sz="1400"/>
        </a:p>
      </dgm:t>
    </dgm:pt>
    <dgm:pt modelId="{81E05AA7-AC86-4F58-BEC8-FA6D3BE497EB}">
      <dgm:prSet custT="1"/>
      <dgm:spPr>
        <a:xfrm>
          <a:off x="5871779" y="839927"/>
          <a:ext cx="1676855" cy="1119903"/>
        </a:xfrm>
        <a:prstGeom prst="roundRect">
          <a:avLst/>
        </a:prstGeom>
        <a:solidFill>
          <a:schemeClr val="accent1">
            <a:lumMod val="75000"/>
          </a:schemeClr>
        </a:solidFill>
        <a:ln w="25400" cap="flat" cmpd="sng" algn="ctr">
          <a:solidFill>
            <a:sysClr val="window" lastClr="FFFFFF">
              <a:hueOff val="0"/>
              <a:satOff val="0"/>
              <a:lumOff val="0"/>
              <a:alphaOff val="0"/>
            </a:sysClr>
          </a:solidFill>
          <a:prstDash val="solid"/>
          <a:miter lim="800000"/>
        </a:ln>
        <a:effectLst/>
      </dgm:spPr>
      <dgm:t>
        <a:bodyPr/>
        <a:lstStyle/>
        <a:p>
          <a:pPr>
            <a:buNone/>
          </a:pPr>
          <a:r>
            <a:rPr lang="en-US" sz="1400" dirty="0">
              <a:solidFill>
                <a:sysClr val="window" lastClr="FFFFFF"/>
              </a:solidFill>
              <a:latin typeface="Calibri"/>
              <a:ea typeface="+mn-ea"/>
              <a:cs typeface="+mn-cs"/>
            </a:rPr>
            <a:t>Provider </a:t>
          </a:r>
          <a:r>
            <a:rPr lang="en-US" sz="1400" dirty="0">
              <a:solidFill>
                <a:sysClr val="window" lastClr="FFFFFF"/>
              </a:solidFill>
              <a:latin typeface="Arial" panose="020B0604020202020204" pitchFamily="34" charset="0"/>
              <a:ea typeface="+mn-ea"/>
              <a:cs typeface="Arial" panose="020B0604020202020204" pitchFamily="34" charset="0"/>
            </a:rPr>
            <a:t>accepts</a:t>
          </a:r>
          <a:r>
            <a:rPr lang="en-US" sz="1400" dirty="0">
              <a:solidFill>
                <a:sysClr val="window" lastClr="FFFFFF"/>
              </a:solidFill>
              <a:latin typeface="Calibri"/>
              <a:ea typeface="+mn-ea"/>
              <a:cs typeface="+mn-cs"/>
            </a:rPr>
            <a:t> person and Flexible Framework and Individual Support Terms are activated</a:t>
          </a:r>
        </a:p>
      </dgm:t>
    </dgm:pt>
    <dgm:pt modelId="{BC452115-19A2-42A6-8873-66F00F12D55D}" type="parTrans" cxnId="{7BE7C8F8-6453-46EC-9348-D7EC209F0024}">
      <dgm:prSet/>
      <dgm:spPr/>
      <dgm:t>
        <a:bodyPr/>
        <a:lstStyle/>
        <a:p>
          <a:endParaRPr lang="en-US" sz="1400"/>
        </a:p>
      </dgm:t>
    </dgm:pt>
    <dgm:pt modelId="{5064F4BD-C7E2-4411-A20E-B7C2C1972DD4}" type="sibTrans" cxnId="{7BE7C8F8-6453-46EC-9348-D7EC209F0024}">
      <dgm:prSet/>
      <dgm:spPr/>
      <dgm:t>
        <a:bodyPr/>
        <a:lstStyle/>
        <a:p>
          <a:endParaRPr lang="en-US" sz="1400"/>
        </a:p>
      </dgm:t>
    </dgm:pt>
    <dgm:pt modelId="{437FCE5A-061C-4FF2-8EE2-C4C1C1B6A5FB}">
      <dgm:prSet custT="1"/>
      <dgm:spPr>
        <a:xfrm>
          <a:off x="7828110" y="839927"/>
          <a:ext cx="1676855" cy="1119903"/>
        </a:xfrm>
        <a:prstGeom prst="roundRect">
          <a:avLst/>
        </a:prstGeom>
        <a:solidFill>
          <a:schemeClr val="accent1">
            <a:lumMod val="75000"/>
          </a:schemeClr>
        </a:solidFill>
        <a:ln w="25400" cap="flat" cmpd="sng" algn="ctr">
          <a:solidFill>
            <a:sysClr val="window" lastClr="FFFFFF">
              <a:hueOff val="0"/>
              <a:satOff val="0"/>
              <a:lumOff val="0"/>
              <a:alphaOff val="0"/>
            </a:sysClr>
          </a:solidFill>
          <a:prstDash val="solid"/>
          <a:miter lim="800000"/>
        </a:ln>
        <a:effectLst/>
      </dgm:spPr>
      <dgm:t>
        <a:bodyPr/>
        <a:lstStyle/>
        <a:p>
          <a:pPr>
            <a:buNone/>
          </a:pPr>
          <a:r>
            <a:rPr lang="en-US" sz="1400" dirty="0">
              <a:solidFill>
                <a:sysClr val="window" lastClr="FFFFFF"/>
              </a:solidFill>
              <a:latin typeface="Arial" panose="020B0604020202020204" pitchFamily="34" charset="0"/>
              <a:ea typeface="+mn-ea"/>
              <a:cs typeface="Arial" panose="020B0604020202020204" pitchFamily="34" charset="0"/>
            </a:rPr>
            <a:t>Service commences and is regularly reviewed and monitored</a:t>
          </a:r>
        </a:p>
      </dgm:t>
    </dgm:pt>
    <dgm:pt modelId="{9DCC01CB-DE63-4EDA-B018-D2D743C7928A}" type="parTrans" cxnId="{1939D0EF-DC32-4E62-BDEC-C2A00EC91751}">
      <dgm:prSet/>
      <dgm:spPr/>
      <dgm:t>
        <a:bodyPr/>
        <a:lstStyle/>
        <a:p>
          <a:endParaRPr lang="en-US" sz="1400"/>
        </a:p>
      </dgm:t>
    </dgm:pt>
    <dgm:pt modelId="{A677DD86-F2BE-4856-AA14-E615E672F7A6}" type="sibTrans" cxnId="{1939D0EF-DC32-4E62-BDEC-C2A00EC91751}">
      <dgm:prSet/>
      <dgm:spPr/>
      <dgm:t>
        <a:bodyPr/>
        <a:lstStyle/>
        <a:p>
          <a:endParaRPr lang="en-US" sz="1400"/>
        </a:p>
      </dgm:t>
    </dgm:pt>
    <dgm:pt modelId="{1EB8C59C-E91D-41E8-8A25-E6BE6AD636B2}" type="pres">
      <dgm:prSet presAssocID="{FCCD7BAC-001C-4E64-8380-865A91599B20}" presName="CompostProcess" presStyleCnt="0">
        <dgm:presLayoutVars>
          <dgm:dir/>
          <dgm:resizeHandles val="exact"/>
        </dgm:presLayoutVars>
      </dgm:prSet>
      <dgm:spPr/>
    </dgm:pt>
    <dgm:pt modelId="{76101BEF-5AB1-4710-B332-24A05DA8E27E}" type="pres">
      <dgm:prSet presAssocID="{FCCD7BAC-001C-4E64-8380-865A91599B20}" presName="arrow" presStyleLbl="bgShp" presStyleIdx="0" presStyleCnt="1" custScaleX="117647" custScaleY="98991" custLinFactNeighborY="-8702"/>
      <dgm:spPr>
        <a:xfrm>
          <a:off x="713081" y="0"/>
          <a:ext cx="8081588" cy="2799759"/>
        </a:xfrm>
        <a:prstGeom prst="rightArrow">
          <a:avLst/>
        </a:prstGeom>
        <a:solidFill>
          <a:schemeClr val="accent1">
            <a:lumMod val="40000"/>
            <a:lumOff val="60000"/>
          </a:schemeClr>
        </a:solidFill>
        <a:ln>
          <a:noFill/>
        </a:ln>
        <a:effectLst/>
      </dgm:spPr>
    </dgm:pt>
    <dgm:pt modelId="{A6A76BF7-6235-4637-BEE2-C4B2DB51A1FD}" type="pres">
      <dgm:prSet presAssocID="{FCCD7BAC-001C-4E64-8380-865A91599B20}" presName="linearProcess" presStyleCnt="0"/>
      <dgm:spPr/>
    </dgm:pt>
    <dgm:pt modelId="{2E0CA8AA-4631-408D-A13B-6E9BCE633787}" type="pres">
      <dgm:prSet presAssocID="{414A7CA7-C274-4BD4-9F51-B11F3F991C7C}" presName="textNode" presStyleLbl="node1" presStyleIdx="0" presStyleCnt="5" custLinFactNeighborX="-90193" custLinFactNeighborY="-1009">
        <dgm:presLayoutVars>
          <dgm:bulletEnabled val="1"/>
        </dgm:presLayoutVars>
      </dgm:prSet>
      <dgm:spPr/>
      <dgm:t>
        <a:bodyPr/>
        <a:lstStyle/>
        <a:p>
          <a:endParaRPr lang="en-GB"/>
        </a:p>
      </dgm:t>
    </dgm:pt>
    <dgm:pt modelId="{EF3EE6D2-D64C-46B5-ACC2-0B240C1D8D38}" type="pres">
      <dgm:prSet presAssocID="{0D6C3E9E-1354-4308-87B5-D073B9ADB936}" presName="sibTrans" presStyleCnt="0"/>
      <dgm:spPr/>
    </dgm:pt>
    <dgm:pt modelId="{99FF8C28-E84F-4E53-AF43-F2ADB7EC8161}" type="pres">
      <dgm:prSet presAssocID="{AAEE15CA-5EBB-4EF9-A5BC-4A81165F80CC}" presName="textNode" presStyleLbl="node1" presStyleIdx="1" presStyleCnt="5" custLinFactNeighborX="-28142" custLinFactNeighborY="793">
        <dgm:presLayoutVars>
          <dgm:bulletEnabled val="1"/>
        </dgm:presLayoutVars>
      </dgm:prSet>
      <dgm:spPr/>
      <dgm:t>
        <a:bodyPr/>
        <a:lstStyle/>
        <a:p>
          <a:endParaRPr lang="en-GB"/>
        </a:p>
      </dgm:t>
    </dgm:pt>
    <dgm:pt modelId="{74B415BA-E70A-4B29-86F7-C41C85CDBADD}" type="pres">
      <dgm:prSet presAssocID="{A2FE499C-AD9D-4E7F-9E2A-F0E05C6926E5}" presName="sibTrans" presStyleCnt="0"/>
      <dgm:spPr/>
    </dgm:pt>
    <dgm:pt modelId="{22400AC2-6DC1-4146-9443-F6D2686126AB}" type="pres">
      <dgm:prSet presAssocID="{705A1CD5-A149-4815-AB58-5EADDF6B3BC9}" presName="textNode" presStyleLbl="node1" presStyleIdx="2" presStyleCnt="5" custScaleX="119068" custLinFactNeighborX="-58460" custLinFactNeighborY="793">
        <dgm:presLayoutVars>
          <dgm:bulletEnabled val="1"/>
        </dgm:presLayoutVars>
      </dgm:prSet>
      <dgm:spPr/>
      <dgm:t>
        <a:bodyPr/>
        <a:lstStyle/>
        <a:p>
          <a:endParaRPr lang="en-GB"/>
        </a:p>
      </dgm:t>
    </dgm:pt>
    <dgm:pt modelId="{81603415-4ACA-40E4-8A32-EC99309D3B02}" type="pres">
      <dgm:prSet presAssocID="{E7C8B628-EACA-47D3-8DAC-001C2AEE5E83}" presName="sibTrans" presStyleCnt="0"/>
      <dgm:spPr/>
    </dgm:pt>
    <dgm:pt modelId="{65970BB2-EC9D-462C-81FC-5EC5281482D1}" type="pres">
      <dgm:prSet presAssocID="{81E05AA7-AC86-4F58-BEC8-FA6D3BE497EB}" presName="textNode" presStyleLbl="node1" presStyleIdx="3" presStyleCnt="5" custLinFactNeighborX="-87725" custLinFactNeighborY="793">
        <dgm:presLayoutVars>
          <dgm:bulletEnabled val="1"/>
        </dgm:presLayoutVars>
      </dgm:prSet>
      <dgm:spPr/>
      <dgm:t>
        <a:bodyPr/>
        <a:lstStyle/>
        <a:p>
          <a:endParaRPr lang="en-GB"/>
        </a:p>
      </dgm:t>
    </dgm:pt>
    <dgm:pt modelId="{C0328C94-6F81-49F4-B666-F74EB70AE56D}" type="pres">
      <dgm:prSet presAssocID="{5064F4BD-C7E2-4411-A20E-B7C2C1972DD4}" presName="sibTrans" presStyleCnt="0"/>
      <dgm:spPr/>
    </dgm:pt>
    <dgm:pt modelId="{84401071-B388-46FB-B39D-047E5DF9AD05}" type="pres">
      <dgm:prSet presAssocID="{437FCE5A-061C-4FF2-8EE2-C4C1C1B6A5FB}" presName="textNode" presStyleLbl="node1" presStyleIdx="4" presStyleCnt="5" custLinFactX="-3007" custLinFactNeighborX="-100000" custLinFactNeighborY="793">
        <dgm:presLayoutVars>
          <dgm:bulletEnabled val="1"/>
        </dgm:presLayoutVars>
      </dgm:prSet>
      <dgm:spPr/>
      <dgm:t>
        <a:bodyPr/>
        <a:lstStyle/>
        <a:p>
          <a:endParaRPr lang="en-GB"/>
        </a:p>
      </dgm:t>
    </dgm:pt>
  </dgm:ptLst>
  <dgm:cxnLst>
    <dgm:cxn modelId="{C0789F43-51ED-42FC-9AE6-0FB7F349DA17}" type="presOf" srcId="{437FCE5A-061C-4FF2-8EE2-C4C1C1B6A5FB}" destId="{84401071-B388-46FB-B39D-047E5DF9AD05}" srcOrd="0" destOrd="0" presId="urn:microsoft.com/office/officeart/2005/8/layout/hProcess9"/>
    <dgm:cxn modelId="{51B48DA3-68C0-472D-AA26-854B59F78D78}" srcId="{FCCD7BAC-001C-4E64-8380-865A91599B20}" destId="{414A7CA7-C274-4BD4-9F51-B11F3F991C7C}" srcOrd="0" destOrd="0" parTransId="{F20EC9A4-3B3D-46EE-9C96-A3C44C61C954}" sibTransId="{0D6C3E9E-1354-4308-87B5-D073B9ADB936}"/>
    <dgm:cxn modelId="{ED00FD58-C6E4-48B9-8808-FEC5C6286B10}" type="presOf" srcId="{414A7CA7-C274-4BD4-9F51-B11F3F991C7C}" destId="{2E0CA8AA-4631-408D-A13B-6E9BCE633787}" srcOrd="0" destOrd="0" presId="urn:microsoft.com/office/officeart/2005/8/layout/hProcess9"/>
    <dgm:cxn modelId="{1939D0EF-DC32-4E62-BDEC-C2A00EC91751}" srcId="{FCCD7BAC-001C-4E64-8380-865A91599B20}" destId="{437FCE5A-061C-4FF2-8EE2-C4C1C1B6A5FB}" srcOrd="4" destOrd="0" parTransId="{9DCC01CB-DE63-4EDA-B018-D2D743C7928A}" sibTransId="{A677DD86-F2BE-4856-AA14-E615E672F7A6}"/>
    <dgm:cxn modelId="{14C9E51C-7BC3-471B-A018-C5F33890E2BB}" srcId="{FCCD7BAC-001C-4E64-8380-865A91599B20}" destId="{705A1CD5-A149-4815-AB58-5EADDF6B3BC9}" srcOrd="2" destOrd="0" parTransId="{C48CC25D-CA00-4A09-A40C-66D48EFA58AD}" sibTransId="{E7C8B628-EACA-47D3-8DAC-001C2AEE5E83}"/>
    <dgm:cxn modelId="{37304AD5-2430-4865-AB4D-C10449DAEEFF}" srcId="{FCCD7BAC-001C-4E64-8380-865A91599B20}" destId="{AAEE15CA-5EBB-4EF9-A5BC-4A81165F80CC}" srcOrd="1" destOrd="0" parTransId="{13BACFB3-D9AB-4766-B844-81B72ED8E37A}" sibTransId="{A2FE499C-AD9D-4E7F-9E2A-F0E05C6926E5}"/>
    <dgm:cxn modelId="{6FE94A33-0A5B-4587-8A3C-8F65EE8BF36D}" type="presOf" srcId="{705A1CD5-A149-4815-AB58-5EADDF6B3BC9}" destId="{22400AC2-6DC1-4146-9443-F6D2686126AB}" srcOrd="0" destOrd="0" presId="urn:microsoft.com/office/officeart/2005/8/layout/hProcess9"/>
    <dgm:cxn modelId="{2E158169-4D36-4426-994E-741DB8C6FCF7}" type="presOf" srcId="{AAEE15CA-5EBB-4EF9-A5BC-4A81165F80CC}" destId="{99FF8C28-E84F-4E53-AF43-F2ADB7EC8161}" srcOrd="0" destOrd="0" presId="urn:microsoft.com/office/officeart/2005/8/layout/hProcess9"/>
    <dgm:cxn modelId="{7BE7C8F8-6453-46EC-9348-D7EC209F0024}" srcId="{FCCD7BAC-001C-4E64-8380-865A91599B20}" destId="{81E05AA7-AC86-4F58-BEC8-FA6D3BE497EB}" srcOrd="3" destOrd="0" parTransId="{BC452115-19A2-42A6-8873-66F00F12D55D}" sibTransId="{5064F4BD-C7E2-4411-A20E-B7C2C1972DD4}"/>
    <dgm:cxn modelId="{A9AFEB8F-A729-41CD-A96E-1460B69A88C5}" type="presOf" srcId="{81E05AA7-AC86-4F58-BEC8-FA6D3BE497EB}" destId="{65970BB2-EC9D-462C-81FC-5EC5281482D1}" srcOrd="0" destOrd="0" presId="urn:microsoft.com/office/officeart/2005/8/layout/hProcess9"/>
    <dgm:cxn modelId="{DE2CA3DF-0B1C-4125-811D-1FD5362AEEC7}" type="presOf" srcId="{FCCD7BAC-001C-4E64-8380-865A91599B20}" destId="{1EB8C59C-E91D-41E8-8A25-E6BE6AD636B2}" srcOrd="0" destOrd="0" presId="urn:microsoft.com/office/officeart/2005/8/layout/hProcess9"/>
    <dgm:cxn modelId="{772CFD57-518F-4C7E-A6E5-CA6EA288FCB1}" type="presParOf" srcId="{1EB8C59C-E91D-41E8-8A25-E6BE6AD636B2}" destId="{76101BEF-5AB1-4710-B332-24A05DA8E27E}" srcOrd="0" destOrd="0" presId="urn:microsoft.com/office/officeart/2005/8/layout/hProcess9"/>
    <dgm:cxn modelId="{0286C9F6-B547-411D-8475-A6A2FB7EEC76}" type="presParOf" srcId="{1EB8C59C-E91D-41E8-8A25-E6BE6AD636B2}" destId="{A6A76BF7-6235-4637-BEE2-C4B2DB51A1FD}" srcOrd="1" destOrd="0" presId="urn:microsoft.com/office/officeart/2005/8/layout/hProcess9"/>
    <dgm:cxn modelId="{9695C29D-432A-44FC-AD13-28E7A1DC3106}" type="presParOf" srcId="{A6A76BF7-6235-4637-BEE2-C4B2DB51A1FD}" destId="{2E0CA8AA-4631-408D-A13B-6E9BCE633787}" srcOrd="0" destOrd="0" presId="urn:microsoft.com/office/officeart/2005/8/layout/hProcess9"/>
    <dgm:cxn modelId="{6C83D0AA-8906-45AF-88A9-05EB37AD3425}" type="presParOf" srcId="{A6A76BF7-6235-4637-BEE2-C4B2DB51A1FD}" destId="{EF3EE6D2-D64C-46B5-ACC2-0B240C1D8D38}" srcOrd="1" destOrd="0" presId="urn:microsoft.com/office/officeart/2005/8/layout/hProcess9"/>
    <dgm:cxn modelId="{9D0EE251-36ED-4B21-818C-097F2FABB1B1}" type="presParOf" srcId="{A6A76BF7-6235-4637-BEE2-C4B2DB51A1FD}" destId="{99FF8C28-E84F-4E53-AF43-F2ADB7EC8161}" srcOrd="2" destOrd="0" presId="urn:microsoft.com/office/officeart/2005/8/layout/hProcess9"/>
    <dgm:cxn modelId="{CA373C19-D847-4FEC-85A4-92987A0965A8}" type="presParOf" srcId="{A6A76BF7-6235-4637-BEE2-C4B2DB51A1FD}" destId="{74B415BA-E70A-4B29-86F7-C41C85CDBADD}" srcOrd="3" destOrd="0" presId="urn:microsoft.com/office/officeart/2005/8/layout/hProcess9"/>
    <dgm:cxn modelId="{94107ECD-0598-455D-83C3-636B49C527E7}" type="presParOf" srcId="{A6A76BF7-6235-4637-BEE2-C4B2DB51A1FD}" destId="{22400AC2-6DC1-4146-9443-F6D2686126AB}" srcOrd="4" destOrd="0" presId="urn:microsoft.com/office/officeart/2005/8/layout/hProcess9"/>
    <dgm:cxn modelId="{733541CB-3C03-419C-8ED2-56CF5C72E2AA}" type="presParOf" srcId="{A6A76BF7-6235-4637-BEE2-C4B2DB51A1FD}" destId="{81603415-4ACA-40E4-8A32-EC99309D3B02}" srcOrd="5" destOrd="0" presId="urn:microsoft.com/office/officeart/2005/8/layout/hProcess9"/>
    <dgm:cxn modelId="{349DB532-79F4-42CE-8CB1-5F6C0374B4A9}" type="presParOf" srcId="{A6A76BF7-6235-4637-BEE2-C4B2DB51A1FD}" destId="{65970BB2-EC9D-462C-81FC-5EC5281482D1}" srcOrd="6" destOrd="0" presId="urn:microsoft.com/office/officeart/2005/8/layout/hProcess9"/>
    <dgm:cxn modelId="{2C64A4AE-6C62-410F-BD1A-92D97194AB94}" type="presParOf" srcId="{A6A76BF7-6235-4637-BEE2-C4B2DB51A1FD}" destId="{C0328C94-6F81-49F4-B666-F74EB70AE56D}" srcOrd="7" destOrd="0" presId="urn:microsoft.com/office/officeart/2005/8/layout/hProcess9"/>
    <dgm:cxn modelId="{337353B5-A9B6-46B6-A1DA-5DC76BF89850}" type="presParOf" srcId="{A6A76BF7-6235-4637-BEE2-C4B2DB51A1FD}" destId="{84401071-B388-46FB-B39D-047E5DF9AD05}" srcOrd="8" destOrd="0" presId="urn:microsoft.com/office/officeart/2005/8/layout/hProcess9"/>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D4BF48-1438-40FC-A535-3A479EDBFCB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AB6A0A55-F2A5-4D3F-8B57-5D917CC1EF68}">
      <dgm:prSet phldrT="[Text]"/>
      <dgm:spPr>
        <a:solidFill>
          <a:schemeClr val="accent1">
            <a:lumMod val="75000"/>
          </a:schemeClr>
        </a:solidFill>
      </dgm:spPr>
      <dgm:t>
        <a:bodyPr/>
        <a:lstStyle/>
        <a:p>
          <a:r>
            <a:rPr lang="en-GB" dirty="0">
              <a:latin typeface="Arial" panose="020B0604020202020204" pitchFamily="34" charset="0"/>
              <a:cs typeface="Arial" panose="020B0604020202020204" pitchFamily="34" charset="0"/>
            </a:rPr>
            <a:t>Receive contract</a:t>
          </a:r>
        </a:p>
      </dgm:t>
    </dgm:pt>
    <dgm:pt modelId="{C0670709-5086-45E8-ABF0-3013FEB14B73}" type="parTrans" cxnId="{E806963E-4F61-479A-B600-18C43EE3FB6D}">
      <dgm:prSet/>
      <dgm:spPr/>
      <dgm:t>
        <a:bodyPr/>
        <a:lstStyle/>
        <a:p>
          <a:endParaRPr lang="en-GB"/>
        </a:p>
      </dgm:t>
    </dgm:pt>
    <dgm:pt modelId="{9994510D-AFFC-485D-8C0A-32EEFA81E064}" type="sibTrans" cxnId="{E806963E-4F61-479A-B600-18C43EE3FB6D}">
      <dgm:prSet/>
      <dgm:spPr>
        <a:solidFill>
          <a:schemeClr val="accent1">
            <a:lumMod val="40000"/>
            <a:lumOff val="60000"/>
          </a:schemeClr>
        </a:solidFill>
      </dgm:spPr>
      <dgm:t>
        <a:bodyPr/>
        <a:lstStyle/>
        <a:p>
          <a:endParaRPr lang="en-GB"/>
        </a:p>
      </dgm:t>
    </dgm:pt>
    <dgm:pt modelId="{5941DBF8-3A40-4953-BBEC-A2F04A1A23BF}">
      <dgm:prSet phldrT="[Text]"/>
      <dgm:spPr>
        <a:solidFill>
          <a:schemeClr val="accent1">
            <a:lumMod val="75000"/>
          </a:schemeClr>
        </a:solidFill>
      </dgm:spPr>
      <dgm:t>
        <a:bodyPr/>
        <a:lstStyle/>
        <a:p>
          <a:r>
            <a:rPr lang="en-GB" dirty="0">
              <a:latin typeface="Arial" panose="020B0604020202020204" pitchFamily="34" charset="0"/>
              <a:cs typeface="Arial" panose="020B0604020202020204" pitchFamily="34" charset="0"/>
            </a:rPr>
            <a:t>Use Guidance</a:t>
          </a:r>
        </a:p>
      </dgm:t>
    </dgm:pt>
    <dgm:pt modelId="{46AE5DC7-001D-4599-B864-1C6CDCB7E52E}" type="parTrans" cxnId="{51B40DE7-94DB-4CE4-A8E5-EF430444447D}">
      <dgm:prSet/>
      <dgm:spPr/>
      <dgm:t>
        <a:bodyPr/>
        <a:lstStyle/>
        <a:p>
          <a:endParaRPr lang="en-GB"/>
        </a:p>
      </dgm:t>
    </dgm:pt>
    <dgm:pt modelId="{41BA5B69-2FF1-4DEE-9F73-99D24727CAAA}" type="sibTrans" cxnId="{51B40DE7-94DB-4CE4-A8E5-EF430444447D}">
      <dgm:prSet/>
      <dgm:spPr>
        <a:solidFill>
          <a:schemeClr val="accent1">
            <a:lumMod val="40000"/>
            <a:lumOff val="60000"/>
          </a:schemeClr>
        </a:solidFill>
      </dgm:spPr>
      <dgm:t>
        <a:bodyPr/>
        <a:lstStyle/>
        <a:p>
          <a:endParaRPr lang="en-GB"/>
        </a:p>
      </dgm:t>
    </dgm:pt>
    <dgm:pt modelId="{90FDFF7C-475D-4C9B-A2BD-38B70B6169FE}">
      <dgm:prSet phldrT="[Text]"/>
      <dgm:spPr>
        <a:solidFill>
          <a:schemeClr val="accent1">
            <a:lumMod val="75000"/>
          </a:schemeClr>
        </a:solidFill>
      </dgm:spPr>
      <dgm:t>
        <a:bodyPr/>
        <a:lstStyle/>
        <a:p>
          <a:r>
            <a:rPr lang="en-GB" dirty="0">
              <a:latin typeface="Arial" panose="020B0604020202020204" pitchFamily="34" charset="0"/>
              <a:cs typeface="Arial" panose="020B0604020202020204" pitchFamily="34" charset="0"/>
            </a:rPr>
            <a:t>Feedback views</a:t>
          </a:r>
        </a:p>
      </dgm:t>
    </dgm:pt>
    <dgm:pt modelId="{1534A6A5-ED02-4172-AEF8-B693CEB746ED}" type="parTrans" cxnId="{5EBEDC4B-24D8-459F-8B3D-891F2DADDA89}">
      <dgm:prSet/>
      <dgm:spPr/>
      <dgm:t>
        <a:bodyPr/>
        <a:lstStyle/>
        <a:p>
          <a:endParaRPr lang="en-GB"/>
        </a:p>
      </dgm:t>
    </dgm:pt>
    <dgm:pt modelId="{38BDC9F8-1EE8-4F9F-8487-FFD5A53501E7}" type="sibTrans" cxnId="{5EBEDC4B-24D8-459F-8B3D-891F2DADDA89}">
      <dgm:prSet/>
      <dgm:spPr>
        <a:solidFill>
          <a:schemeClr val="accent1">
            <a:lumMod val="40000"/>
            <a:lumOff val="60000"/>
          </a:schemeClr>
        </a:solidFill>
      </dgm:spPr>
      <dgm:t>
        <a:bodyPr/>
        <a:lstStyle/>
        <a:p>
          <a:endParaRPr lang="en-GB"/>
        </a:p>
      </dgm:t>
    </dgm:pt>
    <dgm:pt modelId="{D6AFC185-1E20-4F4C-8A0F-7F539595FBB3}">
      <dgm:prSet phldrT="[Text]"/>
      <dgm:spPr>
        <a:solidFill>
          <a:schemeClr val="accent1">
            <a:lumMod val="75000"/>
          </a:schemeClr>
        </a:solidFill>
      </dgm:spPr>
      <dgm:t>
        <a:bodyPr/>
        <a:lstStyle/>
        <a:p>
          <a:r>
            <a:rPr lang="en-GB" dirty="0">
              <a:latin typeface="Arial" panose="020B0604020202020204" pitchFamily="34" charset="0"/>
              <a:cs typeface="Arial" panose="020B0604020202020204" pitchFamily="34" charset="0"/>
            </a:rPr>
            <a:t>Amend Guidance</a:t>
          </a:r>
        </a:p>
      </dgm:t>
    </dgm:pt>
    <dgm:pt modelId="{5EE0CB44-1C26-487F-B8DE-54107D7FF9EE}" type="parTrans" cxnId="{4B799250-5676-4B0D-AE90-567294EF9DAC}">
      <dgm:prSet/>
      <dgm:spPr/>
      <dgm:t>
        <a:bodyPr/>
        <a:lstStyle/>
        <a:p>
          <a:endParaRPr lang="en-GB"/>
        </a:p>
      </dgm:t>
    </dgm:pt>
    <dgm:pt modelId="{2EE64236-99BD-47F5-A753-A9527E72702F}" type="sibTrans" cxnId="{4B799250-5676-4B0D-AE90-567294EF9DAC}">
      <dgm:prSet/>
      <dgm:spPr>
        <a:solidFill>
          <a:schemeClr val="accent1">
            <a:lumMod val="40000"/>
            <a:lumOff val="60000"/>
          </a:schemeClr>
        </a:solidFill>
      </dgm:spPr>
      <dgm:t>
        <a:bodyPr/>
        <a:lstStyle/>
        <a:p>
          <a:endParaRPr lang="en-GB"/>
        </a:p>
      </dgm:t>
    </dgm:pt>
    <dgm:pt modelId="{247AFD34-B2C6-48E0-A3B5-5801BF23FC13}">
      <dgm:prSet phldrT="[Text]"/>
      <dgm:spPr>
        <a:solidFill>
          <a:schemeClr val="accent1">
            <a:lumMod val="75000"/>
          </a:schemeClr>
        </a:solidFill>
      </dgm:spPr>
      <dgm:t>
        <a:bodyPr/>
        <a:lstStyle/>
        <a:p>
          <a:r>
            <a:rPr lang="en-GB" dirty="0">
              <a:latin typeface="Arial" panose="020B0604020202020204" pitchFamily="34" charset="0"/>
              <a:cs typeface="Arial" panose="020B0604020202020204" pitchFamily="34" charset="0"/>
            </a:rPr>
            <a:t>Reissue guidance</a:t>
          </a:r>
        </a:p>
      </dgm:t>
    </dgm:pt>
    <dgm:pt modelId="{4EF5FDE1-B974-4CC9-BD9A-C55910411AB7}" type="parTrans" cxnId="{8DA3D8A4-3117-4FA8-A9F2-CCDC5C3E6240}">
      <dgm:prSet/>
      <dgm:spPr/>
      <dgm:t>
        <a:bodyPr/>
        <a:lstStyle/>
        <a:p>
          <a:endParaRPr lang="en-GB"/>
        </a:p>
      </dgm:t>
    </dgm:pt>
    <dgm:pt modelId="{821E0F7F-64E2-4C2D-88B1-8894AD775B27}" type="sibTrans" cxnId="{8DA3D8A4-3117-4FA8-A9F2-CCDC5C3E6240}">
      <dgm:prSet/>
      <dgm:spPr>
        <a:solidFill>
          <a:schemeClr val="accent1">
            <a:lumMod val="40000"/>
            <a:lumOff val="60000"/>
          </a:schemeClr>
        </a:solidFill>
      </dgm:spPr>
      <dgm:t>
        <a:bodyPr/>
        <a:lstStyle/>
        <a:p>
          <a:endParaRPr lang="en-GB"/>
        </a:p>
      </dgm:t>
    </dgm:pt>
    <dgm:pt modelId="{00DBAA21-B832-4C4A-A6DC-F1D720674B14}" type="pres">
      <dgm:prSet presAssocID="{88D4BF48-1438-40FC-A535-3A479EDBFCBF}" presName="cycle" presStyleCnt="0">
        <dgm:presLayoutVars>
          <dgm:dir/>
          <dgm:resizeHandles val="exact"/>
        </dgm:presLayoutVars>
      </dgm:prSet>
      <dgm:spPr/>
      <dgm:t>
        <a:bodyPr/>
        <a:lstStyle/>
        <a:p>
          <a:endParaRPr lang="en-GB"/>
        </a:p>
      </dgm:t>
    </dgm:pt>
    <dgm:pt modelId="{C9B813DC-004B-4F5D-8803-33A9D19BFB3E}" type="pres">
      <dgm:prSet presAssocID="{AB6A0A55-F2A5-4D3F-8B57-5D917CC1EF68}" presName="node" presStyleLbl="node1" presStyleIdx="0" presStyleCnt="5">
        <dgm:presLayoutVars>
          <dgm:bulletEnabled val="1"/>
        </dgm:presLayoutVars>
      </dgm:prSet>
      <dgm:spPr/>
      <dgm:t>
        <a:bodyPr/>
        <a:lstStyle/>
        <a:p>
          <a:endParaRPr lang="en-GB"/>
        </a:p>
      </dgm:t>
    </dgm:pt>
    <dgm:pt modelId="{DC1731F0-FD63-4FD3-928B-EDB4A7FDFC07}" type="pres">
      <dgm:prSet presAssocID="{9994510D-AFFC-485D-8C0A-32EEFA81E064}" presName="sibTrans" presStyleLbl="sibTrans2D1" presStyleIdx="0" presStyleCnt="5"/>
      <dgm:spPr/>
      <dgm:t>
        <a:bodyPr/>
        <a:lstStyle/>
        <a:p>
          <a:endParaRPr lang="en-GB"/>
        </a:p>
      </dgm:t>
    </dgm:pt>
    <dgm:pt modelId="{DB89D02C-03D8-4BE8-AF59-962799C23C18}" type="pres">
      <dgm:prSet presAssocID="{9994510D-AFFC-485D-8C0A-32EEFA81E064}" presName="connectorText" presStyleLbl="sibTrans2D1" presStyleIdx="0" presStyleCnt="5"/>
      <dgm:spPr/>
      <dgm:t>
        <a:bodyPr/>
        <a:lstStyle/>
        <a:p>
          <a:endParaRPr lang="en-GB"/>
        </a:p>
      </dgm:t>
    </dgm:pt>
    <dgm:pt modelId="{F33ACBCA-3649-42F1-8C37-56D43C8369B9}" type="pres">
      <dgm:prSet presAssocID="{5941DBF8-3A40-4953-BBEC-A2F04A1A23BF}" presName="node" presStyleLbl="node1" presStyleIdx="1" presStyleCnt="5">
        <dgm:presLayoutVars>
          <dgm:bulletEnabled val="1"/>
        </dgm:presLayoutVars>
      </dgm:prSet>
      <dgm:spPr/>
      <dgm:t>
        <a:bodyPr/>
        <a:lstStyle/>
        <a:p>
          <a:endParaRPr lang="en-GB"/>
        </a:p>
      </dgm:t>
    </dgm:pt>
    <dgm:pt modelId="{075416DF-854E-4641-A35D-D1DCBE91CB86}" type="pres">
      <dgm:prSet presAssocID="{41BA5B69-2FF1-4DEE-9F73-99D24727CAAA}" presName="sibTrans" presStyleLbl="sibTrans2D1" presStyleIdx="1" presStyleCnt="5"/>
      <dgm:spPr/>
      <dgm:t>
        <a:bodyPr/>
        <a:lstStyle/>
        <a:p>
          <a:endParaRPr lang="en-GB"/>
        </a:p>
      </dgm:t>
    </dgm:pt>
    <dgm:pt modelId="{3594204E-B5AD-4860-8616-B22713FB61C8}" type="pres">
      <dgm:prSet presAssocID="{41BA5B69-2FF1-4DEE-9F73-99D24727CAAA}" presName="connectorText" presStyleLbl="sibTrans2D1" presStyleIdx="1" presStyleCnt="5"/>
      <dgm:spPr/>
      <dgm:t>
        <a:bodyPr/>
        <a:lstStyle/>
        <a:p>
          <a:endParaRPr lang="en-GB"/>
        </a:p>
      </dgm:t>
    </dgm:pt>
    <dgm:pt modelId="{D7DDC1AB-3914-4FFD-87CA-832A61C598C4}" type="pres">
      <dgm:prSet presAssocID="{90FDFF7C-475D-4C9B-A2BD-38B70B6169FE}" presName="node" presStyleLbl="node1" presStyleIdx="2" presStyleCnt="5">
        <dgm:presLayoutVars>
          <dgm:bulletEnabled val="1"/>
        </dgm:presLayoutVars>
      </dgm:prSet>
      <dgm:spPr/>
      <dgm:t>
        <a:bodyPr/>
        <a:lstStyle/>
        <a:p>
          <a:endParaRPr lang="en-GB"/>
        </a:p>
      </dgm:t>
    </dgm:pt>
    <dgm:pt modelId="{C170DAD4-42E7-4D34-9D19-9B41EAAAA02E}" type="pres">
      <dgm:prSet presAssocID="{38BDC9F8-1EE8-4F9F-8487-FFD5A53501E7}" presName="sibTrans" presStyleLbl="sibTrans2D1" presStyleIdx="2" presStyleCnt="5"/>
      <dgm:spPr/>
      <dgm:t>
        <a:bodyPr/>
        <a:lstStyle/>
        <a:p>
          <a:endParaRPr lang="en-GB"/>
        </a:p>
      </dgm:t>
    </dgm:pt>
    <dgm:pt modelId="{09D5EDCA-946A-4AAC-96EF-61CEA88FCDBC}" type="pres">
      <dgm:prSet presAssocID="{38BDC9F8-1EE8-4F9F-8487-FFD5A53501E7}" presName="connectorText" presStyleLbl="sibTrans2D1" presStyleIdx="2" presStyleCnt="5"/>
      <dgm:spPr/>
      <dgm:t>
        <a:bodyPr/>
        <a:lstStyle/>
        <a:p>
          <a:endParaRPr lang="en-GB"/>
        </a:p>
      </dgm:t>
    </dgm:pt>
    <dgm:pt modelId="{D73C8E25-7957-493D-81CF-188FB30A544D}" type="pres">
      <dgm:prSet presAssocID="{D6AFC185-1E20-4F4C-8A0F-7F539595FBB3}" presName="node" presStyleLbl="node1" presStyleIdx="3" presStyleCnt="5">
        <dgm:presLayoutVars>
          <dgm:bulletEnabled val="1"/>
        </dgm:presLayoutVars>
      </dgm:prSet>
      <dgm:spPr/>
      <dgm:t>
        <a:bodyPr/>
        <a:lstStyle/>
        <a:p>
          <a:endParaRPr lang="en-GB"/>
        </a:p>
      </dgm:t>
    </dgm:pt>
    <dgm:pt modelId="{8BF39CCE-54A5-490B-82EE-4AB11DF14273}" type="pres">
      <dgm:prSet presAssocID="{2EE64236-99BD-47F5-A753-A9527E72702F}" presName="sibTrans" presStyleLbl="sibTrans2D1" presStyleIdx="3" presStyleCnt="5"/>
      <dgm:spPr/>
      <dgm:t>
        <a:bodyPr/>
        <a:lstStyle/>
        <a:p>
          <a:endParaRPr lang="en-GB"/>
        </a:p>
      </dgm:t>
    </dgm:pt>
    <dgm:pt modelId="{6FDBEC05-F14A-410C-8D1F-7D747C813F2C}" type="pres">
      <dgm:prSet presAssocID="{2EE64236-99BD-47F5-A753-A9527E72702F}" presName="connectorText" presStyleLbl="sibTrans2D1" presStyleIdx="3" presStyleCnt="5"/>
      <dgm:spPr/>
      <dgm:t>
        <a:bodyPr/>
        <a:lstStyle/>
        <a:p>
          <a:endParaRPr lang="en-GB"/>
        </a:p>
      </dgm:t>
    </dgm:pt>
    <dgm:pt modelId="{B376506B-5061-4CB6-9F4D-4755F4521550}" type="pres">
      <dgm:prSet presAssocID="{247AFD34-B2C6-48E0-A3B5-5801BF23FC13}" presName="node" presStyleLbl="node1" presStyleIdx="4" presStyleCnt="5">
        <dgm:presLayoutVars>
          <dgm:bulletEnabled val="1"/>
        </dgm:presLayoutVars>
      </dgm:prSet>
      <dgm:spPr/>
      <dgm:t>
        <a:bodyPr/>
        <a:lstStyle/>
        <a:p>
          <a:endParaRPr lang="en-GB"/>
        </a:p>
      </dgm:t>
    </dgm:pt>
    <dgm:pt modelId="{571E6E06-6A91-4450-94C0-CEB43264C4D1}" type="pres">
      <dgm:prSet presAssocID="{821E0F7F-64E2-4C2D-88B1-8894AD775B27}" presName="sibTrans" presStyleLbl="sibTrans2D1" presStyleIdx="4" presStyleCnt="5"/>
      <dgm:spPr/>
      <dgm:t>
        <a:bodyPr/>
        <a:lstStyle/>
        <a:p>
          <a:endParaRPr lang="en-GB"/>
        </a:p>
      </dgm:t>
    </dgm:pt>
    <dgm:pt modelId="{7EFC3856-4991-4448-88A1-A59B462F1A71}" type="pres">
      <dgm:prSet presAssocID="{821E0F7F-64E2-4C2D-88B1-8894AD775B27}" presName="connectorText" presStyleLbl="sibTrans2D1" presStyleIdx="4" presStyleCnt="5"/>
      <dgm:spPr/>
      <dgm:t>
        <a:bodyPr/>
        <a:lstStyle/>
        <a:p>
          <a:endParaRPr lang="en-GB"/>
        </a:p>
      </dgm:t>
    </dgm:pt>
  </dgm:ptLst>
  <dgm:cxnLst>
    <dgm:cxn modelId="{990F5672-775D-48DD-9ECA-72E955A76C38}" type="presOf" srcId="{9994510D-AFFC-485D-8C0A-32EEFA81E064}" destId="{DB89D02C-03D8-4BE8-AF59-962799C23C18}" srcOrd="1" destOrd="0" presId="urn:microsoft.com/office/officeart/2005/8/layout/cycle2"/>
    <dgm:cxn modelId="{32CDFD28-833C-4F44-858D-B8935761BFD0}" type="presOf" srcId="{821E0F7F-64E2-4C2D-88B1-8894AD775B27}" destId="{7EFC3856-4991-4448-88A1-A59B462F1A71}" srcOrd="1" destOrd="0" presId="urn:microsoft.com/office/officeart/2005/8/layout/cycle2"/>
    <dgm:cxn modelId="{DA777375-BD95-4872-8E83-98C259812E20}" type="presOf" srcId="{247AFD34-B2C6-48E0-A3B5-5801BF23FC13}" destId="{B376506B-5061-4CB6-9F4D-4755F4521550}" srcOrd="0" destOrd="0" presId="urn:microsoft.com/office/officeart/2005/8/layout/cycle2"/>
    <dgm:cxn modelId="{FE803790-4B1D-4137-904C-CFD900F39D31}" type="presOf" srcId="{2EE64236-99BD-47F5-A753-A9527E72702F}" destId="{8BF39CCE-54A5-490B-82EE-4AB11DF14273}" srcOrd="0" destOrd="0" presId="urn:microsoft.com/office/officeart/2005/8/layout/cycle2"/>
    <dgm:cxn modelId="{8DA3D8A4-3117-4FA8-A9F2-CCDC5C3E6240}" srcId="{88D4BF48-1438-40FC-A535-3A479EDBFCBF}" destId="{247AFD34-B2C6-48E0-A3B5-5801BF23FC13}" srcOrd="4" destOrd="0" parTransId="{4EF5FDE1-B974-4CC9-BD9A-C55910411AB7}" sibTransId="{821E0F7F-64E2-4C2D-88B1-8894AD775B27}"/>
    <dgm:cxn modelId="{E806963E-4F61-479A-B600-18C43EE3FB6D}" srcId="{88D4BF48-1438-40FC-A535-3A479EDBFCBF}" destId="{AB6A0A55-F2A5-4D3F-8B57-5D917CC1EF68}" srcOrd="0" destOrd="0" parTransId="{C0670709-5086-45E8-ABF0-3013FEB14B73}" sibTransId="{9994510D-AFFC-485D-8C0A-32EEFA81E064}"/>
    <dgm:cxn modelId="{7A6E3E89-C7AC-4432-A989-F6D2AA5DBCFE}" type="presOf" srcId="{41BA5B69-2FF1-4DEE-9F73-99D24727CAAA}" destId="{3594204E-B5AD-4860-8616-B22713FB61C8}" srcOrd="1" destOrd="0" presId="urn:microsoft.com/office/officeart/2005/8/layout/cycle2"/>
    <dgm:cxn modelId="{51B40DE7-94DB-4CE4-A8E5-EF430444447D}" srcId="{88D4BF48-1438-40FC-A535-3A479EDBFCBF}" destId="{5941DBF8-3A40-4953-BBEC-A2F04A1A23BF}" srcOrd="1" destOrd="0" parTransId="{46AE5DC7-001D-4599-B864-1C6CDCB7E52E}" sibTransId="{41BA5B69-2FF1-4DEE-9F73-99D24727CAAA}"/>
    <dgm:cxn modelId="{FB8FB021-A576-4B4C-AB80-F0D978459647}" type="presOf" srcId="{5941DBF8-3A40-4953-BBEC-A2F04A1A23BF}" destId="{F33ACBCA-3649-42F1-8C37-56D43C8369B9}" srcOrd="0" destOrd="0" presId="urn:microsoft.com/office/officeart/2005/8/layout/cycle2"/>
    <dgm:cxn modelId="{9C86A543-D33E-44F8-8AD1-51B2E4086E8D}" type="presOf" srcId="{D6AFC185-1E20-4F4C-8A0F-7F539595FBB3}" destId="{D73C8E25-7957-493D-81CF-188FB30A544D}" srcOrd="0" destOrd="0" presId="urn:microsoft.com/office/officeart/2005/8/layout/cycle2"/>
    <dgm:cxn modelId="{3EF92A4B-356A-4827-921E-2091F0ADECA2}" type="presOf" srcId="{38BDC9F8-1EE8-4F9F-8487-FFD5A53501E7}" destId="{C170DAD4-42E7-4D34-9D19-9B41EAAAA02E}" srcOrd="0" destOrd="0" presId="urn:microsoft.com/office/officeart/2005/8/layout/cycle2"/>
    <dgm:cxn modelId="{5EBEDC4B-24D8-459F-8B3D-891F2DADDA89}" srcId="{88D4BF48-1438-40FC-A535-3A479EDBFCBF}" destId="{90FDFF7C-475D-4C9B-A2BD-38B70B6169FE}" srcOrd="2" destOrd="0" parTransId="{1534A6A5-ED02-4172-AEF8-B693CEB746ED}" sibTransId="{38BDC9F8-1EE8-4F9F-8487-FFD5A53501E7}"/>
    <dgm:cxn modelId="{0EAD2E79-BEB9-4427-9FF8-6AC64F22FEEF}" type="presOf" srcId="{821E0F7F-64E2-4C2D-88B1-8894AD775B27}" destId="{571E6E06-6A91-4450-94C0-CEB43264C4D1}" srcOrd="0" destOrd="0" presId="urn:microsoft.com/office/officeart/2005/8/layout/cycle2"/>
    <dgm:cxn modelId="{F3740730-92FC-4B70-B772-D8ABC4A3504E}" type="presOf" srcId="{2EE64236-99BD-47F5-A753-A9527E72702F}" destId="{6FDBEC05-F14A-410C-8D1F-7D747C813F2C}" srcOrd="1" destOrd="0" presId="urn:microsoft.com/office/officeart/2005/8/layout/cycle2"/>
    <dgm:cxn modelId="{2F606FD1-0FFC-4D43-B514-0DD95DF73CDA}" type="presOf" srcId="{90FDFF7C-475D-4C9B-A2BD-38B70B6169FE}" destId="{D7DDC1AB-3914-4FFD-87CA-832A61C598C4}" srcOrd="0" destOrd="0" presId="urn:microsoft.com/office/officeart/2005/8/layout/cycle2"/>
    <dgm:cxn modelId="{4A527F4C-706C-4467-A8E9-CC7BAB38E4A8}" type="presOf" srcId="{88D4BF48-1438-40FC-A535-3A479EDBFCBF}" destId="{00DBAA21-B832-4C4A-A6DC-F1D720674B14}" srcOrd="0" destOrd="0" presId="urn:microsoft.com/office/officeart/2005/8/layout/cycle2"/>
    <dgm:cxn modelId="{2148696C-5CAC-49E8-ACD3-1D1AE93D1B9E}" type="presOf" srcId="{9994510D-AFFC-485D-8C0A-32EEFA81E064}" destId="{DC1731F0-FD63-4FD3-928B-EDB4A7FDFC07}" srcOrd="0" destOrd="0" presId="urn:microsoft.com/office/officeart/2005/8/layout/cycle2"/>
    <dgm:cxn modelId="{98DE86D9-207A-4E7D-941B-9A997245662B}" type="presOf" srcId="{41BA5B69-2FF1-4DEE-9F73-99D24727CAAA}" destId="{075416DF-854E-4641-A35D-D1DCBE91CB86}" srcOrd="0" destOrd="0" presId="urn:microsoft.com/office/officeart/2005/8/layout/cycle2"/>
    <dgm:cxn modelId="{E95C6F63-28E4-477F-ADF7-0E4E7E48EA19}" type="presOf" srcId="{AB6A0A55-F2A5-4D3F-8B57-5D917CC1EF68}" destId="{C9B813DC-004B-4F5D-8803-33A9D19BFB3E}" srcOrd="0" destOrd="0" presId="urn:microsoft.com/office/officeart/2005/8/layout/cycle2"/>
    <dgm:cxn modelId="{4B799250-5676-4B0D-AE90-567294EF9DAC}" srcId="{88D4BF48-1438-40FC-A535-3A479EDBFCBF}" destId="{D6AFC185-1E20-4F4C-8A0F-7F539595FBB3}" srcOrd="3" destOrd="0" parTransId="{5EE0CB44-1C26-487F-B8DE-54107D7FF9EE}" sibTransId="{2EE64236-99BD-47F5-A753-A9527E72702F}"/>
    <dgm:cxn modelId="{42AC1F58-C827-47E9-9F5C-7483170340F6}" type="presOf" srcId="{38BDC9F8-1EE8-4F9F-8487-FFD5A53501E7}" destId="{09D5EDCA-946A-4AAC-96EF-61CEA88FCDBC}" srcOrd="1" destOrd="0" presId="urn:microsoft.com/office/officeart/2005/8/layout/cycle2"/>
    <dgm:cxn modelId="{D43AF61E-34D9-44FB-A835-8C1404D57DCE}" type="presParOf" srcId="{00DBAA21-B832-4C4A-A6DC-F1D720674B14}" destId="{C9B813DC-004B-4F5D-8803-33A9D19BFB3E}" srcOrd="0" destOrd="0" presId="urn:microsoft.com/office/officeart/2005/8/layout/cycle2"/>
    <dgm:cxn modelId="{45F4E8AF-82C6-4848-9A2A-2A84B05BD10B}" type="presParOf" srcId="{00DBAA21-B832-4C4A-A6DC-F1D720674B14}" destId="{DC1731F0-FD63-4FD3-928B-EDB4A7FDFC07}" srcOrd="1" destOrd="0" presId="urn:microsoft.com/office/officeart/2005/8/layout/cycle2"/>
    <dgm:cxn modelId="{A9B4DCCE-F967-4908-AC50-104A3674C1F7}" type="presParOf" srcId="{DC1731F0-FD63-4FD3-928B-EDB4A7FDFC07}" destId="{DB89D02C-03D8-4BE8-AF59-962799C23C18}" srcOrd="0" destOrd="0" presId="urn:microsoft.com/office/officeart/2005/8/layout/cycle2"/>
    <dgm:cxn modelId="{8B777645-AEF2-4C4C-8D00-E0710C0F3C1E}" type="presParOf" srcId="{00DBAA21-B832-4C4A-A6DC-F1D720674B14}" destId="{F33ACBCA-3649-42F1-8C37-56D43C8369B9}" srcOrd="2" destOrd="0" presId="urn:microsoft.com/office/officeart/2005/8/layout/cycle2"/>
    <dgm:cxn modelId="{55D9B773-517A-4503-9690-26FDCFF0D838}" type="presParOf" srcId="{00DBAA21-B832-4C4A-A6DC-F1D720674B14}" destId="{075416DF-854E-4641-A35D-D1DCBE91CB86}" srcOrd="3" destOrd="0" presId="urn:microsoft.com/office/officeart/2005/8/layout/cycle2"/>
    <dgm:cxn modelId="{B910CA24-AF2B-4434-98F6-0A0827D5A2D5}" type="presParOf" srcId="{075416DF-854E-4641-A35D-D1DCBE91CB86}" destId="{3594204E-B5AD-4860-8616-B22713FB61C8}" srcOrd="0" destOrd="0" presId="urn:microsoft.com/office/officeart/2005/8/layout/cycle2"/>
    <dgm:cxn modelId="{FB144472-5FCC-49C8-998C-3E7A9924B1EE}" type="presParOf" srcId="{00DBAA21-B832-4C4A-A6DC-F1D720674B14}" destId="{D7DDC1AB-3914-4FFD-87CA-832A61C598C4}" srcOrd="4" destOrd="0" presId="urn:microsoft.com/office/officeart/2005/8/layout/cycle2"/>
    <dgm:cxn modelId="{3BAEF6E1-0EC7-4AB7-BC5D-BFCA6FE2DFD9}" type="presParOf" srcId="{00DBAA21-B832-4C4A-A6DC-F1D720674B14}" destId="{C170DAD4-42E7-4D34-9D19-9B41EAAAA02E}" srcOrd="5" destOrd="0" presId="urn:microsoft.com/office/officeart/2005/8/layout/cycle2"/>
    <dgm:cxn modelId="{C1FF4AC4-FFA0-4D54-B75C-52686A18E7D4}" type="presParOf" srcId="{C170DAD4-42E7-4D34-9D19-9B41EAAAA02E}" destId="{09D5EDCA-946A-4AAC-96EF-61CEA88FCDBC}" srcOrd="0" destOrd="0" presId="urn:microsoft.com/office/officeart/2005/8/layout/cycle2"/>
    <dgm:cxn modelId="{EB020193-E68B-4C2A-BB47-EC878675B0A5}" type="presParOf" srcId="{00DBAA21-B832-4C4A-A6DC-F1D720674B14}" destId="{D73C8E25-7957-493D-81CF-188FB30A544D}" srcOrd="6" destOrd="0" presId="urn:microsoft.com/office/officeart/2005/8/layout/cycle2"/>
    <dgm:cxn modelId="{021AFE6D-7904-418A-9160-ADE31C63D4CB}" type="presParOf" srcId="{00DBAA21-B832-4C4A-A6DC-F1D720674B14}" destId="{8BF39CCE-54A5-490B-82EE-4AB11DF14273}" srcOrd="7" destOrd="0" presId="urn:microsoft.com/office/officeart/2005/8/layout/cycle2"/>
    <dgm:cxn modelId="{F4B372D5-4A2B-47C5-90BF-965C4233F144}" type="presParOf" srcId="{8BF39CCE-54A5-490B-82EE-4AB11DF14273}" destId="{6FDBEC05-F14A-410C-8D1F-7D747C813F2C}" srcOrd="0" destOrd="0" presId="urn:microsoft.com/office/officeart/2005/8/layout/cycle2"/>
    <dgm:cxn modelId="{E4521E03-DC83-4D02-88A0-7305FAD605FF}" type="presParOf" srcId="{00DBAA21-B832-4C4A-A6DC-F1D720674B14}" destId="{B376506B-5061-4CB6-9F4D-4755F4521550}" srcOrd="8" destOrd="0" presId="urn:microsoft.com/office/officeart/2005/8/layout/cycle2"/>
    <dgm:cxn modelId="{3C4FA370-6CBD-476A-A277-198C97800F89}" type="presParOf" srcId="{00DBAA21-B832-4C4A-A6DC-F1D720674B14}" destId="{571E6E06-6A91-4450-94C0-CEB43264C4D1}" srcOrd="9" destOrd="0" presId="urn:microsoft.com/office/officeart/2005/8/layout/cycle2"/>
    <dgm:cxn modelId="{EBC59A46-9010-4F8A-A74A-7B3517C36328}" type="presParOf" srcId="{571E6E06-6A91-4450-94C0-CEB43264C4D1}" destId="{7EFC3856-4991-4448-88A1-A59B462F1A71}"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D12C32-DE3C-46BB-8B3F-4AD57A38E9B8}" type="datetimeFigureOut">
              <a:rPr lang="en-GB" smtClean="0"/>
              <a:pPr/>
              <a:t>07/10/2020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D4B3039-9EE4-4EFA-AB7D-AE0B0649423C}" type="slidenum">
              <a:rPr lang="en-GB" smtClean="0"/>
              <a:pPr/>
              <a:t>‹#›</a:t>
            </a:fld>
            <a:endParaRPr lang="en-GB"/>
          </a:p>
        </p:txBody>
      </p:sp>
    </p:spTree>
    <p:extLst>
      <p:ext uri="{BB962C8B-B14F-4D97-AF65-F5344CB8AC3E}">
        <p14:creationId xmlns:p14="http://schemas.microsoft.com/office/powerpoint/2010/main" xmlns="" val="3154694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7986330-EB50-4A15-AA9F-6A821D80C1D4}" type="datetimeFigureOut">
              <a:rPr lang="en-US"/>
              <a:pPr>
                <a:defRPr/>
              </a:pPr>
              <a:t>10/7/2020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D88A08B-8E79-42C7-BA1A-A9A6D0BD512C}" type="slidenum">
              <a:rPr lang="en-GB"/>
              <a:pPr>
                <a:defRPr/>
              </a:pPr>
              <a:t>‹#›</a:t>
            </a:fld>
            <a:endParaRPr lang="en-GB"/>
          </a:p>
        </p:txBody>
      </p:sp>
    </p:spTree>
    <p:extLst>
      <p:ext uri="{BB962C8B-B14F-4D97-AF65-F5344CB8AC3E}">
        <p14:creationId xmlns:p14="http://schemas.microsoft.com/office/powerpoint/2010/main" xmlns="" val="1682011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D88A08B-8E79-42C7-BA1A-A9A6D0BD512C}" type="slidenum">
              <a:rPr lang="en-GB" smtClean="0"/>
              <a:pPr>
                <a:defRPr/>
              </a:pPr>
              <a:t>1</a:t>
            </a:fld>
            <a:endParaRPr lang="en-GB"/>
          </a:p>
        </p:txBody>
      </p:sp>
    </p:spTree>
    <p:extLst>
      <p:ext uri="{BB962C8B-B14F-4D97-AF65-F5344CB8AC3E}">
        <p14:creationId xmlns:p14="http://schemas.microsoft.com/office/powerpoint/2010/main" xmlns="" val="2225798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D88A08B-8E79-42C7-BA1A-A9A6D0BD512C}" type="slidenum">
              <a:rPr lang="en-GB" smtClean="0"/>
              <a:pPr>
                <a:defRPr/>
              </a:pPr>
              <a:t>5</a:t>
            </a:fld>
            <a:endParaRPr lang="en-GB"/>
          </a:p>
        </p:txBody>
      </p:sp>
    </p:spTree>
    <p:extLst>
      <p:ext uri="{BB962C8B-B14F-4D97-AF65-F5344CB8AC3E}">
        <p14:creationId xmlns:p14="http://schemas.microsoft.com/office/powerpoint/2010/main" xmlns="" val="1403770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D88A08B-8E79-42C7-BA1A-A9A6D0BD512C}" type="slidenum">
              <a:rPr lang="en-GB" smtClean="0"/>
              <a:pPr>
                <a:defRPr/>
              </a:pPr>
              <a:t>10</a:t>
            </a:fld>
            <a:endParaRPr lang="en-GB"/>
          </a:p>
        </p:txBody>
      </p:sp>
    </p:spTree>
    <p:extLst>
      <p:ext uri="{BB962C8B-B14F-4D97-AF65-F5344CB8AC3E}">
        <p14:creationId xmlns:p14="http://schemas.microsoft.com/office/powerpoint/2010/main" xmlns="" val="1972146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D88A08B-8E79-42C7-BA1A-A9A6D0BD512C}" type="slidenum">
              <a:rPr lang="en-GB" smtClean="0"/>
              <a:pPr>
                <a:defRPr/>
              </a:pPr>
              <a:t>26</a:t>
            </a:fld>
            <a:endParaRPr lang="en-GB"/>
          </a:p>
        </p:txBody>
      </p:sp>
    </p:spTree>
    <p:extLst>
      <p:ext uri="{BB962C8B-B14F-4D97-AF65-F5344CB8AC3E}">
        <p14:creationId xmlns:p14="http://schemas.microsoft.com/office/powerpoint/2010/main" xmlns="" val="2455398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rgbClr val="00263A"/>
                </a:solidFill>
              </a:defRPr>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63A"/>
                </a:solidFill>
              </a:defRPr>
            </a:lvl1pPr>
          </a:lstStyle>
          <a:p>
            <a:r>
              <a:rPr lang="en-US"/>
              <a:t>Click to edit Master title style</a:t>
            </a:r>
            <a:endParaRPr lang="en-GB" dirty="0"/>
          </a:p>
        </p:txBody>
      </p:sp>
      <p:sp>
        <p:nvSpPr>
          <p:cNvPr id="3" name="Content Placeholder 2"/>
          <p:cNvSpPr>
            <a:spLocks noGrp="1"/>
          </p:cNvSpPr>
          <p:nvPr>
            <p:ph idx="1"/>
          </p:nvPr>
        </p:nvSpPr>
        <p:spPr>
          <a:xfrm>
            <a:off x="609600" y="1600202"/>
            <a:ext cx="10972800" cy="4329129"/>
          </a:xfrm>
        </p:spPr>
        <p:txBody>
          <a:bodyPr/>
          <a:lstStyle>
            <a:lvl1pPr>
              <a:defRPr>
                <a:solidFill>
                  <a:srgbClr val="00263A"/>
                </a:solidFill>
              </a:defRPr>
            </a:lvl1pPr>
            <a:lvl2pPr>
              <a:defRPr>
                <a:solidFill>
                  <a:srgbClr val="00263A"/>
                </a:solidFill>
              </a:defRPr>
            </a:lvl2pPr>
            <a:lvl3pPr>
              <a:defRPr>
                <a:solidFill>
                  <a:srgbClr val="00263A"/>
                </a:solidFill>
              </a:defRPr>
            </a:lvl3pPr>
            <a:lvl4pPr>
              <a:defRPr>
                <a:solidFill>
                  <a:srgbClr val="00263A"/>
                </a:solidFill>
              </a:defRPr>
            </a:lvl4pPr>
            <a:lvl5pPr>
              <a:defRPr>
                <a:solidFill>
                  <a:srgbClr val="00263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63A"/>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09600" y="1600201"/>
            <a:ext cx="5384800" cy="4329130"/>
          </a:xfrm>
        </p:spPr>
        <p:txBody>
          <a:bodyPr/>
          <a:lstStyle>
            <a:lvl1pPr>
              <a:defRPr sz="2800">
                <a:solidFill>
                  <a:srgbClr val="00263A"/>
                </a:solidFill>
              </a:defRPr>
            </a:lvl1pPr>
            <a:lvl2pPr>
              <a:defRPr sz="2400">
                <a:solidFill>
                  <a:srgbClr val="00263A"/>
                </a:solidFill>
              </a:defRPr>
            </a:lvl2pPr>
            <a:lvl3pPr>
              <a:defRPr sz="2000">
                <a:solidFill>
                  <a:srgbClr val="00263A"/>
                </a:solidFill>
              </a:defRPr>
            </a:lvl3pPr>
            <a:lvl4pPr>
              <a:defRPr sz="1800">
                <a:solidFill>
                  <a:srgbClr val="00263A"/>
                </a:solidFill>
              </a:defRPr>
            </a:lvl4pPr>
            <a:lvl5pPr>
              <a:defRPr sz="1800">
                <a:solidFill>
                  <a:srgbClr val="00263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1"/>
            <a:ext cx="5384800" cy="4329130"/>
          </a:xfrm>
        </p:spPr>
        <p:txBody>
          <a:bodyPr/>
          <a:lstStyle>
            <a:lvl1pPr>
              <a:defRPr sz="2800">
                <a:solidFill>
                  <a:srgbClr val="00263A"/>
                </a:solidFill>
              </a:defRPr>
            </a:lvl1pPr>
            <a:lvl2pPr>
              <a:defRPr sz="2400">
                <a:solidFill>
                  <a:srgbClr val="00263A"/>
                </a:solidFill>
              </a:defRPr>
            </a:lvl2pPr>
            <a:lvl3pPr>
              <a:defRPr sz="2000">
                <a:solidFill>
                  <a:srgbClr val="00263A"/>
                </a:solidFill>
              </a:defRPr>
            </a:lvl3pPr>
            <a:lvl4pPr>
              <a:defRPr sz="1800">
                <a:solidFill>
                  <a:srgbClr val="00263A"/>
                </a:solidFill>
              </a:defRPr>
            </a:lvl4pPr>
            <a:lvl5pPr>
              <a:defRPr sz="1800">
                <a:solidFill>
                  <a:srgbClr val="00263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7544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6"/>
            <a:ext cx="5389033" cy="37544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dirty="0"/>
          </a:p>
        </p:txBody>
      </p:sp>
      <p:sp>
        <p:nvSpPr>
          <p:cNvPr id="3" name="Content Placeholder 2"/>
          <p:cNvSpPr>
            <a:spLocks noGrp="1"/>
          </p:cNvSpPr>
          <p:nvPr>
            <p:ph idx="1"/>
          </p:nvPr>
        </p:nvSpPr>
        <p:spPr>
          <a:xfrm>
            <a:off x="4766733" y="273051"/>
            <a:ext cx="6815667" cy="56562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4942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1"/>
          </p:nvPr>
        </p:nvSpPr>
        <p:spPr>
          <a:xfrm>
            <a:off x="380960" y="6286521"/>
            <a:ext cx="2749549" cy="285752"/>
          </a:xfrm>
          <a:prstGeom prst="rect">
            <a:avLst/>
          </a:prstGeom>
        </p:spPr>
        <p:txBody>
          <a:bodyPr/>
          <a:lstStyle>
            <a:lvl1pPr>
              <a:defRPr/>
            </a:lvl1pPr>
          </a:lstStyle>
          <a:p>
            <a:pPr>
              <a:defRPr/>
            </a:pP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5619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609600" y="1600202"/>
            <a:ext cx="10972800" cy="4329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scotlandexcel-logo-refresh-1.jpg"/>
          <p:cNvPicPr>
            <a:picLocks/>
          </p:cNvPicPr>
          <p:nvPr/>
        </p:nvPicPr>
        <p:blipFill>
          <a:blip r:embed="rId11" cstate="print"/>
          <a:stretch>
            <a:fillRect/>
          </a:stretch>
        </p:blipFill>
        <p:spPr>
          <a:xfrm>
            <a:off x="9126374" y="5865325"/>
            <a:ext cx="2589415" cy="842392"/>
          </a:xfrm>
          <a:prstGeom prst="rect">
            <a:avLst/>
          </a:prstGeom>
        </p:spPr>
      </p:pic>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609600" y="1600201"/>
            <a:ext cx="10972800" cy="4329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p:cNvSpPr txBox="1"/>
          <p:nvPr/>
        </p:nvSpPr>
        <p:spPr>
          <a:xfrm>
            <a:off x="476211" y="6286521"/>
            <a:ext cx="2000264" cy="276999"/>
          </a:xfrm>
          <a:prstGeom prst="rect">
            <a:avLst/>
          </a:prstGeom>
          <a:noFill/>
        </p:spPr>
        <p:txBody>
          <a:bodyPr wrap="square" rtlCol="0">
            <a:spAutoFit/>
          </a:bodyPr>
          <a:lstStyle/>
          <a:p>
            <a:fld id="{DDF72773-82AF-46D9-9C16-989733A9787D}" type="slidenum">
              <a:rPr lang="en-US" sz="1200" smtClean="0">
                <a:solidFill>
                  <a:schemeClr val="bg1">
                    <a:lumMod val="65000"/>
                  </a:schemeClr>
                </a:solidFill>
              </a:rPr>
              <a:pPr/>
              <a:t>‹#›</a:t>
            </a:fld>
            <a:endParaRPr lang="en-US" sz="1200" dirty="0">
              <a:solidFill>
                <a:schemeClr val="bg1">
                  <a:lumMod val="65000"/>
                </a:schemeClr>
              </a:solidFill>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50" r:id="rId9"/>
  </p:sldLayoutIdLst>
  <p:hf hdr="0" ftr="0" dt="0"/>
  <p:txStyles>
    <p:titleStyle>
      <a:lvl1pPr algn="ctr" rtl="0" eaLnBrk="1" fontAlgn="base" hangingPunct="1">
        <a:spcBef>
          <a:spcPct val="0"/>
        </a:spcBef>
        <a:spcAft>
          <a:spcPct val="0"/>
        </a:spcAft>
        <a:defRPr sz="4400" kern="1200">
          <a:solidFill>
            <a:srgbClr val="00263A"/>
          </a:solidFill>
          <a:latin typeface="+mj-lt"/>
          <a:ea typeface="+mj-ea"/>
          <a:cs typeface="+mj-cs"/>
        </a:defRPr>
      </a:lvl1pPr>
      <a:lvl2pPr algn="ctr" rtl="0" eaLnBrk="1" fontAlgn="base" hangingPunct="1">
        <a:spcBef>
          <a:spcPct val="0"/>
        </a:spcBef>
        <a:spcAft>
          <a:spcPct val="0"/>
        </a:spcAft>
        <a:defRPr sz="4400">
          <a:solidFill>
            <a:schemeClr val="tx1"/>
          </a:solidFill>
          <a:latin typeface="Comic Sans MS" pitchFamily="66" charset="0"/>
        </a:defRPr>
      </a:lvl2pPr>
      <a:lvl3pPr algn="ctr" rtl="0" eaLnBrk="1" fontAlgn="base" hangingPunct="1">
        <a:spcBef>
          <a:spcPct val="0"/>
        </a:spcBef>
        <a:spcAft>
          <a:spcPct val="0"/>
        </a:spcAft>
        <a:defRPr sz="4400">
          <a:solidFill>
            <a:schemeClr val="tx1"/>
          </a:solidFill>
          <a:latin typeface="Comic Sans MS" pitchFamily="66" charset="0"/>
        </a:defRPr>
      </a:lvl3pPr>
      <a:lvl4pPr algn="ctr" rtl="0" eaLnBrk="1" fontAlgn="base" hangingPunct="1">
        <a:spcBef>
          <a:spcPct val="0"/>
        </a:spcBef>
        <a:spcAft>
          <a:spcPct val="0"/>
        </a:spcAft>
        <a:defRPr sz="4400">
          <a:solidFill>
            <a:schemeClr val="tx1"/>
          </a:solidFill>
          <a:latin typeface="Comic Sans MS" pitchFamily="66" charset="0"/>
        </a:defRPr>
      </a:lvl4pPr>
      <a:lvl5pPr algn="ctr" rtl="0" eaLnBrk="1" fontAlgn="base" hangingPunct="1">
        <a:spcBef>
          <a:spcPct val="0"/>
        </a:spcBef>
        <a:spcAft>
          <a:spcPct val="0"/>
        </a:spcAft>
        <a:defRPr sz="4400">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omic Sans MS" pitchFamily="66" charset="0"/>
        </a:defRPr>
      </a:lvl6pPr>
      <a:lvl7pPr marL="914400" algn="ctr" rtl="0" eaLnBrk="1" fontAlgn="base" hangingPunct="1">
        <a:spcBef>
          <a:spcPct val="0"/>
        </a:spcBef>
        <a:spcAft>
          <a:spcPct val="0"/>
        </a:spcAft>
        <a:defRPr sz="4400">
          <a:solidFill>
            <a:schemeClr val="tx1"/>
          </a:solidFill>
          <a:latin typeface="Comic Sans MS" pitchFamily="66" charset="0"/>
        </a:defRPr>
      </a:lvl7pPr>
      <a:lvl8pPr marL="1371600" algn="ctr" rtl="0" eaLnBrk="1" fontAlgn="base" hangingPunct="1">
        <a:spcBef>
          <a:spcPct val="0"/>
        </a:spcBef>
        <a:spcAft>
          <a:spcPct val="0"/>
        </a:spcAft>
        <a:defRPr sz="4400">
          <a:solidFill>
            <a:schemeClr val="tx1"/>
          </a:solidFill>
          <a:latin typeface="Comic Sans MS" pitchFamily="66" charset="0"/>
        </a:defRPr>
      </a:lvl8pPr>
      <a:lvl9pPr marL="1828800" algn="ctr" rtl="0" eaLnBrk="1" fontAlgn="base" hangingPunct="1">
        <a:spcBef>
          <a:spcPct val="0"/>
        </a:spcBef>
        <a:spcAft>
          <a:spcPct val="0"/>
        </a:spcAft>
        <a:defRPr sz="4400">
          <a:solidFill>
            <a:schemeClr val="tx1"/>
          </a:solidFill>
          <a:latin typeface="Comic Sans MS" pitchFamily="66"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00263A"/>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rgbClr val="00263A"/>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rgbClr val="00263A"/>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00263A"/>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00263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www.scotland-excel.org.uk/nmsruntime/saveasdialog.aspx?lID=12361&amp;fileName=Framework_Terms_and_Conditions_Part_C.pdf" TargetMode="External"/><Relationship Id="rId3" Type="http://schemas.openxmlformats.org/officeDocument/2006/relationships/hyperlink" Target="http://www.scotland-excel.org.uk/nmsruntime/saveasdialog.aspx?lID=12351&amp;fileName=Framework_Terms_and_Conditions.pdf" TargetMode="External"/><Relationship Id="rId7" Type="http://schemas.openxmlformats.org/officeDocument/2006/relationships/hyperlink" Target="http://www.scotland-excel.org.uk/nmsruntime/saveasdialog.aspx?lID=12362&amp;fileName=Framework_Terms_and_Conditions_Part_D.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scotland-excel.org.uk/nmsruntime/saveasdialog.aspx?lID=12366&amp;fileName=Framework_Terms_and_Conditions_Part_H.pdf" TargetMode="External"/><Relationship Id="rId11" Type="http://schemas.openxmlformats.org/officeDocument/2006/relationships/hyperlink" Target="http://www.scotland-excel.org.uk/nmsruntime/saveasdialog.aspx?lID=12352&amp;fileName=Framework_Terms_and_Conditions_Part_A.pdf" TargetMode="External"/><Relationship Id="rId5" Type="http://schemas.openxmlformats.org/officeDocument/2006/relationships/hyperlink" Target="http://www.scotland-excel.org.uk/nmsruntime/saveasdialog.aspx?lID=12365&amp;fileName=Framework_Terms_and_Conditions_Part_G.pdf" TargetMode="External"/><Relationship Id="rId10" Type="http://schemas.openxmlformats.org/officeDocument/2006/relationships/hyperlink" Target="http://www.scotland-excel.org.uk/nmsruntime/saveasdialog.aspx?lID=12363&amp;fileName=Framework_Terms_and_Conditions_Part_E.pdf" TargetMode="External"/><Relationship Id="rId4" Type="http://schemas.openxmlformats.org/officeDocument/2006/relationships/hyperlink" Target="http://www.scotland-excel.org.uk/nmsruntime/saveasdialog.aspx?lID=12364&amp;fileName=Framework_Terms_and_Conditions_Part_F.pdf" TargetMode="External"/><Relationship Id="rId9" Type="http://schemas.openxmlformats.org/officeDocument/2006/relationships/hyperlink" Target="http://www.scotland-excel.org.uk/nmsruntime/saveasdialog.aspx?lID=12353&amp;fileName=Framework_Terms_and_Conditions_Part_B.pdf"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www.scotland-excel.org.uk/nmsruntime/saveasdialog.aspx?lID=12360&amp;fileName=Schedule_7_FinancialInformation.pdf" TargetMode="External"/><Relationship Id="rId3" Type="http://schemas.openxmlformats.org/officeDocument/2006/relationships/hyperlink" Target="http://www.scotland-excel.org.uk/nmsruntime/saveasdialog.aspx?lID=12348&amp;fileName=PartA_Schedule2_NewEntrants.pdf" TargetMode="External"/><Relationship Id="rId7" Type="http://schemas.openxmlformats.org/officeDocument/2006/relationships/hyperlink" Target="http://www.scotland-excel.org.uk/nmsruntime/saveasdialog.aspx?lID=12359&amp;fileName=PartA_Schedule6_IdentifiedandDefinedTerms.pdf" TargetMode="External"/><Relationship Id="rId2" Type="http://schemas.openxmlformats.org/officeDocument/2006/relationships/hyperlink" Target="http://www.scotland-excel.org.uk/nmsruntime/saveasdialog.aspx?lID=12347&amp;fileName=PartA_Schedule1_ServiceSpecification.pdf" TargetMode="External"/><Relationship Id="rId1" Type="http://schemas.openxmlformats.org/officeDocument/2006/relationships/slideLayout" Target="../slideLayouts/slideLayout2.xml"/><Relationship Id="rId6" Type="http://schemas.openxmlformats.org/officeDocument/2006/relationships/hyperlink" Target="http://www.scotland-excel.org.uk/nmsruntime/saveasdialog.aspx?lID=12358&amp;fileName=PartA_Schedule5_IndividualSupportAgreement.pdf" TargetMode="External"/><Relationship Id="rId5" Type="http://schemas.openxmlformats.org/officeDocument/2006/relationships/hyperlink" Target="http://www.scotland-excel.org.uk/nmsruntime/saveasdialog.aspx?lID=12357&amp;fileName=PartA_Schedule4_IndividualSupportTerms.pdf" TargetMode="External"/><Relationship Id="rId4" Type="http://schemas.openxmlformats.org/officeDocument/2006/relationships/hyperlink" Target="http://www.scotland-excel.org.uk/nmsruntime/saveasdialog.aspx?lID=12349&amp;fileName=Schedule_3_Calling_Off_from_the_Flexible_Framework.pdf" TargetMode="External"/><Relationship Id="rId9"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hyperlink" Target="http://www.scotland-excel.org.uk/nmsruntime/saveasdialog.aspx?lID=12367&amp;fileName=Schedule_1_Service_Specification_Key_Principles.pdf" TargetMode="External"/><Relationship Id="rId7" Type="http://schemas.openxmlformats.org/officeDocument/2006/relationships/hyperlink" Target="http://www.scotland-excel.org.uk/nmsruntime/saveasdialog.aspx?lID=12369&amp;fileName=Schedule_1_Service_Specification_Other_Requirements.pdf" TargetMode="External"/><Relationship Id="rId2" Type="http://schemas.openxmlformats.org/officeDocument/2006/relationships/hyperlink" Target="http://www.scotland-excel.org.uk/nmsruntime/saveasdialog.aspx?lID=12347&amp;fileName=PartA_Schedule1_ServiceSpecification.pdf" TargetMode="External"/><Relationship Id="rId1" Type="http://schemas.openxmlformats.org/officeDocument/2006/relationships/slideLayout" Target="../slideLayouts/slideLayout2.xml"/><Relationship Id="rId6" Type="http://schemas.openxmlformats.org/officeDocument/2006/relationships/hyperlink" Target="http://www.scotland-excel.org.uk/nmsruntime/saveasdialog.aspx?lID=12368&amp;fileName=Schedule_1_Service_Specification_Minimum_Requirements.pdf" TargetMode="External"/><Relationship Id="rId5" Type="http://schemas.openxmlformats.org/officeDocument/2006/relationships/hyperlink" Target="http://www.scotland-excel.org.uk/nmsruntime/saveasdialog.aspx?lID=12370&amp;fileName=Schedule_1_Service_Specification_People_and_Service.pdf" TargetMode="External"/><Relationship Id="rId4" Type="http://schemas.openxmlformats.org/officeDocument/2006/relationships/hyperlink" Target="http://www.scotland-excel.org.uk/nmsruntime/saveasdialog.aspx?lID=12371&amp;fileName=Schedule_1_Service_Specification_Service_Objectives.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scotland-excel.org.uk/nmsruntime/saveasdialog.aspx?lID=12373&amp;fileName=Schedule_1_Service_Specification_Fair_Work_Practices.pdf" TargetMode="External"/><Relationship Id="rId2" Type="http://schemas.openxmlformats.org/officeDocument/2006/relationships/hyperlink" Target="http://www.scotland-excel.org.uk/nmsruntime/saveasdialog.aspx?lID=12347&amp;fileName=PartA_Schedule1_ServiceSpecification.pdf" TargetMode="External"/><Relationship Id="rId1" Type="http://schemas.openxmlformats.org/officeDocument/2006/relationships/slideLayout" Target="../slideLayouts/slideLayout2.xml"/><Relationship Id="rId6" Type="http://schemas.openxmlformats.org/officeDocument/2006/relationships/hyperlink" Target="http://www.scotland-excel.org.uk/nmsruntime/saveasdialog.aspx?lID=12376&amp;fileName=Schedule_1_Service_Specification_Notifications_to_Care_Management.pdf" TargetMode="External"/><Relationship Id="rId5" Type="http://schemas.openxmlformats.org/officeDocument/2006/relationships/hyperlink" Target="http://www.scotland-excel.org.uk/nmsruntime/saveasdialog.aspx?lID=12375&amp;fileName=Schedule_1_Service_Specification_Service_Standards.pdf" TargetMode="External"/><Relationship Id="rId4" Type="http://schemas.openxmlformats.org/officeDocument/2006/relationships/hyperlink" Target="http://www.scotland-excel.org.uk/nmsruntime/saveasdialog.aspx?lID=12374&amp;fileName=Schedule_1_Service_Specification_Sustainability_Community_Social.pdf"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scotland-excel.org.uk/nmsruntime/saveasdialog.aspx?lID=12348&amp;fileName=PartA_Schedule2_NewEntrants.pdf"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www.scotland-excel.org.uk/nmsruntime/saveasdialog.aspx?lID=12349&amp;fileName=PartA_Schedule3_AccessingTheFramework.pdf" TargetMode="Externa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8" Type="http://schemas.openxmlformats.org/officeDocument/2006/relationships/hyperlink" Target="http://www.scotland-excel.org.uk/nmsruntime/saveasdialog.aspx?lID=12383&amp;fileName=Schedule_4_Part_F_Law.pdf" TargetMode="External"/><Relationship Id="rId3" Type="http://schemas.openxmlformats.org/officeDocument/2006/relationships/hyperlink" Target="http://www.scotland-excel.org.uk/nmsruntime/saveasdialog.aspx?lID=12378&amp;fileName=Schedule_4_Part_A_General.pdf" TargetMode="External"/><Relationship Id="rId7" Type="http://schemas.openxmlformats.org/officeDocument/2006/relationships/hyperlink" Target="http://www.scotland-excel.org.uk/nmsruntime/saveasdialog.aspx?lID=12382&amp;fileName=Schedule_4_Part_E_Protection_of_Information.pdf" TargetMode="External"/><Relationship Id="rId2" Type="http://schemas.openxmlformats.org/officeDocument/2006/relationships/hyperlink" Target="http://www.scotland-excel.org.uk/nmsruntime/saveasdialog.aspx?lID=12357&amp;fileName=PartA_Schedule4_IndividualSupportTerms.pdf" TargetMode="External"/><Relationship Id="rId1" Type="http://schemas.openxmlformats.org/officeDocument/2006/relationships/slideLayout" Target="../slideLayouts/slideLayout2.xml"/><Relationship Id="rId6" Type="http://schemas.openxmlformats.org/officeDocument/2006/relationships/hyperlink" Target="http://www.scotland-excel.org.uk/nmsruntime/saveasdialog.aspx?lID=12381&amp;fileName=Schedule_4_Part_D_Control_of_the_Contract.pdf" TargetMode="External"/><Relationship Id="rId5" Type="http://schemas.openxmlformats.org/officeDocument/2006/relationships/hyperlink" Target="http://www.scotland-excel.org.uk/nmsruntime/saveasdialog.aspx?lID=12380&amp;fileName=Schedule_4_Part_C_Service.pdf" TargetMode="External"/><Relationship Id="rId10" Type="http://schemas.openxmlformats.org/officeDocument/2006/relationships/hyperlink" Target="http://www.scotland-excel.org.uk/nmsruntime/saveasdialog.aspx?lID=12385&amp;fileName=Schedule_4_Part_H_Disputes_Remedies_Termination.pdf" TargetMode="External"/><Relationship Id="rId4" Type="http://schemas.openxmlformats.org/officeDocument/2006/relationships/hyperlink" Target="http://www.scotland-excel.org.uk/nmsruntime/saveasdialog.aspx?lID=12379&amp;fileName=Schedule_4_Part_B_Fees_Payment.pdf" TargetMode="External"/><Relationship Id="rId9" Type="http://schemas.openxmlformats.org/officeDocument/2006/relationships/hyperlink" Target="http://www.scotland-excel.org.uk/nmsruntime/saveasdialog.aspx?lID=12384&amp;fileName=Schedule_4_Part_G_Liabilities.pdf"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www.scotland-excel.org.uk/nmsruntime/saveasdialog.aspx?lID=12379&amp;fileName=Schedule_4_Part_B_Fees_Payment.pdf" TargetMode="External"/><Relationship Id="rId3" Type="http://schemas.openxmlformats.org/officeDocument/2006/relationships/hyperlink" Target="http://www.scotland-excel.org.uk/nmsruntime/saveasdialog.aspx?lID=12383&amp;fileName=Schedule_4_Part_F_Law.pdf" TargetMode="External"/><Relationship Id="rId7" Type="http://schemas.openxmlformats.org/officeDocument/2006/relationships/hyperlink" Target="http://www.scotland-excel.org.uk/nmsruntime/saveasdialog.aspx?lID=12380&amp;fileName=Schedule_4_Part_C_Service.pdf" TargetMode="External"/><Relationship Id="rId2" Type="http://schemas.openxmlformats.org/officeDocument/2006/relationships/hyperlink" Target="http://www.scotland-excel.org.uk/nmsruntime/saveasdialog.aspx?lID=12357&amp;fileName=PartA_Schedule4_IndividualSupportTerms.pdf" TargetMode="External"/><Relationship Id="rId1" Type="http://schemas.openxmlformats.org/officeDocument/2006/relationships/slideLayout" Target="../slideLayouts/slideLayout2.xml"/><Relationship Id="rId6" Type="http://schemas.openxmlformats.org/officeDocument/2006/relationships/hyperlink" Target="http://www.scotland-excel.org.uk/nmsruntime/saveasdialog.aspx?lID=12381&amp;fileName=Schedule_4_Part_D_Control_of_the_Contract.pdf" TargetMode="External"/><Relationship Id="rId5" Type="http://schemas.openxmlformats.org/officeDocument/2006/relationships/hyperlink" Target="http://www.scotland-excel.org.uk/nmsruntime/saveasdialog.aspx?lID=12385&amp;fileName=Schedule_4_Part_H_Disputes_Remedies_Termination.pdf" TargetMode="External"/><Relationship Id="rId10" Type="http://schemas.openxmlformats.org/officeDocument/2006/relationships/hyperlink" Target="http://www.scotland-excel.org.uk/nmsruntime/saveasdialog.aspx?lID=12378&amp;fileName=Schedule_4_Part_A_General.pdf" TargetMode="External"/><Relationship Id="rId4" Type="http://schemas.openxmlformats.org/officeDocument/2006/relationships/hyperlink" Target="http://www.scotland-excel.org.uk/nmsruntime/saveasdialog.aspx?lID=12384&amp;fileName=Schedule_4_Part_G_Liabilities.pdf" TargetMode="External"/><Relationship Id="rId9" Type="http://schemas.openxmlformats.org/officeDocument/2006/relationships/hyperlink" Target="http://www.scotland-excel.org.uk/nmsruntime/saveasdialog.aspx?lID=12382&amp;fileName=Schedule_4_Part_E_Protection_of_Information.pdf"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www.scotland-excel.org.uk/nmsruntime/saveasdialog.aspx?lID=12386&amp;fileName=Schedule_5_Individual_Support_Agreement_Word.doc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scotland-excel.org.uk/nmsruntime/saveasdialog.aspx?lID=12359&amp;fileName=PartA_Schedule6_IdentifiedandDefinedTerms.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hyperlink" Target="http://www.scotland-excel.org.uk/nmsruntime/saveasdialog.aspx?lID=12360&amp;fileName=Schedule_7_FinancialInformation.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scotland-excel.org.uk/nmsruntime/saveasdialog.aspx?lID=12351&amp;fileName=Framework_Terms_and_Conditions.pdf"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www.scotland-excel.org.uk/nmsruntime/saveasdialog.aspx?lID=12347&amp;fileName=PartA_Schedule1_ServiceSpecification.pdf" TargetMode="External"/><Relationship Id="rId2" Type="http://schemas.openxmlformats.org/officeDocument/2006/relationships/hyperlink" Target="http://www.scotland-excel.org.uk/nmsruntime/saveasdialog.aspx?lID=12377&amp;fileName=Schedule_1_Service_Specification_Local_Contract_Monitoring.pdf"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careandsupport@scotland-excel.org.u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www.surveymonkey.co.uk/r/SXLCareandSupportGuidance"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scotland-excel.org.uk/nmsruntime/saveasdialog.aspx?lID=12359&amp;fileName=PartA_Schedule6_IdentifiedandDefinedTerms.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scotland-excel.org.uk/nmsruntime/saveasdialog.aspx?lID=12359&amp;fileName=PartA_Schedule6_IdentifiedandDefinedTerms.pdf" TargetMode="External"/><Relationship Id="rId3" Type="http://schemas.openxmlformats.org/officeDocument/2006/relationships/hyperlink" Target="http://www.scotland-excel.org.uk/nmsruntime/saveasdialog.aspx?lID=12347&amp;fileName=PartA_Schedule1_ServiceSpecification.pdf" TargetMode="External"/><Relationship Id="rId7" Type="http://schemas.openxmlformats.org/officeDocument/2006/relationships/hyperlink" Target="http://www.scotland-excel.org.uk/nmsruntime/saveasdialog.aspx?lID=12358&amp;fileName=PartA_Schedule5_IndividualSupportAgreement.pdf" TargetMode="External"/><Relationship Id="rId2" Type="http://schemas.openxmlformats.org/officeDocument/2006/relationships/hyperlink" Target="http://www.scotland-excel.org.uk/nmsruntime/saveasdialog.aspx?lID=12360&amp;fileName=PartA_Schedule7_FinancialInformation.pdf" TargetMode="External"/><Relationship Id="rId1" Type="http://schemas.openxmlformats.org/officeDocument/2006/relationships/slideLayout" Target="../slideLayouts/slideLayout2.xml"/><Relationship Id="rId6" Type="http://schemas.openxmlformats.org/officeDocument/2006/relationships/hyperlink" Target="http://www.scotland-excel.org.uk/nmsruntime/saveasdialog.aspx?lID=12357&amp;fileName=PartA_Schedule4_IndividualSupportTerms.pdf" TargetMode="External"/><Relationship Id="rId5" Type="http://schemas.openxmlformats.org/officeDocument/2006/relationships/hyperlink" Target="http://www.scotland-excel.org.uk/nmsruntime/saveasdialog.aspx?lID=12349&amp;fileName=Schedule_3_Calling_Off_from_the_Flexible_Framework.pdf" TargetMode="External"/><Relationship Id="rId4" Type="http://schemas.openxmlformats.org/officeDocument/2006/relationships/hyperlink" Target="http://www.scotland-excel.org.uk/nmsruntime/saveasdialog.aspx?lID=12348&amp;fileName=PartA_Schedule2_NewEntrants.pdf"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scotland-excel.org.uk/nmsruntime/saveasdialog.aspx?lID=12364&amp;fileName=Framework_Terms_and_Conditions_Part_F.pdf" TargetMode="External"/><Relationship Id="rId3" Type="http://schemas.openxmlformats.org/officeDocument/2006/relationships/hyperlink" Target="http://www.scotland-excel.org.uk/nmsruntime/saveasdialog.aspx?lID=12352&amp;fileName=Framework_Terms_and_Conditions_Part_A.pdf" TargetMode="External"/><Relationship Id="rId7" Type="http://schemas.openxmlformats.org/officeDocument/2006/relationships/hyperlink" Target="http://www.scotland-excel.org.uk/nmsruntime/saveasdialog.aspx?lID=12363&amp;fileName=Framework_Terms_and_Conditions_Part_E.pdf" TargetMode="External"/><Relationship Id="rId2" Type="http://schemas.openxmlformats.org/officeDocument/2006/relationships/hyperlink" Target="http://www.scotland-excel.org.uk/nmsruntime/saveasdialog.aspx?lID=12351&amp;fileName=Framework_Terms_and_Conditions.pdf" TargetMode="External"/><Relationship Id="rId1" Type="http://schemas.openxmlformats.org/officeDocument/2006/relationships/slideLayout" Target="../slideLayouts/slideLayout2.xml"/><Relationship Id="rId6" Type="http://schemas.openxmlformats.org/officeDocument/2006/relationships/hyperlink" Target="http://www.scotland-excel.org.uk/nmsruntime/saveasdialog.aspx?lID=12362&amp;fileName=Framework_Terms_and_Conditions_Part_D.pdf" TargetMode="External"/><Relationship Id="rId5" Type="http://schemas.openxmlformats.org/officeDocument/2006/relationships/hyperlink" Target="http://www.scotland-excel.org.uk/nmsruntime/saveasdialog.aspx?lID=12361&amp;fileName=Framework_Terms_and_Conditions_Part_C.pdf" TargetMode="External"/><Relationship Id="rId10" Type="http://schemas.openxmlformats.org/officeDocument/2006/relationships/hyperlink" Target="http://www.scotland-excel.org.uk/nmsruntime/saveasdialog.aspx?lID=12366&amp;fileName=Framework_Terms_and_Conditions_Part_H.pdf" TargetMode="External"/><Relationship Id="rId4" Type="http://schemas.openxmlformats.org/officeDocument/2006/relationships/hyperlink" Target="http://www.scotland-excel.org.uk/nmsruntime/saveasdialog.aspx?lID=12353&amp;fileName=Framework_Terms_and_Conditions_Part_B.pdf" TargetMode="External"/><Relationship Id="rId9" Type="http://schemas.openxmlformats.org/officeDocument/2006/relationships/hyperlink" Target="http://www.scotland-excel.org.uk/nmsruntime/saveasdialog.aspx?lID=12365&amp;fileName=Framework_Terms_and_Conditions_Part_G.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1E5C55F-493C-49CA-A087-2048C2C98358}"/>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905175CA-EEC1-483B-8397-777AD3D0E1E2}"/>
              </a:ext>
            </a:extLst>
          </p:cNvPr>
          <p:cNvSpPr>
            <a:spLocks noGrp="1"/>
          </p:cNvSpPr>
          <p:nvPr>
            <p:ph type="ctrTitle"/>
          </p:nvPr>
        </p:nvSpPr>
        <p:spPr>
          <a:xfrm>
            <a:off x="0" y="0"/>
            <a:ext cx="12192000" cy="6858000"/>
          </a:xfrm>
          <a:solidFill>
            <a:schemeClr val="bg1">
              <a:lumMod val="85000"/>
              <a:alpha val="30000"/>
            </a:schemeClr>
          </a:solidFill>
        </p:spPr>
        <p:txBody>
          <a:bodyPr/>
          <a:lstStyle/>
          <a:p>
            <a:r>
              <a:rPr lang="en-GB" b="1" dirty="0">
                <a:solidFill>
                  <a:srgbClr val="002060"/>
                </a:solidFill>
                <a:latin typeface="Arial" panose="020B0604020202020204" pitchFamily="34" charset="0"/>
                <a:cs typeface="Arial" panose="020B0604020202020204" pitchFamily="34" charset="0"/>
              </a:rPr>
              <a:t>Technical Guide</a:t>
            </a:r>
            <a:br>
              <a:rPr lang="en-GB" b="1" dirty="0">
                <a:solidFill>
                  <a:srgbClr val="002060"/>
                </a:solidFill>
                <a:latin typeface="Arial" panose="020B0604020202020204" pitchFamily="34" charset="0"/>
                <a:cs typeface="Arial" panose="020B0604020202020204" pitchFamily="34" charset="0"/>
              </a:rPr>
            </a:br>
            <a:r>
              <a:rPr lang="en-GB" b="1" dirty="0">
                <a:solidFill>
                  <a:srgbClr val="002060"/>
                </a:solidFill>
                <a:latin typeface="Arial" panose="020B0604020202020204" pitchFamily="34" charset="0"/>
                <a:cs typeface="Arial" panose="020B0604020202020204" pitchFamily="34" charset="0"/>
              </a:rPr>
              <a:t/>
            </a:r>
            <a:br>
              <a:rPr lang="en-GB" b="1" dirty="0">
                <a:solidFill>
                  <a:srgbClr val="002060"/>
                </a:solidFill>
                <a:latin typeface="Arial" panose="020B0604020202020204" pitchFamily="34" charset="0"/>
                <a:cs typeface="Arial" panose="020B0604020202020204" pitchFamily="34" charset="0"/>
              </a:rPr>
            </a:br>
            <a:r>
              <a:rPr lang="en-GB" sz="3200" b="1" dirty="0">
                <a:solidFill>
                  <a:srgbClr val="002060"/>
                </a:solidFill>
                <a:latin typeface="Arial" panose="020B0604020202020204" pitchFamily="34" charset="0"/>
                <a:cs typeface="Arial" panose="020B0604020202020204" pitchFamily="34" charset="0"/>
              </a:rPr>
              <a:t>Care and Support Services (1318)</a:t>
            </a:r>
            <a:br>
              <a:rPr lang="en-GB" sz="3200" b="1" dirty="0">
                <a:solidFill>
                  <a:srgbClr val="002060"/>
                </a:solidFill>
                <a:latin typeface="Arial" panose="020B0604020202020204" pitchFamily="34" charset="0"/>
                <a:cs typeface="Arial" panose="020B0604020202020204" pitchFamily="34" charset="0"/>
              </a:rPr>
            </a:br>
            <a:r>
              <a:rPr lang="en-GB" sz="3200" b="1" dirty="0">
                <a:solidFill>
                  <a:srgbClr val="002060"/>
                </a:solidFill>
                <a:latin typeface="Arial" panose="020B0604020202020204" pitchFamily="34" charset="0"/>
                <a:cs typeface="Arial" panose="020B0604020202020204" pitchFamily="34" charset="0"/>
              </a:rPr>
              <a:t>National Flexible Framework</a:t>
            </a:r>
            <a:r>
              <a:rPr lang="en-GB" b="1" dirty="0">
                <a:solidFill>
                  <a:srgbClr val="002060"/>
                </a:solidFill>
                <a:latin typeface="Arial" panose="020B0604020202020204" pitchFamily="34" charset="0"/>
                <a:cs typeface="Arial" panose="020B0604020202020204" pitchFamily="34" charset="0"/>
              </a:rPr>
              <a:t/>
            </a:r>
            <a:br>
              <a:rPr lang="en-GB" b="1" dirty="0">
                <a:solidFill>
                  <a:srgbClr val="002060"/>
                </a:solidFill>
                <a:latin typeface="Arial" panose="020B0604020202020204" pitchFamily="34" charset="0"/>
                <a:cs typeface="Arial" panose="020B0604020202020204" pitchFamily="34" charset="0"/>
              </a:rPr>
            </a:br>
            <a:r>
              <a:rPr lang="en-GB" b="1" dirty="0">
                <a:solidFill>
                  <a:srgbClr val="002060"/>
                </a:solidFill>
                <a:latin typeface="Arial" panose="020B0604020202020204" pitchFamily="34" charset="0"/>
                <a:cs typeface="Arial" panose="020B0604020202020204" pitchFamily="34" charset="0"/>
              </a:rPr>
              <a:t/>
            </a:r>
            <a:br>
              <a:rPr lang="en-GB" b="1" dirty="0">
                <a:solidFill>
                  <a:srgbClr val="002060"/>
                </a:solidFill>
                <a:latin typeface="Arial" panose="020B0604020202020204" pitchFamily="34" charset="0"/>
                <a:cs typeface="Arial" panose="020B0604020202020204" pitchFamily="34" charset="0"/>
              </a:rPr>
            </a:br>
            <a:r>
              <a:rPr lang="en-GB" sz="2400" b="1" dirty="0">
                <a:solidFill>
                  <a:srgbClr val="002060"/>
                </a:solidFill>
                <a:latin typeface="Arial" panose="020B0604020202020204" pitchFamily="34" charset="0"/>
                <a:cs typeface="Arial" panose="020B0604020202020204" pitchFamily="34" charset="0"/>
              </a:rPr>
              <a:t>Use this guide to help you find the contract clauses</a:t>
            </a:r>
            <a:br>
              <a:rPr lang="en-GB" sz="2400" b="1" dirty="0">
                <a:solidFill>
                  <a:srgbClr val="002060"/>
                </a:solidFill>
                <a:latin typeface="Arial" panose="020B0604020202020204" pitchFamily="34" charset="0"/>
                <a:cs typeface="Arial" panose="020B0604020202020204" pitchFamily="34" charset="0"/>
              </a:rPr>
            </a:br>
            <a:r>
              <a:rPr lang="en-GB" sz="2400" b="1" dirty="0">
                <a:solidFill>
                  <a:srgbClr val="002060"/>
                </a:solidFill>
                <a:latin typeface="Arial" panose="020B0604020202020204" pitchFamily="34" charset="0"/>
                <a:cs typeface="Arial" panose="020B0604020202020204" pitchFamily="34" charset="0"/>
              </a:rPr>
              <a:t>you need when you need them</a:t>
            </a:r>
            <a:endParaRPr lang="en-GB" b="1" dirty="0">
              <a:solidFill>
                <a:srgbClr val="002060"/>
              </a:solidFill>
              <a:latin typeface="Arial" panose="020B0604020202020204" pitchFamily="34" charset="0"/>
              <a:cs typeface="Arial" panose="020B0604020202020204" pitchFamily="34" charset="0"/>
            </a:endParaRPr>
          </a:p>
        </p:txBody>
      </p:sp>
      <p:pic>
        <p:nvPicPr>
          <p:cNvPr id="10" name="Picture 9" descr="A close up of a sign&#10;&#10;Description automatically generated">
            <a:extLst>
              <a:ext uri="{FF2B5EF4-FFF2-40B4-BE49-F238E27FC236}">
                <a16:creationId xmlns:a16="http://schemas.microsoft.com/office/drawing/2014/main" xmlns="" id="{79C7C7C3-7705-4B19-847F-F155DF2403F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120336" y="5877271"/>
            <a:ext cx="2559231" cy="778403"/>
          </a:xfrm>
          <a:prstGeom prst="rect">
            <a:avLst/>
          </a:prstGeom>
        </p:spPr>
      </p:pic>
    </p:spTree>
    <p:extLst>
      <p:ext uri="{BB962C8B-B14F-4D97-AF65-F5344CB8AC3E}">
        <p14:creationId xmlns:p14="http://schemas.microsoft.com/office/powerpoint/2010/main" xmlns="" val="3858453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4E9745-57EB-4ACD-98F4-0D0E38606650}"/>
              </a:ext>
            </a:extLst>
          </p:cNvPr>
          <p:cNvSpPr>
            <a:spLocks noGrp="1"/>
          </p:cNvSpPr>
          <p:nvPr>
            <p:ph type="title"/>
          </p:nvPr>
        </p:nvSpPr>
        <p:spPr/>
        <p:txBody>
          <a:bodyPr/>
          <a:lstStyle/>
          <a:p>
            <a:r>
              <a:rPr lang="en-GB" sz="4000" dirty="0">
                <a:solidFill>
                  <a:srgbClr val="002060"/>
                </a:solidFill>
                <a:latin typeface="Arial" panose="020B0604020202020204" pitchFamily="34" charset="0"/>
                <a:cs typeface="Arial" panose="020B0604020202020204" pitchFamily="34" charset="0"/>
                <a:hlinkClick r:id="rId3" tooltip="Download entire Framework Terms and Conditions">
                  <a:extLst>
                    <a:ext uri="{A12FA001-AC4F-418D-AE19-62706E023703}">
                      <ahyp:hlinkClr xmlns:ahyp="http://schemas.microsoft.com/office/drawing/2018/hyperlinkcolor" xmlns="" val="tx"/>
                    </a:ext>
                  </a:extLst>
                </a:hlinkClick>
              </a:rPr>
              <a:t>Flexible Framework Terms and Conditions</a:t>
            </a:r>
            <a:endParaRPr lang="en-GB" sz="4000" dirty="0">
              <a:solidFill>
                <a:srgbClr val="002060"/>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xmlns="" id="{1DA6F654-0869-4A2C-B2C1-D3105FDAF536}"/>
              </a:ext>
            </a:extLst>
          </p:cNvPr>
          <p:cNvGrpSpPr/>
          <p:nvPr/>
        </p:nvGrpSpPr>
        <p:grpSpPr>
          <a:xfrm>
            <a:off x="5016000" y="3072490"/>
            <a:ext cx="2160000" cy="1008000"/>
            <a:chOff x="4532178" y="1948358"/>
            <a:chExt cx="2115796" cy="1741037"/>
          </a:xfrm>
          <a:solidFill>
            <a:schemeClr val="accent1">
              <a:lumMod val="75000"/>
            </a:schemeClr>
          </a:solidFill>
        </p:grpSpPr>
        <p:sp>
          <p:nvSpPr>
            <p:cNvPr id="5" name="Rectangle: Rounded Corners 4">
              <a:extLst>
                <a:ext uri="{FF2B5EF4-FFF2-40B4-BE49-F238E27FC236}">
                  <a16:creationId xmlns:a16="http://schemas.microsoft.com/office/drawing/2014/main" xmlns="" id="{42362A09-2B0E-4C14-977C-62027EDC5A1B}"/>
                </a:ext>
              </a:extLst>
            </p:cNvPr>
            <p:cNvSpPr/>
            <p:nvPr/>
          </p:nvSpPr>
          <p:spPr>
            <a:xfrm>
              <a:off x="4532178" y="1948358"/>
              <a:ext cx="2115796" cy="174103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ectangle: Rounded Corners 4">
              <a:extLst>
                <a:ext uri="{FF2B5EF4-FFF2-40B4-BE49-F238E27FC236}">
                  <a16:creationId xmlns:a16="http://schemas.microsoft.com/office/drawing/2014/main" xmlns="" id="{45E69C39-949B-4F3A-8144-FCD13112F409}"/>
                </a:ext>
              </a:extLst>
            </p:cNvPr>
            <p:cNvSpPr txBox="1"/>
            <p:nvPr/>
          </p:nvSpPr>
          <p:spPr>
            <a:xfrm>
              <a:off x="4617168" y="2033348"/>
              <a:ext cx="1945816" cy="15710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n-GB" b="1" kern="1200" dirty="0">
                  <a:latin typeface="Arial" panose="020B0604020202020204" pitchFamily="34" charset="0"/>
                  <a:cs typeface="Arial" panose="020B0604020202020204" pitchFamily="34" charset="0"/>
                </a:rPr>
                <a:t>Flexible Framework – Care and Support</a:t>
              </a:r>
            </a:p>
          </p:txBody>
        </p:sp>
      </p:grpSp>
      <p:grpSp>
        <p:nvGrpSpPr>
          <p:cNvPr id="7" name="Group 6">
            <a:extLst>
              <a:ext uri="{FF2B5EF4-FFF2-40B4-BE49-F238E27FC236}">
                <a16:creationId xmlns:a16="http://schemas.microsoft.com/office/drawing/2014/main" xmlns="" id="{45A63E47-3828-4351-B1E7-D287FC33B181}"/>
              </a:ext>
            </a:extLst>
          </p:cNvPr>
          <p:cNvGrpSpPr/>
          <p:nvPr/>
        </p:nvGrpSpPr>
        <p:grpSpPr>
          <a:xfrm>
            <a:off x="1199456" y="4444220"/>
            <a:ext cx="2880000" cy="1440000"/>
            <a:chOff x="508371" y="3736447"/>
            <a:chExt cx="3317010" cy="1715237"/>
          </a:xfrm>
          <a:solidFill>
            <a:schemeClr val="accent1">
              <a:lumMod val="75000"/>
            </a:schemeClr>
          </a:solidFill>
        </p:grpSpPr>
        <p:sp>
          <p:nvSpPr>
            <p:cNvPr id="8" name="Rectangle: Rounded Corners 7">
              <a:extLst>
                <a:ext uri="{FF2B5EF4-FFF2-40B4-BE49-F238E27FC236}">
                  <a16:creationId xmlns:a16="http://schemas.microsoft.com/office/drawing/2014/main" xmlns="" id="{C13AB8D2-3CCA-4B23-8841-CCE6563FA389}"/>
                </a:ext>
              </a:extLst>
            </p:cNvPr>
            <p:cNvSpPr/>
            <p:nvPr/>
          </p:nvSpPr>
          <p:spPr>
            <a:xfrm>
              <a:off x="508371" y="3736447"/>
              <a:ext cx="3317010" cy="171523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xmlns="" id="{38B5CF78-1DA2-4216-994E-23FDF8315551}"/>
                </a:ext>
              </a:extLst>
            </p:cNvPr>
            <p:cNvSpPr txBox="1"/>
            <p:nvPr/>
          </p:nvSpPr>
          <p:spPr>
            <a:xfrm>
              <a:off x="592102" y="3820178"/>
              <a:ext cx="3149548" cy="15477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GB" sz="1400" b="1" kern="1200" dirty="0">
                  <a:solidFill>
                    <a:schemeClr val="bg1"/>
                  </a:solidFill>
                  <a:latin typeface="Arial" panose="020B0604020202020204" pitchFamily="34" charset="0"/>
                  <a:cs typeface="Arial" panose="020B0604020202020204" pitchFamily="34" charset="0"/>
                  <a:hlinkClick r:id="rId4" tooltip="Download Framework Terms and Conditions - Part F">
                    <a:extLst>
                      <a:ext uri="{A12FA001-AC4F-418D-AE19-62706E023703}">
                        <ahyp:hlinkClr xmlns:ahyp="http://schemas.microsoft.com/office/drawing/2018/hyperlinkcolor" xmlns="" val="tx"/>
                      </a:ext>
                    </a:extLst>
                  </a:hlinkClick>
                </a:rPr>
                <a:t>Part F – Law</a:t>
              </a:r>
            </a:p>
            <a:p>
              <a:pPr marL="0" lvl="0" indent="0" algn="ctr" defTabSz="800100">
                <a:lnSpc>
                  <a:spcPct val="90000"/>
                </a:lnSpc>
                <a:spcBef>
                  <a:spcPct val="0"/>
                </a:spcBef>
                <a:spcAft>
                  <a:spcPct val="35000"/>
                </a:spcAft>
                <a:buNone/>
              </a:pPr>
              <a:r>
                <a:rPr lang="en-GB" sz="1200" kern="1200" dirty="0">
                  <a:solidFill>
                    <a:schemeClr val="bg1"/>
                  </a:solidFill>
                  <a:latin typeface="Arial" panose="020B0604020202020204" pitchFamily="34" charset="0"/>
                  <a:cs typeface="Arial" panose="020B0604020202020204" pitchFamily="34" charset="0"/>
                  <a:hlinkClick r:id="rId4" tooltip="Download Framework Terms and Conditions - Part F">
                    <a:extLst>
                      <a:ext uri="{A12FA001-AC4F-418D-AE19-62706E023703}">
                        <ahyp:hlinkClr xmlns:ahyp="http://schemas.microsoft.com/office/drawing/2018/hyperlinkcolor" xmlns="" val="tx"/>
                      </a:ext>
                    </a:extLst>
                  </a:hlinkClick>
                </a:rPr>
                <a:t>Statutory obligations, Law of Scotland, Best Value, Assistance in Legal Proceedings, Human Rights, Equalities, Health and Safety, TUPE, Corruption and Collusion, Prevention of Fraud, Conflict of interest</a:t>
              </a:r>
              <a:endParaRPr lang="en-GB" sz="1200" kern="1200" dirty="0">
                <a:solidFill>
                  <a:schemeClr val="bg1"/>
                </a:solidFill>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xmlns="" id="{B8757B03-468C-4E31-A9FD-759DD2F77A0F}"/>
              </a:ext>
            </a:extLst>
          </p:cNvPr>
          <p:cNvGrpSpPr/>
          <p:nvPr/>
        </p:nvGrpSpPr>
        <p:grpSpPr>
          <a:xfrm>
            <a:off x="1199456" y="2856490"/>
            <a:ext cx="2880000" cy="1440000"/>
            <a:chOff x="508371" y="3736447"/>
            <a:chExt cx="3317010" cy="1715237"/>
          </a:xfrm>
          <a:solidFill>
            <a:schemeClr val="accent1">
              <a:lumMod val="75000"/>
            </a:schemeClr>
          </a:solidFill>
        </p:grpSpPr>
        <p:sp>
          <p:nvSpPr>
            <p:cNvPr id="11" name="Rectangle: Rounded Corners 10">
              <a:extLst>
                <a:ext uri="{FF2B5EF4-FFF2-40B4-BE49-F238E27FC236}">
                  <a16:creationId xmlns:a16="http://schemas.microsoft.com/office/drawing/2014/main" xmlns="" id="{E318A1D3-847D-4ED5-B8EE-DD3BE274E514}"/>
                </a:ext>
              </a:extLst>
            </p:cNvPr>
            <p:cNvSpPr/>
            <p:nvPr/>
          </p:nvSpPr>
          <p:spPr>
            <a:xfrm>
              <a:off x="508371" y="3736447"/>
              <a:ext cx="3317010" cy="171523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Rounded Corners 4">
              <a:extLst>
                <a:ext uri="{FF2B5EF4-FFF2-40B4-BE49-F238E27FC236}">
                  <a16:creationId xmlns:a16="http://schemas.microsoft.com/office/drawing/2014/main" xmlns="" id="{7856557B-D822-44B3-81CF-F9F544941DDB}"/>
                </a:ext>
              </a:extLst>
            </p:cNvPr>
            <p:cNvSpPr txBox="1"/>
            <p:nvPr/>
          </p:nvSpPr>
          <p:spPr>
            <a:xfrm>
              <a:off x="592102" y="3820178"/>
              <a:ext cx="3149548" cy="15477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800100">
                <a:lnSpc>
                  <a:spcPct val="90000"/>
                </a:lnSpc>
                <a:spcAft>
                  <a:spcPct val="35000"/>
                </a:spcAft>
              </a:pPr>
              <a:r>
                <a:rPr lang="en-GB" sz="1400" b="1" dirty="0">
                  <a:solidFill>
                    <a:schemeClr val="bg1"/>
                  </a:solidFill>
                  <a:latin typeface="Arial" panose="020B0604020202020204" pitchFamily="34" charset="0"/>
                  <a:cs typeface="Arial" panose="020B0604020202020204" pitchFamily="34" charset="0"/>
                  <a:hlinkClick r:id="rId5" tooltip="Download Framework Terms and Conditions - Part G">
                    <a:extLst>
                      <a:ext uri="{A12FA001-AC4F-418D-AE19-62706E023703}">
                        <ahyp:hlinkClr xmlns:ahyp="http://schemas.microsoft.com/office/drawing/2018/hyperlinkcolor" xmlns="" val="tx"/>
                      </a:ext>
                    </a:extLst>
                  </a:hlinkClick>
                </a:rPr>
                <a:t>Part G – Liabilities, Indemnity and Insurance</a:t>
              </a:r>
            </a:p>
            <a:p>
              <a:pPr lvl="0" algn="ctr" defTabSz="800100">
                <a:lnSpc>
                  <a:spcPct val="90000"/>
                </a:lnSpc>
                <a:spcAft>
                  <a:spcPct val="35000"/>
                </a:spcAft>
              </a:pPr>
              <a:r>
                <a:rPr lang="en-GB" sz="1200" dirty="0">
                  <a:solidFill>
                    <a:schemeClr val="bg1"/>
                  </a:solidFill>
                  <a:latin typeface="Arial" panose="020B0604020202020204" pitchFamily="34" charset="0"/>
                  <a:cs typeface="Arial" panose="020B0604020202020204" pitchFamily="34" charset="0"/>
                  <a:hlinkClick r:id="rId5" tooltip="Download Framework Terms and Conditions - Part G">
                    <a:extLst>
                      <a:ext uri="{A12FA001-AC4F-418D-AE19-62706E023703}">
                        <ahyp:hlinkClr xmlns:ahyp="http://schemas.microsoft.com/office/drawing/2018/hyperlinkcolor" xmlns="" val="tx"/>
                      </a:ext>
                    </a:extLst>
                  </a:hlinkClick>
                </a:rPr>
                <a:t>Public Liability (£10m)</a:t>
              </a:r>
            </a:p>
            <a:p>
              <a:pPr lvl="0" algn="ctr" defTabSz="800100">
                <a:lnSpc>
                  <a:spcPct val="90000"/>
                </a:lnSpc>
                <a:spcAft>
                  <a:spcPct val="35000"/>
                </a:spcAft>
              </a:pPr>
              <a:r>
                <a:rPr lang="en-GB" sz="1200" dirty="0">
                  <a:solidFill>
                    <a:schemeClr val="bg1"/>
                  </a:solidFill>
                  <a:latin typeface="Arial" panose="020B0604020202020204" pitchFamily="34" charset="0"/>
                  <a:cs typeface="Arial" panose="020B0604020202020204" pitchFamily="34" charset="0"/>
                  <a:hlinkClick r:id="rId5" tooltip="Download Framework Terms and Conditions - Part G">
                    <a:extLst>
                      <a:ext uri="{A12FA001-AC4F-418D-AE19-62706E023703}">
                        <ahyp:hlinkClr xmlns:ahyp="http://schemas.microsoft.com/office/drawing/2018/hyperlinkcolor" xmlns="" val="tx"/>
                      </a:ext>
                    </a:extLst>
                  </a:hlinkClick>
                </a:rPr>
                <a:t>Employers (£10m)</a:t>
              </a:r>
            </a:p>
            <a:p>
              <a:pPr lvl="0" algn="ctr" defTabSz="800100">
                <a:lnSpc>
                  <a:spcPct val="90000"/>
                </a:lnSpc>
                <a:spcAft>
                  <a:spcPct val="35000"/>
                </a:spcAft>
              </a:pPr>
              <a:r>
                <a:rPr lang="en-GB" sz="1200" dirty="0">
                  <a:solidFill>
                    <a:schemeClr val="bg1"/>
                  </a:solidFill>
                  <a:latin typeface="Arial" panose="020B0604020202020204" pitchFamily="34" charset="0"/>
                  <a:cs typeface="Arial" panose="020B0604020202020204" pitchFamily="34" charset="0"/>
                  <a:hlinkClick r:id="rId5" tooltip="Download Framework Terms and Conditions - Part G">
                    <a:extLst>
                      <a:ext uri="{A12FA001-AC4F-418D-AE19-62706E023703}">
                        <ahyp:hlinkClr xmlns:ahyp="http://schemas.microsoft.com/office/drawing/2018/hyperlinkcolor" xmlns="" val="tx"/>
                      </a:ext>
                    </a:extLst>
                  </a:hlinkClick>
                </a:rPr>
                <a:t>Third Party Motor Vehicle Liability</a:t>
              </a:r>
              <a:endParaRPr lang="en-GB" sz="1200" dirty="0">
                <a:solidFill>
                  <a:schemeClr val="bg1"/>
                </a:solidFill>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xmlns="" id="{8F39056C-EFA8-4765-986C-9D1EA6D1E529}"/>
              </a:ext>
            </a:extLst>
          </p:cNvPr>
          <p:cNvGrpSpPr/>
          <p:nvPr/>
        </p:nvGrpSpPr>
        <p:grpSpPr>
          <a:xfrm>
            <a:off x="1199456" y="1268760"/>
            <a:ext cx="2880000" cy="1440000"/>
            <a:chOff x="508371" y="3736447"/>
            <a:chExt cx="3317010" cy="1715237"/>
          </a:xfrm>
          <a:solidFill>
            <a:schemeClr val="accent1">
              <a:lumMod val="75000"/>
            </a:schemeClr>
          </a:solidFill>
        </p:grpSpPr>
        <p:sp>
          <p:nvSpPr>
            <p:cNvPr id="14" name="Rectangle: Rounded Corners 13">
              <a:extLst>
                <a:ext uri="{FF2B5EF4-FFF2-40B4-BE49-F238E27FC236}">
                  <a16:creationId xmlns:a16="http://schemas.microsoft.com/office/drawing/2014/main" xmlns="" id="{C7EB7176-2A02-4AE0-A4C0-B1308BA1E90B}"/>
                </a:ext>
              </a:extLst>
            </p:cNvPr>
            <p:cNvSpPr/>
            <p:nvPr/>
          </p:nvSpPr>
          <p:spPr>
            <a:xfrm>
              <a:off x="508371" y="3736447"/>
              <a:ext cx="3317010" cy="171523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angle: Rounded Corners 4">
              <a:extLst>
                <a:ext uri="{FF2B5EF4-FFF2-40B4-BE49-F238E27FC236}">
                  <a16:creationId xmlns:a16="http://schemas.microsoft.com/office/drawing/2014/main" xmlns="" id="{EAF680C4-5E7E-48E2-8AC7-D248CD57D995}"/>
                </a:ext>
              </a:extLst>
            </p:cNvPr>
            <p:cNvSpPr txBox="1"/>
            <p:nvPr/>
          </p:nvSpPr>
          <p:spPr>
            <a:xfrm>
              <a:off x="592102" y="3820178"/>
              <a:ext cx="3149548" cy="15477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800100">
                <a:lnSpc>
                  <a:spcPct val="90000"/>
                </a:lnSpc>
                <a:spcAft>
                  <a:spcPct val="35000"/>
                </a:spcAft>
              </a:pPr>
              <a:r>
                <a:rPr lang="en-GB" sz="1400" b="1" dirty="0">
                  <a:solidFill>
                    <a:schemeClr val="bg1"/>
                  </a:solidFill>
                  <a:latin typeface="Arial" panose="020B0604020202020204" pitchFamily="34" charset="0"/>
                  <a:cs typeface="Arial" panose="020B0604020202020204" pitchFamily="34" charset="0"/>
                  <a:hlinkClick r:id="rId6" tooltip="Download Framework Terms and Conditions - Part H">
                    <a:extLst>
                      <a:ext uri="{A12FA001-AC4F-418D-AE19-62706E023703}">
                        <ahyp:hlinkClr xmlns:ahyp="http://schemas.microsoft.com/office/drawing/2018/hyperlinkcolor" xmlns="" val="tx"/>
                      </a:ext>
                    </a:extLst>
                  </a:hlinkClick>
                </a:rPr>
                <a:t>Part H – Disputes, Remedies and Termination</a:t>
              </a:r>
            </a:p>
            <a:p>
              <a:pPr lvl="0" algn="ctr" defTabSz="800100">
                <a:lnSpc>
                  <a:spcPct val="90000"/>
                </a:lnSpc>
                <a:spcAft>
                  <a:spcPct val="35000"/>
                </a:spcAft>
              </a:pPr>
              <a:r>
                <a:rPr lang="en-GB" sz="1200" dirty="0">
                  <a:solidFill>
                    <a:schemeClr val="bg1"/>
                  </a:solidFill>
                  <a:latin typeface="Arial" panose="020B0604020202020204" pitchFamily="34" charset="0"/>
                  <a:cs typeface="Arial" panose="020B0604020202020204" pitchFamily="34" charset="0"/>
                  <a:hlinkClick r:id="rId6" tooltip="Download Framework Terms and Conditions - Part H">
                    <a:extLst>
                      <a:ext uri="{A12FA001-AC4F-418D-AE19-62706E023703}">
                        <ahyp:hlinkClr xmlns:ahyp="http://schemas.microsoft.com/office/drawing/2018/hyperlinkcolor" xmlns="" val="tx"/>
                      </a:ext>
                    </a:extLst>
                  </a:hlinkClick>
                </a:rPr>
                <a:t>Termination, Resolution of Disputes, Breach and Termination, Suspension, Force Majeure and Business Continuity</a:t>
              </a:r>
              <a:endParaRPr lang="en-GB" sz="1200" dirty="0">
                <a:solidFill>
                  <a:schemeClr val="bg1"/>
                </a:solidFill>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xmlns="" id="{996CFFC0-BF6A-4F31-9B26-7791BF7AA4FF}"/>
              </a:ext>
            </a:extLst>
          </p:cNvPr>
          <p:cNvGrpSpPr/>
          <p:nvPr/>
        </p:nvGrpSpPr>
        <p:grpSpPr>
          <a:xfrm>
            <a:off x="8112544" y="4449633"/>
            <a:ext cx="2880000" cy="1440000"/>
            <a:chOff x="508371" y="3736447"/>
            <a:chExt cx="3317010" cy="1715237"/>
          </a:xfrm>
          <a:solidFill>
            <a:schemeClr val="accent1">
              <a:lumMod val="75000"/>
            </a:schemeClr>
          </a:solidFill>
        </p:grpSpPr>
        <p:sp>
          <p:nvSpPr>
            <p:cNvPr id="17" name="Rectangle: Rounded Corners 16">
              <a:extLst>
                <a:ext uri="{FF2B5EF4-FFF2-40B4-BE49-F238E27FC236}">
                  <a16:creationId xmlns:a16="http://schemas.microsoft.com/office/drawing/2014/main" xmlns="" id="{E5C2DDC2-8F6C-49C6-A01F-F06EEF272169}"/>
                </a:ext>
              </a:extLst>
            </p:cNvPr>
            <p:cNvSpPr/>
            <p:nvPr/>
          </p:nvSpPr>
          <p:spPr>
            <a:xfrm>
              <a:off x="508371" y="3736447"/>
              <a:ext cx="3317010" cy="171523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ectangle: Rounded Corners 4">
              <a:extLst>
                <a:ext uri="{FF2B5EF4-FFF2-40B4-BE49-F238E27FC236}">
                  <a16:creationId xmlns:a16="http://schemas.microsoft.com/office/drawing/2014/main" xmlns="" id="{E870E01D-E160-4D31-AECF-2F20FB4721AF}"/>
                </a:ext>
              </a:extLst>
            </p:cNvPr>
            <p:cNvSpPr txBox="1"/>
            <p:nvPr/>
          </p:nvSpPr>
          <p:spPr>
            <a:xfrm>
              <a:off x="592102" y="3820178"/>
              <a:ext cx="3149548" cy="15477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800100">
                <a:lnSpc>
                  <a:spcPct val="90000"/>
                </a:lnSpc>
                <a:spcAft>
                  <a:spcPct val="35000"/>
                </a:spcAft>
              </a:pPr>
              <a:r>
                <a:rPr lang="en-GB" sz="1400" b="1" dirty="0">
                  <a:solidFill>
                    <a:schemeClr val="bg1"/>
                  </a:solidFill>
                  <a:latin typeface="Arial" panose="020B0604020202020204" pitchFamily="34" charset="0"/>
                  <a:cs typeface="Arial" panose="020B0604020202020204" pitchFamily="34" charset="0"/>
                  <a:hlinkClick r:id="rId7" tooltip="Download Framework Terms and Conditions - Part D">
                    <a:extLst>
                      <a:ext uri="{A12FA001-AC4F-418D-AE19-62706E023703}">
                        <ahyp:hlinkClr xmlns:ahyp="http://schemas.microsoft.com/office/drawing/2018/hyperlinkcolor" xmlns="" val="tx"/>
                      </a:ext>
                    </a:extLst>
                  </a:hlinkClick>
                </a:rPr>
                <a:t>Part D- Protection of Information</a:t>
              </a:r>
            </a:p>
            <a:p>
              <a:pPr lvl="0" algn="ctr" defTabSz="800100">
                <a:lnSpc>
                  <a:spcPct val="90000"/>
                </a:lnSpc>
                <a:spcAft>
                  <a:spcPct val="35000"/>
                </a:spcAft>
              </a:pPr>
              <a:r>
                <a:rPr lang="en-GB" sz="1200" dirty="0">
                  <a:solidFill>
                    <a:schemeClr val="bg1"/>
                  </a:solidFill>
                  <a:latin typeface="Arial" panose="020B0604020202020204" pitchFamily="34" charset="0"/>
                  <a:cs typeface="Arial" panose="020B0604020202020204" pitchFamily="34" charset="0"/>
                  <a:hlinkClick r:id="rId7" tooltip="Download Framework Terms and Conditions - Part D">
                    <a:extLst>
                      <a:ext uri="{A12FA001-AC4F-418D-AE19-62706E023703}">
                        <ahyp:hlinkClr xmlns:ahyp="http://schemas.microsoft.com/office/drawing/2018/hyperlinkcolor" xmlns="" val="tx"/>
                      </a:ext>
                    </a:extLst>
                  </a:hlinkClick>
                </a:rPr>
                <a:t>Data Protection, Confidentiality, Freedom of Information, Publicity and Audit</a:t>
              </a:r>
              <a:endParaRPr lang="en-GB" sz="1200" dirty="0">
                <a:solidFill>
                  <a:schemeClr val="bg1"/>
                </a:solidFill>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xmlns="" id="{F0D4079F-DDA9-427D-94DE-C2B3D5239214}"/>
              </a:ext>
            </a:extLst>
          </p:cNvPr>
          <p:cNvGrpSpPr/>
          <p:nvPr/>
        </p:nvGrpSpPr>
        <p:grpSpPr>
          <a:xfrm>
            <a:off x="8112544" y="2861903"/>
            <a:ext cx="2880000" cy="1440000"/>
            <a:chOff x="508371" y="3736447"/>
            <a:chExt cx="3317010" cy="1715237"/>
          </a:xfrm>
          <a:solidFill>
            <a:schemeClr val="accent1">
              <a:lumMod val="75000"/>
            </a:schemeClr>
          </a:solidFill>
        </p:grpSpPr>
        <p:sp>
          <p:nvSpPr>
            <p:cNvPr id="20" name="Rectangle: Rounded Corners 19">
              <a:extLst>
                <a:ext uri="{FF2B5EF4-FFF2-40B4-BE49-F238E27FC236}">
                  <a16:creationId xmlns:a16="http://schemas.microsoft.com/office/drawing/2014/main" xmlns="" id="{B4E1CC83-0F3F-48C8-95B4-BECB50BC672E}"/>
                </a:ext>
              </a:extLst>
            </p:cNvPr>
            <p:cNvSpPr/>
            <p:nvPr/>
          </p:nvSpPr>
          <p:spPr>
            <a:xfrm>
              <a:off x="508371" y="3736447"/>
              <a:ext cx="3317010" cy="171523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ectangle: Rounded Corners 4">
              <a:extLst>
                <a:ext uri="{FF2B5EF4-FFF2-40B4-BE49-F238E27FC236}">
                  <a16:creationId xmlns:a16="http://schemas.microsoft.com/office/drawing/2014/main" xmlns="" id="{13AE8C0A-FD91-4B06-91FB-F0F7FE582413}"/>
                </a:ext>
              </a:extLst>
            </p:cNvPr>
            <p:cNvSpPr txBox="1"/>
            <p:nvPr/>
          </p:nvSpPr>
          <p:spPr>
            <a:xfrm>
              <a:off x="592102" y="3820178"/>
              <a:ext cx="3149548" cy="15477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800100">
                <a:lnSpc>
                  <a:spcPct val="90000"/>
                </a:lnSpc>
                <a:spcAft>
                  <a:spcPct val="35000"/>
                </a:spcAft>
              </a:pPr>
              <a:r>
                <a:rPr lang="en-GB" sz="1400" b="1" dirty="0">
                  <a:solidFill>
                    <a:schemeClr val="bg1"/>
                  </a:solidFill>
                  <a:latin typeface="Arial" panose="020B0604020202020204" pitchFamily="34" charset="0"/>
                  <a:cs typeface="Arial" panose="020B0604020202020204" pitchFamily="34" charset="0"/>
                  <a:hlinkClick r:id="rId8" tooltip="Download Framework Terms and Conditions - Part C">
                    <a:extLst>
                      <a:ext uri="{A12FA001-AC4F-418D-AE19-62706E023703}">
                        <ahyp:hlinkClr xmlns:ahyp="http://schemas.microsoft.com/office/drawing/2018/hyperlinkcolor" xmlns="" val="tx"/>
                      </a:ext>
                    </a:extLst>
                  </a:hlinkClick>
                </a:rPr>
                <a:t>Part C – Service</a:t>
              </a:r>
            </a:p>
            <a:p>
              <a:pPr lvl="0" algn="ctr" defTabSz="800100">
                <a:lnSpc>
                  <a:spcPct val="90000"/>
                </a:lnSpc>
                <a:spcAft>
                  <a:spcPct val="35000"/>
                </a:spcAft>
              </a:pPr>
              <a:r>
                <a:rPr lang="en-GB" sz="1200" dirty="0">
                  <a:solidFill>
                    <a:schemeClr val="bg1"/>
                  </a:solidFill>
                  <a:latin typeface="Arial" panose="020B0604020202020204" pitchFamily="34" charset="0"/>
                  <a:cs typeface="Arial" panose="020B0604020202020204" pitchFamily="34" charset="0"/>
                  <a:hlinkClick r:id="rId8" tooltip="Download Framework Terms and Conditions - Part C">
                    <a:extLst>
                      <a:ext uri="{A12FA001-AC4F-418D-AE19-62706E023703}">
                        <ahyp:hlinkClr xmlns:ahyp="http://schemas.microsoft.com/office/drawing/2018/hyperlinkcolor" xmlns="" val="tx"/>
                      </a:ext>
                    </a:extLst>
                  </a:hlinkClick>
                </a:rPr>
                <a:t>Care Inspectorate Registration and Grades, Staffing, Individual Support Agreement Procedures, Transport, Framework Management, ISAs extending beyond end of Framework</a:t>
              </a:r>
              <a:endParaRPr lang="en-GB" sz="1200" dirty="0">
                <a:solidFill>
                  <a:schemeClr val="bg1"/>
                </a:solidFill>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xmlns="" id="{E47CB7D8-CD1A-4DB1-B0A2-7A6EFD9883ED}"/>
              </a:ext>
            </a:extLst>
          </p:cNvPr>
          <p:cNvGrpSpPr/>
          <p:nvPr/>
        </p:nvGrpSpPr>
        <p:grpSpPr>
          <a:xfrm>
            <a:off x="8112544" y="1274173"/>
            <a:ext cx="2880000" cy="1440000"/>
            <a:chOff x="508371" y="3736447"/>
            <a:chExt cx="3317010" cy="1715237"/>
          </a:xfrm>
          <a:solidFill>
            <a:schemeClr val="accent1">
              <a:lumMod val="75000"/>
            </a:schemeClr>
          </a:solidFill>
        </p:grpSpPr>
        <p:sp>
          <p:nvSpPr>
            <p:cNvPr id="23" name="Rectangle: Rounded Corners 22">
              <a:extLst>
                <a:ext uri="{FF2B5EF4-FFF2-40B4-BE49-F238E27FC236}">
                  <a16:creationId xmlns:a16="http://schemas.microsoft.com/office/drawing/2014/main" xmlns="" id="{CE35CACE-1F1F-4ABF-B425-D425B46FB68B}"/>
                </a:ext>
              </a:extLst>
            </p:cNvPr>
            <p:cNvSpPr/>
            <p:nvPr/>
          </p:nvSpPr>
          <p:spPr>
            <a:xfrm>
              <a:off x="508371" y="3736447"/>
              <a:ext cx="3317010" cy="171523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ectangle: Rounded Corners 4">
              <a:extLst>
                <a:ext uri="{FF2B5EF4-FFF2-40B4-BE49-F238E27FC236}">
                  <a16:creationId xmlns:a16="http://schemas.microsoft.com/office/drawing/2014/main" xmlns="" id="{93A3FBCA-E8C2-43D6-AA36-51A906CC2D91}"/>
                </a:ext>
              </a:extLst>
            </p:cNvPr>
            <p:cNvSpPr txBox="1"/>
            <p:nvPr/>
          </p:nvSpPr>
          <p:spPr>
            <a:xfrm>
              <a:off x="592102" y="3820178"/>
              <a:ext cx="3149548" cy="15477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800100">
                <a:lnSpc>
                  <a:spcPct val="90000"/>
                </a:lnSpc>
                <a:spcAft>
                  <a:spcPct val="35000"/>
                </a:spcAft>
              </a:pPr>
              <a:r>
                <a:rPr lang="en-GB" sz="1400" b="1" dirty="0">
                  <a:solidFill>
                    <a:schemeClr val="bg1"/>
                  </a:solidFill>
                  <a:latin typeface="Arial" panose="020B0604020202020204" pitchFamily="34" charset="0"/>
                  <a:cs typeface="Arial" panose="020B0604020202020204" pitchFamily="34" charset="0"/>
                  <a:hlinkClick r:id="rId9" tooltip="Download Framework Terms and Conditions - Part B">
                    <a:extLst>
                      <a:ext uri="{A12FA001-AC4F-418D-AE19-62706E023703}">
                        <ahyp:hlinkClr xmlns:ahyp="http://schemas.microsoft.com/office/drawing/2018/hyperlinkcolor" xmlns="" val="tx"/>
                      </a:ext>
                    </a:extLst>
                  </a:hlinkClick>
                </a:rPr>
                <a:t>Part B – Fees and Fee Setting </a:t>
              </a:r>
            </a:p>
            <a:p>
              <a:pPr lvl="0" algn="ctr" defTabSz="800100">
                <a:lnSpc>
                  <a:spcPct val="90000"/>
                </a:lnSpc>
                <a:spcAft>
                  <a:spcPct val="35000"/>
                </a:spcAft>
              </a:pPr>
              <a:r>
                <a:rPr lang="en-GB" sz="1200" dirty="0">
                  <a:solidFill>
                    <a:schemeClr val="bg1"/>
                  </a:solidFill>
                  <a:latin typeface="Arial" panose="020B0604020202020204" pitchFamily="34" charset="0"/>
                  <a:cs typeface="Arial" panose="020B0604020202020204" pitchFamily="34" charset="0"/>
                  <a:hlinkClick r:id="rId9" tooltip="Download Framework Terms and Conditions - Part B">
                    <a:extLst>
                      <a:ext uri="{A12FA001-AC4F-418D-AE19-62706E023703}">
                        <ahyp:hlinkClr xmlns:ahyp="http://schemas.microsoft.com/office/drawing/2018/hyperlinkcolor" xmlns="" val="tx"/>
                      </a:ext>
                    </a:extLst>
                  </a:hlinkClick>
                </a:rPr>
                <a:t>Efficiency, core price, variable price, Real Living Wage uplift, supporting financial information </a:t>
              </a:r>
              <a:endParaRPr lang="en-GB" sz="1200" dirty="0">
                <a:solidFill>
                  <a:schemeClr val="bg1"/>
                </a:solidFill>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xmlns="" id="{2E9F6124-DEB3-4B3C-9D0F-FF9405A2A39B}"/>
              </a:ext>
            </a:extLst>
          </p:cNvPr>
          <p:cNvGrpSpPr/>
          <p:nvPr/>
        </p:nvGrpSpPr>
        <p:grpSpPr>
          <a:xfrm>
            <a:off x="4665798" y="4630066"/>
            <a:ext cx="2880000" cy="1440000"/>
            <a:chOff x="508371" y="3736447"/>
            <a:chExt cx="3317010" cy="1715237"/>
          </a:xfrm>
          <a:solidFill>
            <a:schemeClr val="accent1">
              <a:lumMod val="75000"/>
            </a:schemeClr>
          </a:solidFill>
        </p:grpSpPr>
        <p:sp>
          <p:nvSpPr>
            <p:cNvPr id="32" name="Rectangle: Rounded Corners 31">
              <a:extLst>
                <a:ext uri="{FF2B5EF4-FFF2-40B4-BE49-F238E27FC236}">
                  <a16:creationId xmlns:a16="http://schemas.microsoft.com/office/drawing/2014/main" xmlns="" id="{5E2C1A89-C6D5-43FF-9AAD-D93666AB4FF4}"/>
                </a:ext>
              </a:extLst>
            </p:cNvPr>
            <p:cNvSpPr/>
            <p:nvPr/>
          </p:nvSpPr>
          <p:spPr>
            <a:xfrm>
              <a:off x="508371" y="3736447"/>
              <a:ext cx="3317010" cy="171523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Rectangle: Rounded Corners 4">
              <a:extLst>
                <a:ext uri="{FF2B5EF4-FFF2-40B4-BE49-F238E27FC236}">
                  <a16:creationId xmlns:a16="http://schemas.microsoft.com/office/drawing/2014/main" xmlns="" id="{A83E80C0-3264-4947-9AC8-817AB0A4E4AA}"/>
                </a:ext>
              </a:extLst>
            </p:cNvPr>
            <p:cNvSpPr txBox="1"/>
            <p:nvPr/>
          </p:nvSpPr>
          <p:spPr>
            <a:xfrm>
              <a:off x="592102" y="3820178"/>
              <a:ext cx="3149548" cy="15477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800100">
                <a:lnSpc>
                  <a:spcPct val="90000"/>
                </a:lnSpc>
                <a:spcAft>
                  <a:spcPct val="35000"/>
                </a:spcAft>
              </a:pPr>
              <a:r>
                <a:rPr lang="en-GB" sz="1400" b="1" dirty="0">
                  <a:solidFill>
                    <a:schemeClr val="bg1"/>
                  </a:solidFill>
                  <a:latin typeface="Arial" panose="020B0604020202020204" pitchFamily="34" charset="0"/>
                  <a:cs typeface="Arial" panose="020B0604020202020204" pitchFamily="34" charset="0"/>
                  <a:hlinkClick r:id="rId10" tooltip="Download Framework Terms and Conditions - Part E">
                    <a:extLst>
                      <a:ext uri="{A12FA001-AC4F-418D-AE19-62706E023703}">
                        <ahyp:hlinkClr xmlns:ahyp="http://schemas.microsoft.com/office/drawing/2018/hyperlinkcolor" xmlns="" val="tx"/>
                      </a:ext>
                    </a:extLst>
                  </a:hlinkClick>
                </a:rPr>
                <a:t>Part E – Control of the Contract </a:t>
              </a:r>
            </a:p>
            <a:p>
              <a:pPr lvl="0" algn="ctr" defTabSz="800100">
                <a:lnSpc>
                  <a:spcPct val="90000"/>
                </a:lnSpc>
                <a:spcAft>
                  <a:spcPct val="35000"/>
                </a:spcAft>
              </a:pPr>
              <a:r>
                <a:rPr lang="en-GB" sz="1200" dirty="0">
                  <a:solidFill>
                    <a:schemeClr val="bg1"/>
                  </a:solidFill>
                  <a:latin typeface="Arial" panose="020B0604020202020204" pitchFamily="34" charset="0"/>
                  <a:cs typeface="Arial" panose="020B0604020202020204" pitchFamily="34" charset="0"/>
                  <a:hlinkClick r:id="rId10" tooltip="Download Framework Terms and Conditions - Part E">
                    <a:extLst>
                      <a:ext uri="{A12FA001-AC4F-418D-AE19-62706E023703}">
                        <ahyp:hlinkClr xmlns:ahyp="http://schemas.microsoft.com/office/drawing/2018/hyperlinkcolor" xmlns="" val="tx"/>
                      </a:ext>
                    </a:extLst>
                  </a:hlinkClick>
                </a:rPr>
                <a:t>Waiver, Severability, Remedies cumulative, Variations, Assignation, Disposal, Sub Contracting, Change of control, Closure/Reconfiguration of service</a:t>
              </a:r>
              <a:endParaRPr lang="en-GB" sz="1200" dirty="0">
                <a:solidFill>
                  <a:schemeClr val="bg1"/>
                </a:solidFill>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xmlns="" id="{CA671338-F60D-4EFD-914A-7B0CC997786D}"/>
              </a:ext>
            </a:extLst>
          </p:cNvPr>
          <p:cNvGrpSpPr/>
          <p:nvPr/>
        </p:nvGrpSpPr>
        <p:grpSpPr>
          <a:xfrm>
            <a:off x="4663811" y="1268760"/>
            <a:ext cx="2880000" cy="1440000"/>
            <a:chOff x="508371" y="3736447"/>
            <a:chExt cx="3317010" cy="1715237"/>
          </a:xfrm>
          <a:solidFill>
            <a:schemeClr val="accent1">
              <a:lumMod val="75000"/>
            </a:schemeClr>
          </a:solidFill>
        </p:grpSpPr>
        <p:sp>
          <p:nvSpPr>
            <p:cNvPr id="35" name="Rectangle: Rounded Corners 34">
              <a:extLst>
                <a:ext uri="{FF2B5EF4-FFF2-40B4-BE49-F238E27FC236}">
                  <a16:creationId xmlns:a16="http://schemas.microsoft.com/office/drawing/2014/main" xmlns="" id="{0C78E0DD-F50F-43C2-B66F-CF5D9BF50584}"/>
                </a:ext>
              </a:extLst>
            </p:cNvPr>
            <p:cNvSpPr/>
            <p:nvPr/>
          </p:nvSpPr>
          <p:spPr>
            <a:xfrm>
              <a:off x="508371" y="3736447"/>
              <a:ext cx="3317010" cy="171523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Rectangle: Rounded Corners 4">
              <a:extLst>
                <a:ext uri="{FF2B5EF4-FFF2-40B4-BE49-F238E27FC236}">
                  <a16:creationId xmlns:a16="http://schemas.microsoft.com/office/drawing/2014/main" xmlns="" id="{AD451D28-0DA6-41F8-BEB5-7B5B135F7643}"/>
                </a:ext>
              </a:extLst>
            </p:cNvPr>
            <p:cNvSpPr txBox="1"/>
            <p:nvPr/>
          </p:nvSpPr>
          <p:spPr>
            <a:xfrm>
              <a:off x="592102" y="3820178"/>
              <a:ext cx="3149548" cy="15477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GB" sz="1400" b="1" kern="1200" dirty="0">
                  <a:solidFill>
                    <a:schemeClr val="bg1"/>
                  </a:solidFill>
                  <a:latin typeface="Arial" panose="020B0604020202020204" pitchFamily="34" charset="0"/>
                  <a:cs typeface="Arial" panose="020B0604020202020204" pitchFamily="34" charset="0"/>
                  <a:hlinkClick r:id="rId11" tooltip="Download Framework Terms and Conditions - Part A">
                    <a:extLst>
                      <a:ext uri="{A12FA001-AC4F-418D-AE19-62706E023703}">
                        <ahyp:hlinkClr xmlns:ahyp="http://schemas.microsoft.com/office/drawing/2018/hyperlinkcolor" xmlns="" val="tx"/>
                      </a:ext>
                    </a:extLst>
                  </a:hlinkClick>
                </a:rPr>
                <a:t>Part A - General</a:t>
              </a:r>
            </a:p>
            <a:p>
              <a:pPr lvl="0" algn="ctr" defTabSz="800100">
                <a:lnSpc>
                  <a:spcPct val="90000"/>
                </a:lnSpc>
                <a:spcAft>
                  <a:spcPct val="35000"/>
                </a:spcAft>
              </a:pPr>
              <a:r>
                <a:rPr lang="en-GB" sz="1200" dirty="0">
                  <a:solidFill>
                    <a:schemeClr val="bg1"/>
                  </a:solidFill>
                  <a:latin typeface="Arial" panose="020B0604020202020204" pitchFamily="34" charset="0"/>
                  <a:cs typeface="Arial" panose="020B0604020202020204" pitchFamily="34" charset="0"/>
                  <a:hlinkClick r:id="rId11" tooltip="Download Framework Terms and Conditions - Part A">
                    <a:extLst>
                      <a:ext uri="{A12FA001-AC4F-418D-AE19-62706E023703}">
                        <ahyp:hlinkClr xmlns:ahyp="http://schemas.microsoft.com/office/drawing/2018/hyperlinkcolor" xmlns="" val="tx"/>
                      </a:ext>
                    </a:extLst>
                  </a:hlinkClick>
                </a:rPr>
                <a:t>Scope/Duration/Scotland Excel and Provider Obligations/ Notices</a:t>
              </a:r>
              <a:endParaRPr lang="en-GB" sz="1200" dirty="0">
                <a:solidFill>
                  <a:schemeClr val="bg1"/>
                </a:solidFill>
                <a:latin typeface="Arial" panose="020B0604020202020204" pitchFamily="34" charset="0"/>
                <a:cs typeface="Arial" panose="020B0604020202020204" pitchFamily="34" charset="0"/>
              </a:endParaRPr>
            </a:p>
          </p:txBody>
        </p:sp>
      </p:grpSp>
      <p:cxnSp>
        <p:nvCxnSpPr>
          <p:cNvPr id="38" name="Straight Connector 37">
            <a:extLst>
              <a:ext uri="{FF2B5EF4-FFF2-40B4-BE49-F238E27FC236}">
                <a16:creationId xmlns:a16="http://schemas.microsoft.com/office/drawing/2014/main" xmlns="" id="{BBCA5377-CC73-4CF5-912F-8F51A45C1248}"/>
              </a:ext>
            </a:extLst>
          </p:cNvPr>
          <p:cNvCxnSpPr>
            <a:cxnSpLocks/>
          </p:cNvCxnSpPr>
          <p:nvPr/>
        </p:nvCxnSpPr>
        <p:spPr>
          <a:xfrm flipV="1">
            <a:off x="7032104" y="2564904"/>
            <a:ext cx="1224136" cy="64807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A6DE1372-68F1-487A-9EDE-54CCF2AE59EF}"/>
              </a:ext>
            </a:extLst>
          </p:cNvPr>
          <p:cNvCxnSpPr>
            <a:cxnSpLocks/>
            <a:endCxn id="21" idx="1"/>
          </p:cNvCxnSpPr>
          <p:nvPr/>
        </p:nvCxnSpPr>
        <p:spPr>
          <a:xfrm>
            <a:off x="7024320" y="3581903"/>
            <a:ext cx="116092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F7DDE561-B884-4E20-AAB2-D8209ABA5ED1}"/>
              </a:ext>
            </a:extLst>
          </p:cNvPr>
          <p:cNvCxnSpPr>
            <a:cxnSpLocks/>
          </p:cNvCxnSpPr>
          <p:nvPr/>
        </p:nvCxnSpPr>
        <p:spPr>
          <a:xfrm>
            <a:off x="7029424" y="3981144"/>
            <a:ext cx="1224136" cy="64807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ADB994A4-9271-4D7F-B023-543009FB4BE7}"/>
              </a:ext>
            </a:extLst>
          </p:cNvPr>
          <p:cNvCxnSpPr>
            <a:cxnSpLocks/>
          </p:cNvCxnSpPr>
          <p:nvPr/>
        </p:nvCxnSpPr>
        <p:spPr>
          <a:xfrm flipH="1" flipV="1">
            <a:off x="4058458" y="2572214"/>
            <a:ext cx="1000926" cy="58830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8065149F-D058-4175-A2FC-15FCB3FF14F2}"/>
              </a:ext>
            </a:extLst>
          </p:cNvPr>
          <p:cNvCxnSpPr>
            <a:cxnSpLocks/>
          </p:cNvCxnSpPr>
          <p:nvPr/>
        </p:nvCxnSpPr>
        <p:spPr>
          <a:xfrm flipH="1">
            <a:off x="3940014" y="3578684"/>
            <a:ext cx="116092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DB2470E3-9C7A-4AEE-A592-4990AF4C4AF8}"/>
              </a:ext>
            </a:extLst>
          </p:cNvPr>
          <p:cNvCxnSpPr>
            <a:cxnSpLocks/>
          </p:cNvCxnSpPr>
          <p:nvPr/>
        </p:nvCxnSpPr>
        <p:spPr>
          <a:xfrm flipH="1">
            <a:off x="3945118" y="3977925"/>
            <a:ext cx="1224136" cy="64807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1E6D176F-6C21-4803-AD5C-650ACC98E405}"/>
              </a:ext>
            </a:extLst>
          </p:cNvPr>
          <p:cNvCxnSpPr>
            <a:cxnSpLocks/>
            <a:stCxn id="6" idx="0"/>
          </p:cNvCxnSpPr>
          <p:nvPr/>
        </p:nvCxnSpPr>
        <p:spPr>
          <a:xfrm flipH="1" flipV="1">
            <a:off x="6092157" y="2709512"/>
            <a:ext cx="3844" cy="412184"/>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FA30D4D7-99C7-40AC-A214-FE6A752A7C86}"/>
              </a:ext>
            </a:extLst>
          </p:cNvPr>
          <p:cNvCxnSpPr>
            <a:cxnSpLocks/>
          </p:cNvCxnSpPr>
          <p:nvPr/>
        </p:nvCxnSpPr>
        <p:spPr>
          <a:xfrm flipH="1" flipV="1">
            <a:off x="6092156" y="3952410"/>
            <a:ext cx="724" cy="703936"/>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66982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34DEFC-95FA-40A6-9195-7C87EF926952}"/>
              </a:ext>
            </a:extLst>
          </p:cNvPr>
          <p:cNvSpPr>
            <a:spLocks noGrp="1"/>
          </p:cNvSpPr>
          <p:nvPr>
            <p:ph type="title"/>
          </p:nvPr>
        </p:nvSpPr>
        <p:spPr/>
        <p:txBody>
          <a:bodyPr/>
          <a:lstStyle/>
          <a:p>
            <a:r>
              <a:rPr lang="en-GB" sz="4000" dirty="0">
                <a:solidFill>
                  <a:srgbClr val="002060"/>
                </a:solidFill>
                <a:latin typeface="Arial" panose="020B0604020202020204" pitchFamily="34" charset="0"/>
                <a:cs typeface="Arial" panose="020B0604020202020204" pitchFamily="34" charset="0"/>
              </a:rPr>
              <a:t>Schedules to Flexible Framework Terms</a:t>
            </a:r>
          </a:p>
        </p:txBody>
      </p:sp>
      <p:sp>
        <p:nvSpPr>
          <p:cNvPr id="3" name="Content Placeholder 2">
            <a:extLst>
              <a:ext uri="{FF2B5EF4-FFF2-40B4-BE49-F238E27FC236}">
                <a16:creationId xmlns:a16="http://schemas.microsoft.com/office/drawing/2014/main" xmlns="" id="{A6C0271E-09EB-403B-AACA-77BB74E1AC4D}"/>
              </a:ext>
            </a:extLst>
          </p:cNvPr>
          <p:cNvSpPr>
            <a:spLocks noGrp="1"/>
          </p:cNvSpPr>
          <p:nvPr>
            <p:ph idx="1"/>
          </p:nvPr>
        </p:nvSpPr>
        <p:spPr>
          <a:xfrm>
            <a:off x="609600" y="1475815"/>
            <a:ext cx="10972800" cy="4329129"/>
          </a:xfrm>
        </p:spPr>
        <p:txBody>
          <a:bodyPr/>
          <a:lstStyle/>
          <a:p>
            <a:pPr marL="0" indent="0">
              <a:buNone/>
            </a:pPr>
            <a:r>
              <a:rPr lang="en-GB" sz="1800" dirty="0">
                <a:solidFill>
                  <a:srgbClr val="002060"/>
                </a:solidFill>
                <a:latin typeface="Arial" panose="020B0604020202020204" pitchFamily="34" charset="0"/>
                <a:cs typeface="Arial" panose="020B0604020202020204" pitchFamily="34" charset="0"/>
              </a:rPr>
              <a:t>This contains the detail of the service to be delivered, how new Providers can apply and be considered for inclusion in the Flexible Framework, how services are selected and Individual Support Agreements are put in place, the Individual Support Terms that apply, the Individual Support Agreement that is put in place for the person receiving the service, the meaning of terms used in the Flexible Framework and the financial information required. If you click on the links, they will take you to the part of the contract you wish to read.</a:t>
            </a:r>
            <a:br>
              <a:rPr lang="en-GB" sz="1800" dirty="0">
                <a:solidFill>
                  <a:srgbClr val="002060"/>
                </a:solidFill>
                <a:latin typeface="Arial" panose="020B0604020202020204" pitchFamily="34" charset="0"/>
                <a:cs typeface="Arial" panose="020B0604020202020204" pitchFamily="34" charset="0"/>
              </a:rPr>
            </a:br>
            <a:endParaRPr lang="en-GB" sz="1800" dirty="0">
              <a:solidFill>
                <a:srgbClr val="002060"/>
              </a:solidFill>
              <a:latin typeface="Arial" panose="020B0604020202020204" pitchFamily="34" charset="0"/>
              <a:cs typeface="Arial" panose="020B0604020202020204" pitchFamily="34" charset="0"/>
            </a:endParaRPr>
          </a:p>
          <a:p>
            <a:r>
              <a:rPr lang="en-GB" sz="1800" dirty="0">
                <a:solidFill>
                  <a:srgbClr val="002060"/>
                </a:solidFill>
                <a:latin typeface="Arial" panose="020B0604020202020204" pitchFamily="34" charset="0"/>
                <a:cs typeface="Arial" panose="020B0604020202020204" pitchFamily="34" charset="0"/>
                <a:hlinkClick r:id="rId2" tooltip="Download Schedule 1 – Service Specification">
                  <a:extLst>
                    <a:ext uri="{A12FA001-AC4F-418D-AE19-62706E023703}">
                      <ahyp:hlinkClr xmlns:ahyp="http://schemas.microsoft.com/office/drawing/2018/hyperlinkcolor" xmlns="" val="tx"/>
                    </a:ext>
                  </a:extLst>
                </a:hlinkClick>
              </a:rPr>
              <a:t>Schedule 1 – Service Specification</a:t>
            </a:r>
            <a:endParaRPr lang="en-GB" sz="1800" dirty="0">
              <a:solidFill>
                <a:srgbClr val="002060"/>
              </a:solidFill>
              <a:latin typeface="Arial" panose="020B0604020202020204" pitchFamily="34" charset="0"/>
              <a:cs typeface="Arial" panose="020B0604020202020204" pitchFamily="34" charset="0"/>
            </a:endParaRPr>
          </a:p>
          <a:p>
            <a:r>
              <a:rPr lang="en-GB" sz="1800" dirty="0">
                <a:solidFill>
                  <a:srgbClr val="002060"/>
                </a:solidFill>
                <a:latin typeface="Arial" panose="020B0604020202020204" pitchFamily="34" charset="0"/>
                <a:cs typeface="Arial" panose="020B0604020202020204" pitchFamily="34" charset="0"/>
                <a:hlinkClick r:id="rId3" tooltip="Download Schedule 2 – New Entrants">
                  <a:extLst>
                    <a:ext uri="{A12FA001-AC4F-418D-AE19-62706E023703}">
                      <ahyp:hlinkClr xmlns:ahyp="http://schemas.microsoft.com/office/drawing/2018/hyperlinkcolor" xmlns="" val="tx"/>
                    </a:ext>
                  </a:extLst>
                </a:hlinkClick>
              </a:rPr>
              <a:t>Schedule 2 – New Entrants to the Flexible Framework Guidance Note</a:t>
            </a:r>
            <a:endParaRPr lang="en-GB" sz="1800" dirty="0">
              <a:solidFill>
                <a:srgbClr val="002060"/>
              </a:solidFill>
              <a:latin typeface="Arial" panose="020B0604020202020204" pitchFamily="34" charset="0"/>
              <a:cs typeface="Arial" panose="020B0604020202020204" pitchFamily="34" charset="0"/>
            </a:endParaRPr>
          </a:p>
          <a:p>
            <a:r>
              <a:rPr lang="en-GB" sz="1800" dirty="0">
                <a:solidFill>
                  <a:srgbClr val="002060"/>
                </a:solidFill>
                <a:latin typeface="Arial" panose="020B0604020202020204" pitchFamily="34" charset="0"/>
                <a:cs typeface="Arial" panose="020B0604020202020204" pitchFamily="34" charset="0"/>
                <a:hlinkClick r:id="rId4" tooltip="Schedule 3 - Calling Off from the Flexible Framework Guidance Note">
                  <a:extLst>
                    <a:ext uri="{A12FA001-AC4F-418D-AE19-62706E023703}">
                      <ahyp:hlinkClr xmlns:ahyp="http://schemas.microsoft.com/office/drawing/2018/hyperlinkcolor" xmlns="" val="tx"/>
                    </a:ext>
                  </a:extLst>
                </a:hlinkClick>
              </a:rPr>
              <a:t>Schedule 3 – Calling Off from the Flexible Framework Guidance Note</a:t>
            </a:r>
            <a:endParaRPr lang="en-GB" sz="1800" dirty="0">
              <a:solidFill>
                <a:srgbClr val="002060"/>
              </a:solidFill>
              <a:latin typeface="Arial" panose="020B0604020202020204" pitchFamily="34" charset="0"/>
              <a:cs typeface="Arial" panose="020B0604020202020204" pitchFamily="34" charset="0"/>
            </a:endParaRPr>
          </a:p>
          <a:p>
            <a:r>
              <a:rPr lang="en-GB" sz="1800" dirty="0">
                <a:solidFill>
                  <a:srgbClr val="002060"/>
                </a:solidFill>
                <a:latin typeface="Arial" panose="020B0604020202020204" pitchFamily="34" charset="0"/>
                <a:cs typeface="Arial" panose="020B0604020202020204" pitchFamily="34" charset="0"/>
                <a:hlinkClick r:id="rId5" tooltip="Download Schedule 4 – Individual Support Terms">
                  <a:extLst>
                    <a:ext uri="{A12FA001-AC4F-418D-AE19-62706E023703}">
                      <ahyp:hlinkClr xmlns:ahyp="http://schemas.microsoft.com/office/drawing/2018/hyperlinkcolor" xmlns="" val="tx"/>
                    </a:ext>
                  </a:extLst>
                </a:hlinkClick>
              </a:rPr>
              <a:t>Schedule 4 – Individual Support Terms</a:t>
            </a:r>
            <a:endParaRPr lang="en-GB" sz="1800" dirty="0">
              <a:solidFill>
                <a:srgbClr val="002060"/>
              </a:solidFill>
              <a:latin typeface="Arial" panose="020B0604020202020204" pitchFamily="34" charset="0"/>
              <a:cs typeface="Arial" panose="020B0604020202020204" pitchFamily="34" charset="0"/>
            </a:endParaRPr>
          </a:p>
          <a:p>
            <a:r>
              <a:rPr lang="en-GB" sz="1800" dirty="0">
                <a:solidFill>
                  <a:srgbClr val="002060"/>
                </a:solidFill>
                <a:latin typeface="Arial" panose="020B0604020202020204" pitchFamily="34" charset="0"/>
                <a:cs typeface="Arial" panose="020B0604020202020204" pitchFamily="34" charset="0"/>
                <a:hlinkClick r:id="rId6" tooltip="Download Schedule 5 – Individual Support Agreement">
                  <a:extLst>
                    <a:ext uri="{A12FA001-AC4F-418D-AE19-62706E023703}">
                      <ahyp:hlinkClr xmlns:ahyp="http://schemas.microsoft.com/office/drawing/2018/hyperlinkcolor" xmlns="" val="tx"/>
                    </a:ext>
                  </a:extLst>
                </a:hlinkClick>
              </a:rPr>
              <a:t>Schedule 5 – Individual Support Agreement</a:t>
            </a:r>
            <a:endParaRPr lang="en-GB" sz="1800" dirty="0">
              <a:solidFill>
                <a:srgbClr val="002060"/>
              </a:solidFill>
              <a:latin typeface="Arial" panose="020B0604020202020204" pitchFamily="34" charset="0"/>
              <a:cs typeface="Arial" panose="020B0604020202020204" pitchFamily="34" charset="0"/>
            </a:endParaRPr>
          </a:p>
          <a:p>
            <a:r>
              <a:rPr lang="en-GB" sz="1800" dirty="0">
                <a:solidFill>
                  <a:srgbClr val="002060"/>
                </a:solidFill>
                <a:latin typeface="Arial" panose="020B0604020202020204" pitchFamily="34" charset="0"/>
                <a:cs typeface="Arial" panose="020B0604020202020204" pitchFamily="34" charset="0"/>
                <a:hlinkClick r:id="rId7" tooltip="Download Schedule 6 – Identified and Defined Terms">
                  <a:extLst>
                    <a:ext uri="{A12FA001-AC4F-418D-AE19-62706E023703}">
                      <ahyp:hlinkClr xmlns:ahyp="http://schemas.microsoft.com/office/drawing/2018/hyperlinkcolor" xmlns="" val="tx"/>
                    </a:ext>
                  </a:extLst>
                </a:hlinkClick>
              </a:rPr>
              <a:t>Schedule 6 – Identified and Defined Terms</a:t>
            </a:r>
            <a:endParaRPr lang="en-GB" sz="1800" dirty="0">
              <a:solidFill>
                <a:srgbClr val="002060"/>
              </a:solidFill>
              <a:latin typeface="Arial" panose="020B0604020202020204" pitchFamily="34" charset="0"/>
              <a:cs typeface="Arial" panose="020B0604020202020204" pitchFamily="34" charset="0"/>
            </a:endParaRPr>
          </a:p>
          <a:p>
            <a:r>
              <a:rPr lang="en-GB" sz="1800" dirty="0">
                <a:solidFill>
                  <a:srgbClr val="002060"/>
                </a:solidFill>
                <a:latin typeface="Arial" panose="020B0604020202020204" pitchFamily="34" charset="0"/>
                <a:cs typeface="Arial" panose="020B0604020202020204" pitchFamily="34" charset="0"/>
                <a:hlinkClick r:id="rId8" tooltip="Download Schedule 7 – Financial Information">
                  <a:extLst>
                    <a:ext uri="{A12FA001-AC4F-418D-AE19-62706E023703}">
                      <ahyp:hlinkClr xmlns:ahyp="http://schemas.microsoft.com/office/drawing/2018/hyperlinkcolor" xmlns="" val="tx"/>
                    </a:ext>
                  </a:extLst>
                </a:hlinkClick>
              </a:rPr>
              <a:t>Schedule 7 – Financial Information</a:t>
            </a:r>
            <a:endParaRPr lang="en-GB" sz="1800" dirty="0">
              <a:solidFill>
                <a:srgbClr val="002060"/>
              </a:solidFill>
              <a:latin typeface="Arial" panose="020B0604020202020204" pitchFamily="34" charset="0"/>
              <a:cs typeface="Arial" panose="020B0604020202020204" pitchFamily="34" charset="0"/>
            </a:endParaRPr>
          </a:p>
        </p:txBody>
      </p:sp>
      <p:pic>
        <p:nvPicPr>
          <p:cNvPr id="5" name="Picture 4" descr="A picture containing person, woman, standing, cellphone&#10;&#10;Description automatically generated">
            <a:extLst>
              <a:ext uri="{FF2B5EF4-FFF2-40B4-BE49-F238E27FC236}">
                <a16:creationId xmlns:a16="http://schemas.microsoft.com/office/drawing/2014/main" xmlns="" id="{92E7A26F-7851-4714-A003-4A77A150AE93}"/>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8702400" y="2924944"/>
            <a:ext cx="2880000" cy="2880000"/>
          </a:xfrm>
          <a:prstGeom prst="rect">
            <a:avLst/>
          </a:prstGeom>
        </p:spPr>
      </p:pic>
    </p:spTree>
    <p:extLst>
      <p:ext uri="{BB962C8B-B14F-4D97-AF65-F5344CB8AC3E}">
        <p14:creationId xmlns:p14="http://schemas.microsoft.com/office/powerpoint/2010/main" xmlns="" val="40936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493ECD-E61B-4B6D-94DB-118C5799CDB6}"/>
              </a:ext>
            </a:extLst>
          </p:cNvPr>
          <p:cNvSpPr>
            <a:spLocks noGrp="1"/>
          </p:cNvSpPr>
          <p:nvPr>
            <p:ph type="title"/>
          </p:nvPr>
        </p:nvSpPr>
        <p:spPr/>
        <p:txBody>
          <a:bodyPr/>
          <a:lstStyle/>
          <a:p>
            <a:r>
              <a:rPr lang="en-GB" sz="4000" dirty="0">
                <a:solidFill>
                  <a:srgbClr val="002060"/>
                </a:solidFill>
                <a:latin typeface="Arial" panose="020B0604020202020204" pitchFamily="34" charset="0"/>
                <a:cs typeface="Arial" panose="020B0604020202020204" pitchFamily="34" charset="0"/>
                <a:hlinkClick r:id="rId2" tooltip="Download Schedule 1 – Service Specification">
                  <a:extLst>
                    <a:ext uri="{A12FA001-AC4F-418D-AE19-62706E023703}">
                      <ahyp:hlinkClr xmlns:ahyp="http://schemas.microsoft.com/office/drawing/2018/hyperlinkcolor" xmlns="" val="tx"/>
                    </a:ext>
                  </a:extLst>
                </a:hlinkClick>
              </a:rPr>
              <a:t>Schedule 1 – Service Specification</a:t>
            </a:r>
            <a:endParaRPr lang="en-GB" sz="4000" dirty="0">
              <a:solidFill>
                <a:srgbClr val="002060"/>
              </a:solidFill>
              <a:latin typeface="Arial" panose="020B060402020202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xmlns="" id="{34082D71-B35F-4557-8435-A9D5D5395845}"/>
              </a:ext>
            </a:extLst>
          </p:cNvPr>
          <p:cNvGraphicFramePr>
            <a:graphicFrameLocks noGrp="1"/>
          </p:cNvGraphicFramePr>
          <p:nvPr>
            <p:ph idx="1"/>
            <p:extLst>
              <p:ext uri="{D42A27DB-BD31-4B8C-83A1-F6EECF244321}">
                <p14:modId xmlns:p14="http://schemas.microsoft.com/office/powerpoint/2010/main" xmlns="" val="3588085381"/>
              </p:ext>
            </p:extLst>
          </p:nvPr>
        </p:nvGraphicFramePr>
        <p:xfrm>
          <a:off x="436476" y="1196752"/>
          <a:ext cx="11319048" cy="4785360"/>
        </p:xfrm>
        <a:graphic>
          <a:graphicData uri="http://schemas.openxmlformats.org/drawingml/2006/table">
            <a:tbl>
              <a:tblPr firstRow="1" bandRow="1">
                <a:tableStyleId>{69CF1AB2-1976-4502-BF36-3FF5EA218861}</a:tableStyleId>
              </a:tblPr>
              <a:tblGrid>
                <a:gridCol w="2246040">
                  <a:extLst>
                    <a:ext uri="{9D8B030D-6E8A-4147-A177-3AD203B41FA5}">
                      <a16:colId xmlns:a16="http://schemas.microsoft.com/office/drawing/2014/main" xmlns="" val="1708840071"/>
                    </a:ext>
                  </a:extLst>
                </a:gridCol>
                <a:gridCol w="9073008">
                  <a:extLst>
                    <a:ext uri="{9D8B030D-6E8A-4147-A177-3AD203B41FA5}">
                      <a16:colId xmlns:a16="http://schemas.microsoft.com/office/drawing/2014/main" xmlns="" val="962440760"/>
                    </a:ext>
                  </a:extLst>
                </a:gridCol>
              </a:tblGrid>
              <a:tr h="370840">
                <a:tc>
                  <a:txBody>
                    <a:bodyPr/>
                    <a:lstStyle/>
                    <a:p>
                      <a:pPr algn="l"/>
                      <a:r>
                        <a:rPr lang="en-GB" sz="2400" dirty="0">
                          <a:solidFill>
                            <a:schemeClr val="bg1"/>
                          </a:solidFill>
                          <a:latin typeface="Arial" panose="020B0604020202020204" pitchFamily="34" charset="0"/>
                          <a:cs typeface="Arial" panose="020B0604020202020204" pitchFamily="34" charset="0"/>
                          <a:hlinkClick r:id="rId3" tooltip="Download Service Specification - Key Principles">
                            <a:extLst>
                              <a:ext uri="{A12FA001-AC4F-418D-AE19-62706E023703}">
                                <ahyp:hlinkClr xmlns:ahyp="http://schemas.microsoft.com/office/drawing/2018/hyperlinkcolor" xmlns="" val="tx"/>
                              </a:ext>
                            </a:extLst>
                          </a:hlinkClick>
                        </a:rPr>
                        <a:t>Key principles</a:t>
                      </a:r>
                      <a:endParaRPr lang="en-GB" sz="2400" dirty="0">
                        <a:solidFill>
                          <a:schemeClr val="bg1"/>
                        </a:solidFill>
                        <a:latin typeface="Arial" panose="020B0604020202020204" pitchFamily="34" charset="0"/>
                        <a:cs typeface="Arial" panose="020B0604020202020204" pitchFamily="34" charset="0"/>
                      </a:endParaRPr>
                    </a:p>
                  </a:txBody>
                  <a:tcPr anchor="ctr">
                    <a:solidFill>
                      <a:schemeClr val="accent1">
                        <a:lumMod val="75000"/>
                      </a:schemeClr>
                    </a:solidFill>
                  </a:tcPr>
                </a:tc>
                <a:tc>
                  <a:txBody>
                    <a:bodyPr/>
                    <a:lstStyle/>
                    <a:p>
                      <a:pPr marL="285750" indent="-285750" algn="l">
                        <a:buFont typeface="Arial" panose="020B0604020202020204" pitchFamily="34" charset="0"/>
                        <a:buChar char="•"/>
                      </a:pPr>
                      <a:r>
                        <a:rPr lang="en-GB" sz="1400" b="0" dirty="0">
                          <a:latin typeface="Arial" panose="020B0604020202020204" pitchFamily="34" charset="0"/>
                          <a:cs typeface="Arial" panose="020B0604020202020204" pitchFamily="34" charset="0"/>
                        </a:rPr>
                        <a:t>People should have control of their life and support helps them to meet their outcomes</a:t>
                      </a:r>
                    </a:p>
                    <a:p>
                      <a:pPr marL="285750" indent="-285750" algn="l">
                        <a:buFont typeface="Arial" panose="020B0604020202020204" pitchFamily="34" charset="0"/>
                        <a:buChar char="•"/>
                      </a:pPr>
                      <a:r>
                        <a:rPr lang="en-GB" sz="1400" b="0" dirty="0">
                          <a:latin typeface="Arial" panose="020B0604020202020204" pitchFamily="34" charset="0"/>
                          <a:cs typeface="Arial" panose="020B0604020202020204" pitchFamily="34" charset="0"/>
                        </a:rPr>
                        <a:t>Health and social care standards direct how the service should be delivered</a:t>
                      </a:r>
                    </a:p>
                    <a:p>
                      <a:pPr marL="285750" indent="-285750" algn="l">
                        <a:buFont typeface="Arial" panose="020B0604020202020204" pitchFamily="34" charset="0"/>
                        <a:buChar char="•"/>
                      </a:pPr>
                      <a:r>
                        <a:rPr lang="en-GB" sz="1400" b="0" dirty="0">
                          <a:latin typeface="Arial" panose="020B0604020202020204" pitchFamily="34" charset="0"/>
                          <a:cs typeface="Arial" panose="020B0604020202020204" pitchFamily="34" charset="0"/>
                        </a:rPr>
                        <a:t>Positive risk taking is promoted and innovative ways to deliver the service</a:t>
                      </a:r>
                    </a:p>
                  </a:txBody>
                  <a:tcPr anchor="ctr">
                    <a:solidFill>
                      <a:schemeClr val="accent1">
                        <a:lumMod val="40000"/>
                        <a:lumOff val="60000"/>
                      </a:schemeClr>
                    </a:solidFill>
                  </a:tcPr>
                </a:tc>
                <a:extLst>
                  <a:ext uri="{0D108BD9-81ED-4DB2-BD59-A6C34878D82A}">
                    <a16:rowId xmlns:a16="http://schemas.microsoft.com/office/drawing/2014/main" xmlns="" val="3218080916"/>
                  </a:ext>
                </a:extLst>
              </a:tr>
              <a:tr h="370840">
                <a:tc>
                  <a:txBody>
                    <a:bodyPr/>
                    <a:lstStyle/>
                    <a:p>
                      <a:pPr algn="l"/>
                      <a:r>
                        <a:rPr lang="en-GB" sz="2400" b="1" kern="1200" dirty="0">
                          <a:solidFill>
                            <a:schemeClr val="bg1"/>
                          </a:solidFill>
                          <a:latin typeface="Arial" panose="020B0604020202020204" pitchFamily="34" charset="0"/>
                          <a:ea typeface="+mn-ea"/>
                          <a:cs typeface="Arial" panose="020B0604020202020204" pitchFamily="34" charset="0"/>
                          <a:hlinkClick r:id="rId4" tooltip="Download Service Specification - Service Objectives">
                            <a:extLst>
                              <a:ext uri="{A12FA001-AC4F-418D-AE19-62706E023703}">
                                <ahyp:hlinkClr xmlns:ahyp="http://schemas.microsoft.com/office/drawing/2018/hyperlinkcolor" xmlns="" val="tx"/>
                              </a:ext>
                            </a:extLst>
                          </a:hlinkClick>
                        </a:rPr>
                        <a:t>Service objectives</a:t>
                      </a:r>
                      <a:endParaRPr lang="en-GB" sz="2400" b="1" kern="1200" dirty="0">
                        <a:solidFill>
                          <a:schemeClr val="bg1"/>
                        </a:solidFill>
                        <a:latin typeface="Arial" panose="020B0604020202020204" pitchFamily="34" charset="0"/>
                        <a:ea typeface="+mn-ea"/>
                        <a:cs typeface="Arial" panose="020B0604020202020204" pitchFamily="34" charset="0"/>
                      </a:endParaRPr>
                    </a:p>
                  </a:txBody>
                  <a:tcPr anchor="ctr">
                    <a:solidFill>
                      <a:schemeClr val="accent1">
                        <a:lumMod val="75000"/>
                      </a:schemeClr>
                    </a:solidFill>
                  </a:tcPr>
                </a:tc>
                <a:tc>
                  <a:txBody>
                    <a:bodyPr/>
                    <a:lstStyle/>
                    <a:p>
                      <a:pPr marL="285750" lvl="0" indent="-285750">
                        <a:buFont typeface="Arial" panose="020B0604020202020204" pitchFamily="34" charset="0"/>
                        <a:buChar char="•"/>
                      </a:pPr>
                      <a:r>
                        <a:rPr lang="en-GB" sz="1400" b="0" kern="1200" dirty="0">
                          <a:solidFill>
                            <a:schemeClr val="dk1"/>
                          </a:solidFill>
                          <a:latin typeface="Arial" panose="020B0604020202020204" pitchFamily="34" charset="0"/>
                          <a:ea typeface="+mn-ea"/>
                          <a:cs typeface="Arial" panose="020B0604020202020204" pitchFamily="34" charset="0"/>
                        </a:rPr>
                        <a:t>To enable people to live within their own home as independently as possible</a:t>
                      </a:r>
                    </a:p>
                    <a:p>
                      <a:pPr marL="285750" lvl="0" indent="-285750">
                        <a:buFont typeface="Arial" panose="020B0604020202020204" pitchFamily="34" charset="0"/>
                        <a:buChar char="•"/>
                      </a:pPr>
                      <a:r>
                        <a:rPr lang="en-GB" sz="1400" b="0" kern="1200" dirty="0">
                          <a:solidFill>
                            <a:schemeClr val="dk1"/>
                          </a:solidFill>
                          <a:latin typeface="Arial" panose="020B0604020202020204" pitchFamily="34" charset="0"/>
                          <a:ea typeface="+mn-ea"/>
                          <a:cs typeface="Arial" panose="020B0604020202020204" pitchFamily="34" charset="0"/>
                        </a:rPr>
                        <a:t>To work with them and their families/representatives to plan their care and support</a:t>
                      </a:r>
                    </a:p>
                    <a:p>
                      <a:pPr marL="285750" lvl="0" indent="-285750">
                        <a:buFont typeface="Arial" panose="020B0604020202020204" pitchFamily="34" charset="0"/>
                        <a:buChar char="•"/>
                      </a:pPr>
                      <a:r>
                        <a:rPr lang="en-GB" sz="1400" b="0" kern="1200" dirty="0">
                          <a:solidFill>
                            <a:schemeClr val="dk1"/>
                          </a:solidFill>
                          <a:latin typeface="Arial" panose="020B0604020202020204" pitchFamily="34" charset="0"/>
                          <a:ea typeface="+mn-ea"/>
                          <a:cs typeface="Arial" panose="020B0604020202020204" pitchFamily="34" charset="0"/>
                        </a:rPr>
                        <a:t>To work in partnership with Council/HSCP staff and other providers to deliver effective services</a:t>
                      </a:r>
                    </a:p>
                  </a:txBody>
                  <a:tcPr anchor="ctr">
                    <a:solidFill>
                      <a:schemeClr val="accent1">
                        <a:lumMod val="40000"/>
                        <a:lumOff val="60000"/>
                      </a:schemeClr>
                    </a:solidFill>
                  </a:tcPr>
                </a:tc>
                <a:extLst>
                  <a:ext uri="{0D108BD9-81ED-4DB2-BD59-A6C34878D82A}">
                    <a16:rowId xmlns:a16="http://schemas.microsoft.com/office/drawing/2014/main" xmlns="" val="2883364473"/>
                  </a:ext>
                </a:extLst>
              </a:tr>
              <a:tr h="370840">
                <a:tc>
                  <a:txBody>
                    <a:bodyPr/>
                    <a:lstStyle/>
                    <a:p>
                      <a:pPr algn="l"/>
                      <a:r>
                        <a:rPr lang="en-GB" sz="2400" b="1" kern="1200" dirty="0">
                          <a:solidFill>
                            <a:schemeClr val="bg1"/>
                          </a:solidFill>
                          <a:latin typeface="Arial" panose="020B0604020202020204" pitchFamily="34" charset="0"/>
                          <a:ea typeface="+mn-ea"/>
                          <a:cs typeface="Arial" panose="020B0604020202020204" pitchFamily="34" charset="0"/>
                          <a:hlinkClick r:id="rId5" tooltip="Download Service Specification - People and Service">
                            <a:extLst>
                              <a:ext uri="{A12FA001-AC4F-418D-AE19-62706E023703}">
                                <ahyp:hlinkClr xmlns:ahyp="http://schemas.microsoft.com/office/drawing/2018/hyperlinkcolor" xmlns="" val="tx"/>
                              </a:ext>
                            </a:extLst>
                          </a:hlinkClick>
                        </a:rPr>
                        <a:t>People and service</a:t>
                      </a:r>
                      <a:endParaRPr lang="en-GB" sz="2400" b="1" kern="1200" dirty="0">
                        <a:solidFill>
                          <a:schemeClr val="bg1"/>
                        </a:solidFill>
                        <a:latin typeface="Arial" panose="020B0604020202020204" pitchFamily="34" charset="0"/>
                        <a:ea typeface="+mn-ea"/>
                        <a:cs typeface="Arial" panose="020B0604020202020204" pitchFamily="34" charset="0"/>
                      </a:endParaRPr>
                    </a:p>
                  </a:txBody>
                  <a:tcPr anchor="ctr">
                    <a:solidFill>
                      <a:schemeClr val="accent1">
                        <a:lumMod val="75000"/>
                      </a:schemeClr>
                    </a:solidFill>
                  </a:tcPr>
                </a:tc>
                <a:tc>
                  <a:txBody>
                    <a:bodyPr/>
                    <a:lstStyle/>
                    <a:p>
                      <a:pPr marL="285750" indent="-285750" algn="l">
                        <a:buFont typeface="Arial" panose="020B0604020202020204" pitchFamily="34" charset="0"/>
                        <a:buChar char="•"/>
                      </a:pPr>
                      <a:r>
                        <a:rPr lang="en-GB" sz="1400" b="0" kern="1200" dirty="0">
                          <a:solidFill>
                            <a:schemeClr val="dk1"/>
                          </a:solidFill>
                          <a:latin typeface="Arial" panose="020B0604020202020204" pitchFamily="34" charset="0"/>
                          <a:ea typeface="+mn-ea"/>
                          <a:cs typeface="Arial" panose="020B0604020202020204" pitchFamily="34" charset="0"/>
                        </a:rPr>
                        <a:t>To support people over 18 assessed as needing care and support but can also be used for people over 16</a:t>
                      </a:r>
                    </a:p>
                    <a:p>
                      <a:pPr marL="285750" indent="-285750" algn="l">
                        <a:buFont typeface="Arial" panose="020B0604020202020204" pitchFamily="34" charset="0"/>
                        <a:buChar char="•"/>
                      </a:pPr>
                      <a:r>
                        <a:rPr lang="en-GB" sz="1400" b="0" kern="1200" dirty="0">
                          <a:solidFill>
                            <a:schemeClr val="dk1"/>
                          </a:solidFill>
                          <a:latin typeface="Arial" panose="020B0604020202020204" pitchFamily="34" charset="0"/>
                          <a:ea typeface="+mn-ea"/>
                          <a:cs typeface="Arial" panose="020B0604020202020204" pitchFamily="34" charset="0"/>
                        </a:rPr>
                        <a:t>The service should be personalised to meet assessed needs and outcomes and should be available 7 days a week and up to 24 hours a day if required</a:t>
                      </a:r>
                    </a:p>
                    <a:p>
                      <a:pPr marL="285750" indent="-285750" algn="l">
                        <a:buFont typeface="Arial" panose="020B0604020202020204" pitchFamily="34" charset="0"/>
                        <a:buChar char="•"/>
                      </a:pPr>
                      <a:r>
                        <a:rPr lang="en-GB" sz="1400" b="0" kern="1200" dirty="0">
                          <a:solidFill>
                            <a:schemeClr val="dk1"/>
                          </a:solidFill>
                          <a:latin typeface="Arial" panose="020B0604020202020204" pitchFamily="34" charset="0"/>
                          <a:ea typeface="+mn-ea"/>
                          <a:cs typeface="Arial" panose="020B0604020202020204" pitchFamily="34" charset="0"/>
                        </a:rPr>
                        <a:t>Examples of care and support service delivery are given in Appendix 1 of Schedule 1</a:t>
                      </a:r>
                    </a:p>
                  </a:txBody>
                  <a:tcPr anchor="ctr">
                    <a:solidFill>
                      <a:schemeClr val="accent1">
                        <a:lumMod val="40000"/>
                        <a:lumOff val="60000"/>
                      </a:schemeClr>
                    </a:solidFill>
                  </a:tcPr>
                </a:tc>
                <a:extLst>
                  <a:ext uri="{0D108BD9-81ED-4DB2-BD59-A6C34878D82A}">
                    <a16:rowId xmlns:a16="http://schemas.microsoft.com/office/drawing/2014/main" xmlns="" val="3318686785"/>
                  </a:ext>
                </a:extLst>
              </a:tr>
              <a:tr h="370840">
                <a:tc>
                  <a:txBody>
                    <a:bodyPr/>
                    <a:lstStyle/>
                    <a:p>
                      <a:pPr algn="l"/>
                      <a:r>
                        <a:rPr lang="en-GB" sz="2400" b="1" kern="1200" dirty="0">
                          <a:solidFill>
                            <a:schemeClr val="bg1"/>
                          </a:solidFill>
                          <a:latin typeface="Arial" panose="020B0604020202020204" pitchFamily="34" charset="0"/>
                          <a:ea typeface="+mn-ea"/>
                          <a:cs typeface="Arial" panose="020B0604020202020204" pitchFamily="34" charset="0"/>
                          <a:hlinkClick r:id="rId6" tooltip="Download Service Specification - Minimum Requirements">
                            <a:extLst>
                              <a:ext uri="{A12FA001-AC4F-418D-AE19-62706E023703}">
                                <ahyp:hlinkClr xmlns:ahyp="http://schemas.microsoft.com/office/drawing/2018/hyperlinkcolor" xmlns="" val="tx"/>
                              </a:ext>
                            </a:extLst>
                          </a:hlinkClick>
                        </a:rPr>
                        <a:t>Minimum requirements</a:t>
                      </a:r>
                      <a:endParaRPr lang="en-GB" sz="2400" b="1" kern="1200" dirty="0">
                        <a:solidFill>
                          <a:schemeClr val="bg1"/>
                        </a:solidFill>
                        <a:latin typeface="Arial" panose="020B0604020202020204" pitchFamily="34" charset="0"/>
                        <a:ea typeface="+mn-ea"/>
                        <a:cs typeface="Arial" panose="020B0604020202020204" pitchFamily="34" charset="0"/>
                      </a:endParaRPr>
                    </a:p>
                  </a:txBody>
                  <a:tcPr anchor="ctr">
                    <a:solidFill>
                      <a:schemeClr val="accent1">
                        <a:lumMod val="75000"/>
                      </a:schemeClr>
                    </a:solidFill>
                  </a:tcPr>
                </a:tc>
                <a:tc>
                  <a:txBody>
                    <a:bodyPr/>
                    <a:lstStyle/>
                    <a:p>
                      <a:pPr marL="285750" indent="-285750" algn="l">
                        <a:buFont typeface="Arial" panose="020B0604020202020204" pitchFamily="34" charset="0"/>
                        <a:buChar char="•"/>
                      </a:pPr>
                      <a:r>
                        <a:rPr lang="en-GB" sz="1400" b="0" kern="1200" dirty="0">
                          <a:solidFill>
                            <a:schemeClr val="dk1"/>
                          </a:solidFill>
                          <a:latin typeface="Arial" panose="020B0604020202020204" pitchFamily="34" charset="0"/>
                          <a:ea typeface="+mn-ea"/>
                          <a:cs typeface="Arial" panose="020B0604020202020204" pitchFamily="34" charset="0"/>
                        </a:rPr>
                        <a:t>Care Inspectorate registration</a:t>
                      </a:r>
                    </a:p>
                    <a:p>
                      <a:pPr marL="285750" indent="-285750" algn="l">
                        <a:buFont typeface="Arial" panose="020B0604020202020204" pitchFamily="34" charset="0"/>
                        <a:buChar char="•"/>
                      </a:pPr>
                      <a:r>
                        <a:rPr lang="en-GB" sz="1400" b="0" kern="1200" dirty="0">
                          <a:solidFill>
                            <a:schemeClr val="dk1"/>
                          </a:solidFill>
                          <a:latin typeface="Arial" panose="020B0604020202020204" pitchFamily="34" charset="0"/>
                          <a:ea typeface="+mn-ea"/>
                          <a:cs typeface="Arial" panose="020B0604020202020204" pitchFamily="34" charset="0"/>
                        </a:rPr>
                        <a:t>Compliance with Health and Social Care standards and Scottish Social Services Council (SSSC)</a:t>
                      </a:r>
                    </a:p>
                    <a:p>
                      <a:pPr marL="285750" indent="-285750" algn="l">
                        <a:buFont typeface="Arial" panose="020B0604020202020204" pitchFamily="34" charset="0"/>
                        <a:buChar char="•"/>
                      </a:pPr>
                      <a:r>
                        <a:rPr lang="en-GB" sz="1400" b="0" kern="1200" dirty="0">
                          <a:solidFill>
                            <a:schemeClr val="dk1"/>
                          </a:solidFill>
                          <a:latin typeface="Arial" panose="020B0604020202020204" pitchFamily="34" charset="0"/>
                          <a:ea typeface="+mn-ea"/>
                          <a:cs typeface="Arial" panose="020B0604020202020204" pitchFamily="34" charset="0"/>
                        </a:rPr>
                        <a:t>To support people selecting Self-directed Support Option 3 but can also be used to help people choose a provider under Option 2</a:t>
                      </a:r>
                    </a:p>
                    <a:p>
                      <a:pPr marL="285750" indent="-285750" algn="l">
                        <a:buFont typeface="Arial" panose="020B0604020202020204" pitchFamily="34" charset="0"/>
                        <a:buChar char="•"/>
                      </a:pPr>
                      <a:r>
                        <a:rPr lang="en-GB" sz="1400" b="0" kern="1200" dirty="0">
                          <a:solidFill>
                            <a:schemeClr val="dk1"/>
                          </a:solidFill>
                          <a:latin typeface="Arial" panose="020B0604020202020204" pitchFamily="34" charset="0"/>
                          <a:ea typeface="+mn-ea"/>
                          <a:cs typeface="Arial" panose="020B0604020202020204" pitchFamily="34" charset="0"/>
                        </a:rPr>
                        <a:t>To deliver service in line with Health and Safety legislation/best practice and Care Inspectorate/Council Medication policies and hold relevant insurance</a:t>
                      </a:r>
                    </a:p>
                  </a:txBody>
                  <a:tcPr anchor="ctr">
                    <a:solidFill>
                      <a:schemeClr val="accent1">
                        <a:lumMod val="40000"/>
                        <a:lumOff val="60000"/>
                      </a:schemeClr>
                    </a:solidFill>
                  </a:tcPr>
                </a:tc>
                <a:extLst>
                  <a:ext uri="{0D108BD9-81ED-4DB2-BD59-A6C34878D82A}">
                    <a16:rowId xmlns:a16="http://schemas.microsoft.com/office/drawing/2014/main" xmlns="" val="3543965533"/>
                  </a:ext>
                </a:extLst>
              </a:tr>
              <a:tr h="370840">
                <a:tc>
                  <a:txBody>
                    <a:bodyPr/>
                    <a:lstStyle/>
                    <a:p>
                      <a:pPr algn="l"/>
                      <a:r>
                        <a:rPr lang="en-GB" sz="2400" b="1" kern="1200" dirty="0">
                          <a:solidFill>
                            <a:schemeClr val="bg1"/>
                          </a:solidFill>
                          <a:latin typeface="Arial" panose="020B0604020202020204" pitchFamily="34" charset="0"/>
                          <a:ea typeface="+mn-ea"/>
                          <a:cs typeface="Arial" panose="020B0604020202020204" pitchFamily="34" charset="0"/>
                          <a:hlinkClick r:id="rId7" tooltip="Download Service Specification - Other Requirements">
                            <a:extLst>
                              <a:ext uri="{A12FA001-AC4F-418D-AE19-62706E023703}">
                                <ahyp:hlinkClr xmlns:ahyp="http://schemas.microsoft.com/office/drawing/2018/hyperlinkcolor" xmlns="" val="tx"/>
                              </a:ext>
                            </a:extLst>
                          </a:hlinkClick>
                        </a:rPr>
                        <a:t>Other requirements</a:t>
                      </a:r>
                      <a:endParaRPr lang="en-GB" sz="2400" b="1" kern="1200" dirty="0">
                        <a:solidFill>
                          <a:schemeClr val="bg1"/>
                        </a:solidFill>
                        <a:latin typeface="Arial" panose="020B0604020202020204" pitchFamily="34" charset="0"/>
                        <a:ea typeface="+mn-ea"/>
                        <a:cs typeface="Arial" panose="020B0604020202020204" pitchFamily="34" charset="0"/>
                      </a:endParaRPr>
                    </a:p>
                  </a:txBody>
                  <a:tcPr anchor="ctr">
                    <a:solidFill>
                      <a:schemeClr val="accent1">
                        <a:lumMod val="75000"/>
                      </a:schemeClr>
                    </a:solidFill>
                  </a:tcPr>
                </a:tc>
                <a:tc>
                  <a:txBody>
                    <a:bodyPr/>
                    <a:lstStyle/>
                    <a:p>
                      <a:pPr marL="285750" indent="-285750" algn="l">
                        <a:buFont typeface="Arial" panose="020B0604020202020204" pitchFamily="34" charset="0"/>
                        <a:buChar char="•"/>
                      </a:pPr>
                      <a:r>
                        <a:rPr lang="en-GB" sz="1400" b="0" kern="1200" dirty="0">
                          <a:solidFill>
                            <a:schemeClr val="dk1"/>
                          </a:solidFill>
                          <a:latin typeface="Arial" panose="020B0604020202020204" pitchFamily="34" charset="0"/>
                          <a:ea typeface="+mn-ea"/>
                          <a:cs typeface="Arial" panose="020B0604020202020204" pitchFamily="34" charset="0"/>
                        </a:rPr>
                        <a:t>Have effective policies and procedures – a sample list is given in Appendix 2 of Schedule 1</a:t>
                      </a:r>
                    </a:p>
                    <a:p>
                      <a:pPr marL="285750" indent="-285750" algn="l">
                        <a:buFont typeface="Arial" panose="020B0604020202020204" pitchFamily="34" charset="0"/>
                        <a:buChar char="•"/>
                      </a:pPr>
                      <a:r>
                        <a:rPr lang="en-GB" sz="1400" b="0" kern="1200" dirty="0">
                          <a:solidFill>
                            <a:schemeClr val="dk1"/>
                          </a:solidFill>
                          <a:latin typeface="Arial" panose="020B0604020202020204" pitchFamily="34" charset="0"/>
                          <a:ea typeface="+mn-ea"/>
                          <a:cs typeface="Arial" panose="020B0604020202020204" pitchFamily="34" charset="0"/>
                        </a:rPr>
                        <a:t>Promote and support the use of technology enabled care to support people to  meet their outcomes – Appendix 3 – examples of technology enabled care</a:t>
                      </a:r>
                    </a:p>
                  </a:txBody>
                  <a:tcPr anchor="ctr">
                    <a:solidFill>
                      <a:schemeClr val="accent1">
                        <a:lumMod val="40000"/>
                        <a:lumOff val="60000"/>
                      </a:schemeClr>
                    </a:solidFill>
                  </a:tcPr>
                </a:tc>
                <a:extLst>
                  <a:ext uri="{0D108BD9-81ED-4DB2-BD59-A6C34878D82A}">
                    <a16:rowId xmlns:a16="http://schemas.microsoft.com/office/drawing/2014/main" xmlns="" val="245929738"/>
                  </a:ext>
                </a:extLst>
              </a:tr>
            </a:tbl>
          </a:graphicData>
        </a:graphic>
      </p:graphicFrame>
    </p:spTree>
    <p:extLst>
      <p:ext uri="{BB962C8B-B14F-4D97-AF65-F5344CB8AC3E}">
        <p14:creationId xmlns:p14="http://schemas.microsoft.com/office/powerpoint/2010/main" xmlns="" val="2729958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493ECD-E61B-4B6D-94DB-118C5799CDB6}"/>
              </a:ext>
            </a:extLst>
          </p:cNvPr>
          <p:cNvSpPr>
            <a:spLocks noGrp="1"/>
          </p:cNvSpPr>
          <p:nvPr>
            <p:ph type="title"/>
          </p:nvPr>
        </p:nvSpPr>
        <p:spPr/>
        <p:txBody>
          <a:bodyPr/>
          <a:lstStyle/>
          <a:p>
            <a:r>
              <a:rPr lang="en-GB" sz="4000" dirty="0">
                <a:solidFill>
                  <a:srgbClr val="002060"/>
                </a:solidFill>
                <a:latin typeface="Arial" panose="020B0604020202020204" pitchFamily="34" charset="0"/>
                <a:cs typeface="Arial" panose="020B0604020202020204" pitchFamily="34" charset="0"/>
                <a:hlinkClick r:id="rId2" tooltip="Download Schedule 1 – Service Specification">
                  <a:extLst>
                    <a:ext uri="{A12FA001-AC4F-418D-AE19-62706E023703}">
                      <ahyp:hlinkClr xmlns:ahyp="http://schemas.microsoft.com/office/drawing/2018/hyperlinkcolor" xmlns="" val="tx"/>
                    </a:ext>
                  </a:extLst>
                </a:hlinkClick>
              </a:rPr>
              <a:t>Schedule 1 – Service Specification and implementing best practice</a:t>
            </a:r>
            <a:endParaRPr lang="en-GB" sz="4000" dirty="0">
              <a:solidFill>
                <a:srgbClr val="002060"/>
              </a:solidFill>
              <a:latin typeface="Arial" panose="020B060402020202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xmlns="" id="{34082D71-B35F-4557-8435-A9D5D5395845}"/>
              </a:ext>
            </a:extLst>
          </p:cNvPr>
          <p:cNvGraphicFramePr>
            <a:graphicFrameLocks noGrp="1"/>
          </p:cNvGraphicFramePr>
          <p:nvPr>
            <p:ph idx="1"/>
            <p:extLst>
              <p:ext uri="{D42A27DB-BD31-4B8C-83A1-F6EECF244321}">
                <p14:modId xmlns:p14="http://schemas.microsoft.com/office/powerpoint/2010/main" xmlns="" val="1063359629"/>
              </p:ext>
            </p:extLst>
          </p:nvPr>
        </p:nvGraphicFramePr>
        <p:xfrm>
          <a:off x="263352" y="1556792"/>
          <a:ext cx="11665296" cy="4480560"/>
        </p:xfrm>
        <a:graphic>
          <a:graphicData uri="http://schemas.openxmlformats.org/drawingml/2006/table">
            <a:tbl>
              <a:tblPr firstRow="1" bandRow="1">
                <a:tableStyleId>{69CF1AB2-1976-4502-BF36-3FF5EA218861}</a:tableStyleId>
              </a:tblPr>
              <a:tblGrid>
                <a:gridCol w="1872208">
                  <a:extLst>
                    <a:ext uri="{9D8B030D-6E8A-4147-A177-3AD203B41FA5}">
                      <a16:colId xmlns:a16="http://schemas.microsoft.com/office/drawing/2014/main" xmlns="" val="1708840071"/>
                    </a:ext>
                  </a:extLst>
                </a:gridCol>
                <a:gridCol w="9793088">
                  <a:extLst>
                    <a:ext uri="{9D8B030D-6E8A-4147-A177-3AD203B41FA5}">
                      <a16:colId xmlns:a16="http://schemas.microsoft.com/office/drawing/2014/main" xmlns="" val="962440760"/>
                    </a:ext>
                  </a:extLst>
                </a:gridCol>
              </a:tblGrid>
              <a:tr h="370840">
                <a:tc>
                  <a:txBody>
                    <a:bodyPr/>
                    <a:lstStyle/>
                    <a:p>
                      <a:pPr algn="l"/>
                      <a:r>
                        <a:rPr lang="en-GB" sz="1800" dirty="0">
                          <a:solidFill>
                            <a:schemeClr val="bg1"/>
                          </a:solidFill>
                          <a:latin typeface="Arial" panose="020B0604020202020204" pitchFamily="34" charset="0"/>
                          <a:cs typeface="Arial" panose="020B0604020202020204" pitchFamily="34" charset="0"/>
                          <a:hlinkClick r:id="rId3" tooltip="Download Service Specifications - Fair Work Practices">
                            <a:extLst>
                              <a:ext uri="{A12FA001-AC4F-418D-AE19-62706E023703}">
                                <ahyp:hlinkClr xmlns:ahyp="http://schemas.microsoft.com/office/drawing/2018/hyperlinkcolor" xmlns="" val="tx"/>
                              </a:ext>
                            </a:extLst>
                          </a:hlinkClick>
                        </a:rPr>
                        <a:t>Fair Work Practices</a:t>
                      </a:r>
                      <a:endParaRPr lang="en-GB" sz="1800" dirty="0">
                        <a:solidFill>
                          <a:schemeClr val="bg1"/>
                        </a:solidFill>
                        <a:latin typeface="Arial" panose="020B0604020202020204" pitchFamily="34" charset="0"/>
                        <a:cs typeface="Arial" panose="020B0604020202020204" pitchFamily="34" charset="0"/>
                      </a:endParaRPr>
                    </a:p>
                  </a:txBody>
                  <a:tcPr anchor="ctr">
                    <a:solidFill>
                      <a:schemeClr val="accent1">
                        <a:lumMod val="75000"/>
                      </a:schemeClr>
                    </a:solidFill>
                  </a:tcPr>
                </a:tc>
                <a:tc>
                  <a:txBody>
                    <a:bodyPr/>
                    <a:lstStyle/>
                    <a:p>
                      <a:pPr marL="285750" indent="-285750" algn="l">
                        <a:buFont typeface="Arial" panose="020B0604020202020204" pitchFamily="34" charset="0"/>
                        <a:buChar char="•"/>
                      </a:pPr>
                      <a:r>
                        <a:rPr lang="en-GB" sz="1200" b="0" dirty="0">
                          <a:latin typeface="Arial" panose="020B0604020202020204" pitchFamily="34" charset="0"/>
                          <a:cs typeface="Arial" panose="020B0604020202020204" pitchFamily="34" charset="0"/>
                        </a:rPr>
                        <a:t>Providers will meet the requirements of the Fair Work Framework and commit to</a:t>
                      </a:r>
                    </a:p>
                    <a:p>
                      <a:pPr marL="742950" lvl="1" indent="-285750" algn="l">
                        <a:buFont typeface="Arial" panose="020B0604020202020204" pitchFamily="34" charset="0"/>
                        <a:buChar char="•"/>
                      </a:pPr>
                      <a:r>
                        <a:rPr lang="en-GB" sz="1200" b="0" dirty="0">
                          <a:latin typeface="Arial" panose="020B0604020202020204" pitchFamily="34" charset="0"/>
                          <a:cs typeface="Arial" panose="020B0604020202020204" pitchFamily="34" charset="0"/>
                        </a:rPr>
                        <a:t>Security of employment , e.g. Fair Pay, no inappropriate use of zero hour contracts/work patterns, build stability into contracts, flexible working, employment security, pay progression, sick pay, pension</a:t>
                      </a:r>
                    </a:p>
                    <a:p>
                      <a:pPr marL="742950" lvl="1" indent="-285750" algn="l">
                        <a:buFont typeface="Arial" panose="020B0604020202020204" pitchFamily="34" charset="0"/>
                        <a:buChar char="•"/>
                      </a:pPr>
                      <a:r>
                        <a:rPr lang="en-GB" sz="1200" b="0" dirty="0">
                          <a:latin typeface="Arial" panose="020B0604020202020204" pitchFamily="34" charset="0"/>
                          <a:cs typeface="Arial" panose="020B0604020202020204" pitchFamily="34" charset="0"/>
                        </a:rPr>
                        <a:t>Respect – consideration, respect of behaviours, health and wellbeing, workers personal/family lives, flexible working</a:t>
                      </a:r>
                    </a:p>
                    <a:p>
                      <a:pPr marL="742950" lvl="1" indent="-285750" algn="l">
                        <a:buFont typeface="Arial" panose="020B0604020202020204" pitchFamily="34" charset="0"/>
                        <a:buChar char="•"/>
                      </a:pPr>
                      <a:r>
                        <a:rPr lang="en-GB" sz="1200" b="0" dirty="0">
                          <a:latin typeface="Arial" panose="020B0604020202020204" pitchFamily="34" charset="0"/>
                          <a:cs typeface="Arial" panose="020B0604020202020204" pitchFamily="34" charset="0"/>
                        </a:rPr>
                        <a:t>Opportunity – recruitment/selection, training/development, promotion/progression, buddying/mentoring, engaging with diverse and local communities</a:t>
                      </a:r>
                    </a:p>
                    <a:p>
                      <a:pPr marL="742950" lvl="1" indent="-285750" algn="l">
                        <a:buFont typeface="Arial" panose="020B0604020202020204" pitchFamily="34" charset="0"/>
                        <a:buChar char="•"/>
                      </a:pPr>
                      <a:r>
                        <a:rPr lang="en-GB" sz="1200" b="0" dirty="0">
                          <a:latin typeface="Arial" panose="020B0604020202020204" pitchFamily="34" charset="0"/>
                          <a:cs typeface="Arial" panose="020B0604020202020204" pitchFamily="34" charset="0"/>
                        </a:rPr>
                        <a:t>Fulfilment – effective skills use, autonomy/problem solving</a:t>
                      </a:r>
                    </a:p>
                    <a:p>
                      <a:pPr marL="742950" lvl="1" indent="-285750" algn="l">
                        <a:buFont typeface="Arial" panose="020B0604020202020204" pitchFamily="34" charset="0"/>
                        <a:buChar char="•"/>
                      </a:pPr>
                      <a:r>
                        <a:rPr lang="en-GB" sz="1200" b="0" dirty="0">
                          <a:latin typeface="Arial" panose="020B0604020202020204" pitchFamily="34" charset="0"/>
                          <a:cs typeface="Arial" panose="020B0604020202020204" pitchFamily="34" charset="0"/>
                        </a:rPr>
                        <a:t>Effective voice – enabling staff to have a voice, openness/transparency, formal/informal structures, union recognition</a:t>
                      </a:r>
                    </a:p>
                  </a:txBody>
                  <a:tcPr anchor="ctr">
                    <a:solidFill>
                      <a:schemeClr val="accent1">
                        <a:lumMod val="40000"/>
                        <a:lumOff val="60000"/>
                      </a:schemeClr>
                    </a:solidFill>
                  </a:tcPr>
                </a:tc>
                <a:extLst>
                  <a:ext uri="{0D108BD9-81ED-4DB2-BD59-A6C34878D82A}">
                    <a16:rowId xmlns:a16="http://schemas.microsoft.com/office/drawing/2014/main" xmlns="" val="3218080916"/>
                  </a:ext>
                </a:extLst>
              </a:tr>
              <a:tr h="370840">
                <a:tc>
                  <a:txBody>
                    <a:bodyPr/>
                    <a:lstStyle/>
                    <a:p>
                      <a:pPr algn="l"/>
                      <a:r>
                        <a:rPr lang="en-GB" sz="1800" b="1" kern="1200" dirty="0">
                          <a:solidFill>
                            <a:schemeClr val="bg1"/>
                          </a:solidFill>
                          <a:latin typeface="Arial" panose="020B0604020202020204" pitchFamily="34" charset="0"/>
                          <a:ea typeface="+mn-ea"/>
                          <a:cs typeface="Arial" panose="020B0604020202020204" pitchFamily="34" charset="0"/>
                          <a:hlinkClick r:id="rId4" tooltip="Download Service Specification - Sustainability, Community and Social benefits">
                            <a:extLst>
                              <a:ext uri="{A12FA001-AC4F-418D-AE19-62706E023703}">
                                <ahyp:hlinkClr xmlns:ahyp="http://schemas.microsoft.com/office/drawing/2018/hyperlinkcolor" xmlns="" val="tx"/>
                              </a:ext>
                            </a:extLst>
                          </a:hlinkClick>
                        </a:rPr>
                        <a:t>Sustainability, community and social benefits</a:t>
                      </a:r>
                      <a:endParaRPr lang="en-GB" sz="1800" b="1" kern="1200" dirty="0">
                        <a:solidFill>
                          <a:schemeClr val="bg1"/>
                        </a:solidFill>
                        <a:latin typeface="Arial" panose="020B0604020202020204" pitchFamily="34" charset="0"/>
                        <a:ea typeface="+mn-ea"/>
                        <a:cs typeface="Arial" panose="020B0604020202020204" pitchFamily="34" charset="0"/>
                      </a:endParaRPr>
                    </a:p>
                  </a:txBody>
                  <a:tcPr anchor="ctr">
                    <a:solidFill>
                      <a:schemeClr val="accent1">
                        <a:lumMod val="75000"/>
                      </a:schemeClr>
                    </a:solidFill>
                  </a:tcPr>
                </a:tc>
                <a:tc>
                  <a:txBody>
                    <a:bodyPr/>
                    <a:lstStyle/>
                    <a:p>
                      <a:pPr marL="285750" lvl="0" indent="-285750">
                        <a:buFont typeface="Arial" panose="020B0604020202020204" pitchFamily="34" charset="0"/>
                        <a:buChar char="•"/>
                      </a:pPr>
                      <a:r>
                        <a:rPr lang="en-GB" sz="1200" b="0" kern="1200" dirty="0">
                          <a:solidFill>
                            <a:schemeClr val="dk1"/>
                          </a:solidFill>
                          <a:latin typeface="Arial" panose="020B0604020202020204" pitchFamily="34" charset="0"/>
                          <a:ea typeface="+mn-ea"/>
                          <a:cs typeface="Arial" panose="020B0604020202020204" pitchFamily="34" charset="0"/>
                        </a:rPr>
                        <a:t>Community benefits include targeted recruitment and training, small business and social enterprise development and community engagement.</a:t>
                      </a:r>
                    </a:p>
                    <a:p>
                      <a:pPr marL="285750" lvl="0" indent="-285750">
                        <a:buFont typeface="Arial" panose="020B0604020202020204" pitchFamily="34" charset="0"/>
                        <a:buChar char="•"/>
                      </a:pPr>
                      <a:r>
                        <a:rPr lang="en-GB" sz="1200" b="0" kern="1200" dirty="0">
                          <a:solidFill>
                            <a:schemeClr val="dk1"/>
                          </a:solidFill>
                          <a:latin typeface="Arial" panose="020B0604020202020204" pitchFamily="34" charset="0"/>
                          <a:ea typeface="+mn-ea"/>
                          <a:cs typeface="Arial" panose="020B0604020202020204" pitchFamily="34" charset="0"/>
                        </a:rPr>
                        <a:t>Providers will work with Councils/HSCPs to deliver community benefits in training and work experience, community projects, social inclusion and wellbeing, mentoring and education, capacity building in the community and supporting SMEs, Third Sector and supported businesses</a:t>
                      </a:r>
                    </a:p>
                  </a:txBody>
                  <a:tcPr anchor="ctr">
                    <a:solidFill>
                      <a:schemeClr val="accent1">
                        <a:lumMod val="40000"/>
                        <a:lumOff val="60000"/>
                      </a:schemeClr>
                    </a:solidFill>
                  </a:tcPr>
                </a:tc>
                <a:extLst>
                  <a:ext uri="{0D108BD9-81ED-4DB2-BD59-A6C34878D82A}">
                    <a16:rowId xmlns:a16="http://schemas.microsoft.com/office/drawing/2014/main" xmlns="" val="2883364473"/>
                  </a:ext>
                </a:extLst>
              </a:tr>
              <a:tr h="370840">
                <a:tc>
                  <a:txBody>
                    <a:bodyPr/>
                    <a:lstStyle/>
                    <a:p>
                      <a:pPr algn="l"/>
                      <a:r>
                        <a:rPr lang="en-GB" sz="1800" b="1" kern="1200" dirty="0">
                          <a:solidFill>
                            <a:schemeClr val="bg1"/>
                          </a:solidFill>
                          <a:latin typeface="Arial" panose="020B0604020202020204" pitchFamily="34" charset="0"/>
                          <a:ea typeface="+mn-ea"/>
                          <a:cs typeface="Arial" panose="020B0604020202020204" pitchFamily="34" charset="0"/>
                          <a:hlinkClick r:id="rId5" tooltip="Download Service Specification - Service Standards">
                            <a:extLst>
                              <a:ext uri="{A12FA001-AC4F-418D-AE19-62706E023703}">
                                <ahyp:hlinkClr xmlns:ahyp="http://schemas.microsoft.com/office/drawing/2018/hyperlinkcolor" xmlns="" val="tx"/>
                              </a:ext>
                            </a:extLst>
                          </a:hlinkClick>
                        </a:rPr>
                        <a:t>Service Standards</a:t>
                      </a:r>
                      <a:endParaRPr lang="en-GB" sz="1800" b="1" kern="1200" dirty="0">
                        <a:solidFill>
                          <a:schemeClr val="bg1"/>
                        </a:solidFill>
                        <a:latin typeface="Arial" panose="020B0604020202020204" pitchFamily="34" charset="0"/>
                        <a:ea typeface="+mn-ea"/>
                        <a:cs typeface="Arial" panose="020B0604020202020204" pitchFamily="34" charset="0"/>
                      </a:endParaRPr>
                    </a:p>
                  </a:txBody>
                  <a:tcPr anchor="ctr">
                    <a:solidFill>
                      <a:schemeClr val="accent1">
                        <a:lumMod val="75000"/>
                      </a:schemeClr>
                    </a:solidFill>
                  </a:tcPr>
                </a:tc>
                <a:tc>
                  <a:txBody>
                    <a:bodyPr/>
                    <a:lstStyle/>
                    <a:p>
                      <a:pPr marL="285750" indent="-285750" algn="l">
                        <a:buFont typeface="Arial" panose="020B0604020202020204" pitchFamily="34" charset="0"/>
                        <a:buChar char="•"/>
                      </a:pPr>
                      <a:r>
                        <a:rPr lang="en-GB" sz="1200" b="0" kern="1200" dirty="0">
                          <a:solidFill>
                            <a:schemeClr val="dk1"/>
                          </a:solidFill>
                          <a:latin typeface="Arial" panose="020B0604020202020204" pitchFamily="34" charset="0"/>
                          <a:ea typeface="+mn-ea"/>
                          <a:cs typeface="Arial" panose="020B0604020202020204" pitchFamily="34" charset="0"/>
                        </a:rPr>
                        <a:t>Providers will undertake quality assurance and evidence how service quality is measured and continuous improvement is delivered</a:t>
                      </a:r>
                    </a:p>
                    <a:p>
                      <a:pPr marL="285750" indent="-285750" algn="l">
                        <a:buFont typeface="Arial" panose="020B0604020202020204" pitchFamily="34" charset="0"/>
                        <a:buChar char="•"/>
                      </a:pPr>
                      <a:r>
                        <a:rPr lang="en-GB" sz="1200" b="0" kern="1200" dirty="0">
                          <a:solidFill>
                            <a:schemeClr val="dk1"/>
                          </a:solidFill>
                          <a:latin typeface="Arial" panose="020B0604020202020204" pitchFamily="34" charset="0"/>
                          <a:ea typeface="+mn-ea"/>
                          <a:cs typeface="Arial" panose="020B0604020202020204" pitchFamily="34" charset="0"/>
                        </a:rPr>
                        <a:t>For example, surveys of people in the service or other professionals, comments/complaints, providing information to the Council/HSCP about staff training, development and induction, and a record of service delivery in the persons home</a:t>
                      </a:r>
                    </a:p>
                    <a:p>
                      <a:pPr marL="285750" indent="-285750" algn="l">
                        <a:buFont typeface="Arial" panose="020B0604020202020204" pitchFamily="34" charset="0"/>
                        <a:buChar char="•"/>
                      </a:pPr>
                      <a:r>
                        <a:rPr lang="en-GB" sz="1200" b="0" kern="1200" dirty="0">
                          <a:solidFill>
                            <a:schemeClr val="dk1"/>
                          </a:solidFill>
                          <a:latin typeface="Arial" panose="020B0604020202020204" pitchFamily="34" charset="0"/>
                          <a:ea typeface="+mn-ea"/>
                          <a:cs typeface="Arial" panose="020B0604020202020204" pitchFamily="34" charset="0"/>
                        </a:rPr>
                        <a:t>To ensure safety/security staff will have identity cards displaying a photograph, name and employing organisation and contact number, issue and expiry date and alternative methods for people with special communication needs</a:t>
                      </a:r>
                    </a:p>
                  </a:txBody>
                  <a:tcPr anchor="ctr">
                    <a:solidFill>
                      <a:schemeClr val="accent1">
                        <a:lumMod val="40000"/>
                        <a:lumOff val="60000"/>
                      </a:schemeClr>
                    </a:solidFill>
                  </a:tcPr>
                </a:tc>
                <a:extLst>
                  <a:ext uri="{0D108BD9-81ED-4DB2-BD59-A6C34878D82A}">
                    <a16:rowId xmlns:a16="http://schemas.microsoft.com/office/drawing/2014/main" xmlns="" val="3318686785"/>
                  </a:ext>
                </a:extLst>
              </a:tr>
              <a:tr h="370840">
                <a:tc>
                  <a:txBody>
                    <a:bodyPr/>
                    <a:lstStyle/>
                    <a:p>
                      <a:pPr algn="l"/>
                      <a:r>
                        <a:rPr lang="en-GB" sz="1800" b="1" kern="1200" dirty="0">
                          <a:solidFill>
                            <a:schemeClr val="bg1"/>
                          </a:solidFill>
                          <a:latin typeface="Arial" panose="020B0604020202020204" pitchFamily="34" charset="0"/>
                          <a:ea typeface="+mn-ea"/>
                          <a:cs typeface="Arial" panose="020B0604020202020204" pitchFamily="34" charset="0"/>
                          <a:hlinkClick r:id="rId6" tooltip="Download Service Specification - Notifications to Care Management">
                            <a:extLst>
                              <a:ext uri="{A12FA001-AC4F-418D-AE19-62706E023703}">
                                <ahyp:hlinkClr xmlns:ahyp="http://schemas.microsoft.com/office/drawing/2018/hyperlinkcolor" xmlns="" val="tx"/>
                              </a:ext>
                            </a:extLst>
                          </a:hlinkClick>
                        </a:rPr>
                        <a:t>Notifications to care management</a:t>
                      </a:r>
                      <a:endParaRPr lang="en-GB" sz="1800" b="1" kern="1200" dirty="0">
                        <a:solidFill>
                          <a:schemeClr val="bg1"/>
                        </a:solidFill>
                        <a:latin typeface="Arial" panose="020B0604020202020204" pitchFamily="34" charset="0"/>
                        <a:ea typeface="+mn-ea"/>
                        <a:cs typeface="Arial" panose="020B0604020202020204" pitchFamily="34" charset="0"/>
                      </a:endParaRPr>
                    </a:p>
                  </a:txBody>
                  <a:tcPr anchor="ctr">
                    <a:solidFill>
                      <a:schemeClr val="accent1">
                        <a:lumMod val="75000"/>
                      </a:schemeClr>
                    </a:solidFill>
                  </a:tcPr>
                </a:tc>
                <a:tc>
                  <a:txBody>
                    <a:bodyPr/>
                    <a:lstStyle/>
                    <a:p>
                      <a:pPr marL="285750" indent="-285750" algn="l">
                        <a:buFont typeface="Arial" panose="020B0604020202020204" pitchFamily="34" charset="0"/>
                        <a:buChar char="•"/>
                      </a:pPr>
                      <a:r>
                        <a:rPr lang="en-GB" sz="1200" b="0" kern="1200" dirty="0">
                          <a:solidFill>
                            <a:schemeClr val="dk1"/>
                          </a:solidFill>
                          <a:latin typeface="Arial" panose="020B0604020202020204" pitchFamily="34" charset="0"/>
                          <a:ea typeface="+mn-ea"/>
                          <a:cs typeface="Arial" panose="020B0604020202020204" pitchFamily="34" charset="0"/>
                        </a:rPr>
                        <a:t>Providers must have a system to notify the Council/HSCP and supported person’s representative of any significant incident</a:t>
                      </a:r>
                    </a:p>
                    <a:p>
                      <a:pPr marL="285750" indent="-285750" algn="l">
                        <a:buFont typeface="Arial" panose="020B0604020202020204" pitchFamily="34" charset="0"/>
                        <a:buChar char="•"/>
                      </a:pPr>
                      <a:r>
                        <a:rPr lang="en-GB" sz="1200" b="0" kern="1200" dirty="0">
                          <a:solidFill>
                            <a:schemeClr val="dk1"/>
                          </a:solidFill>
                          <a:latin typeface="Arial" panose="020B0604020202020204" pitchFamily="34" charset="0"/>
                          <a:ea typeface="+mn-ea"/>
                          <a:cs typeface="Arial" panose="020B0604020202020204" pitchFamily="34" charset="0"/>
                        </a:rPr>
                        <a:t>For example allegation/evidence of abuse or harm, maladministration of funds/property, serious loss or damage, changes in needs/circumstances, change in named staff member, formal complaints, unplanned absence, failure to provide service, admission or discharge from hospital</a:t>
                      </a:r>
                    </a:p>
                  </a:txBody>
                  <a:tcPr anchor="ctr">
                    <a:solidFill>
                      <a:schemeClr val="accent1">
                        <a:lumMod val="40000"/>
                        <a:lumOff val="60000"/>
                      </a:schemeClr>
                    </a:solidFill>
                  </a:tcPr>
                </a:tc>
                <a:extLst>
                  <a:ext uri="{0D108BD9-81ED-4DB2-BD59-A6C34878D82A}">
                    <a16:rowId xmlns:a16="http://schemas.microsoft.com/office/drawing/2014/main" xmlns="" val="3543965533"/>
                  </a:ext>
                </a:extLst>
              </a:tr>
            </a:tbl>
          </a:graphicData>
        </a:graphic>
      </p:graphicFrame>
    </p:spTree>
    <p:extLst>
      <p:ext uri="{BB962C8B-B14F-4D97-AF65-F5344CB8AC3E}">
        <p14:creationId xmlns:p14="http://schemas.microsoft.com/office/powerpoint/2010/main" xmlns="" val="3068517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C3EC8E-1A83-4244-BC87-CC062F85465D}"/>
              </a:ext>
            </a:extLst>
          </p:cNvPr>
          <p:cNvSpPr>
            <a:spLocks noGrp="1"/>
          </p:cNvSpPr>
          <p:nvPr>
            <p:ph type="title"/>
          </p:nvPr>
        </p:nvSpPr>
        <p:spPr>
          <a:xfrm>
            <a:off x="0" y="274638"/>
            <a:ext cx="12192000" cy="1143000"/>
          </a:xfrm>
        </p:spPr>
        <p:txBody>
          <a:bodyPr/>
          <a:lstStyle/>
          <a:p>
            <a:r>
              <a:rPr lang="en-GB" sz="4000" spc="-150" dirty="0">
                <a:solidFill>
                  <a:srgbClr val="002060"/>
                </a:solidFill>
                <a:latin typeface="Arial" panose="020B0604020202020204" pitchFamily="34" charset="0"/>
                <a:cs typeface="Arial" panose="020B0604020202020204" pitchFamily="34" charset="0"/>
                <a:hlinkClick r:id="rId2" tooltip="Download Schedule 2 - New Entrants">
                  <a:extLst>
                    <a:ext uri="{A12FA001-AC4F-418D-AE19-62706E023703}">
                      <ahyp:hlinkClr xmlns:ahyp="http://schemas.microsoft.com/office/drawing/2018/hyperlinkcolor" xmlns="" val="tx"/>
                    </a:ext>
                  </a:extLst>
                </a:hlinkClick>
              </a:rPr>
              <a:t>Schedule 2 - Joining the Flexible Framework- the process</a:t>
            </a:r>
            <a:endParaRPr lang="en-GB" sz="4000" spc="-150" dirty="0">
              <a:solidFill>
                <a:srgbClr val="002060"/>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xmlns="" id="{500C7EC6-C937-4A43-A9C2-787E5B54A41B}"/>
              </a:ext>
            </a:extLst>
          </p:cNvPr>
          <p:cNvGraphicFramePr>
            <a:graphicFrameLocks noGrp="1"/>
          </p:cNvGraphicFramePr>
          <p:nvPr>
            <p:extLst>
              <p:ext uri="{D42A27DB-BD31-4B8C-83A1-F6EECF244321}">
                <p14:modId xmlns:p14="http://schemas.microsoft.com/office/powerpoint/2010/main" xmlns="" val="233404366"/>
              </p:ext>
            </p:extLst>
          </p:nvPr>
        </p:nvGraphicFramePr>
        <p:xfrm>
          <a:off x="1049312" y="3047244"/>
          <a:ext cx="10093376" cy="1785777"/>
        </p:xfrm>
        <a:graphic>
          <a:graphicData uri="http://schemas.openxmlformats.org/drawingml/2006/table">
            <a:tbl>
              <a:tblPr firstRow="1" firstCol="1" bandRow="1">
                <a:tableStyleId>{5C22544A-7EE6-4342-B048-85BDC9FD1C3A}</a:tableStyleId>
              </a:tblPr>
              <a:tblGrid>
                <a:gridCol w="1950344">
                  <a:extLst>
                    <a:ext uri="{9D8B030D-6E8A-4147-A177-3AD203B41FA5}">
                      <a16:colId xmlns:a16="http://schemas.microsoft.com/office/drawing/2014/main" xmlns="" val="3347678512"/>
                    </a:ext>
                  </a:extLst>
                </a:gridCol>
                <a:gridCol w="2232248">
                  <a:extLst>
                    <a:ext uri="{9D8B030D-6E8A-4147-A177-3AD203B41FA5}">
                      <a16:colId xmlns:a16="http://schemas.microsoft.com/office/drawing/2014/main" xmlns="" val="2520637755"/>
                    </a:ext>
                  </a:extLst>
                </a:gridCol>
                <a:gridCol w="1656184">
                  <a:extLst>
                    <a:ext uri="{9D8B030D-6E8A-4147-A177-3AD203B41FA5}">
                      <a16:colId xmlns:a16="http://schemas.microsoft.com/office/drawing/2014/main" xmlns="" val="2974359570"/>
                    </a:ext>
                  </a:extLst>
                </a:gridCol>
                <a:gridCol w="1368152">
                  <a:extLst>
                    <a:ext uri="{9D8B030D-6E8A-4147-A177-3AD203B41FA5}">
                      <a16:colId xmlns:a16="http://schemas.microsoft.com/office/drawing/2014/main" xmlns="" val="676399351"/>
                    </a:ext>
                  </a:extLst>
                </a:gridCol>
                <a:gridCol w="2886448">
                  <a:extLst>
                    <a:ext uri="{9D8B030D-6E8A-4147-A177-3AD203B41FA5}">
                      <a16:colId xmlns:a16="http://schemas.microsoft.com/office/drawing/2014/main" xmlns="" val="727306027"/>
                    </a:ext>
                  </a:extLst>
                </a:gridCol>
              </a:tblGrid>
              <a:tr h="948578">
                <a:tc>
                  <a:txBody>
                    <a:bodyPr/>
                    <a:lstStyle/>
                    <a:p>
                      <a:pPr algn="l">
                        <a:lnSpc>
                          <a:spcPct val="106000"/>
                        </a:lnSpc>
                        <a:spcAft>
                          <a:spcPts val="800"/>
                        </a:spcAft>
                      </a:pPr>
                      <a:r>
                        <a:rPr lang="en-GB" sz="1800" dirty="0">
                          <a:effectLst/>
                          <a:latin typeface="Arial" panose="020B0604020202020204" pitchFamily="34" charset="0"/>
                          <a:cs typeface="Arial" panose="020B0604020202020204" pitchFamily="34" charset="0"/>
                        </a:rPr>
                        <a:t>Commencement Date</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75000"/>
                      </a:schemeClr>
                    </a:solidFill>
                  </a:tcPr>
                </a:tc>
                <a:tc>
                  <a:txBody>
                    <a:bodyPr/>
                    <a:lstStyle/>
                    <a:p>
                      <a:pPr algn="l">
                        <a:lnSpc>
                          <a:spcPct val="106000"/>
                        </a:lnSpc>
                        <a:spcAft>
                          <a:spcPts val="800"/>
                        </a:spcAft>
                      </a:pPr>
                      <a:r>
                        <a:rPr lang="en-GB" sz="1800" dirty="0">
                          <a:effectLst/>
                          <a:latin typeface="Arial" panose="020B0604020202020204" pitchFamily="34" charset="0"/>
                          <a:cs typeface="Arial" panose="020B0604020202020204" pitchFamily="34" charset="0"/>
                        </a:rPr>
                        <a:t>Flexible Framework Opens</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75000"/>
                      </a:schemeClr>
                    </a:solidFill>
                  </a:tcPr>
                </a:tc>
                <a:tc>
                  <a:txBody>
                    <a:bodyPr/>
                    <a:lstStyle/>
                    <a:p>
                      <a:pPr algn="l">
                        <a:lnSpc>
                          <a:spcPct val="106000"/>
                        </a:lnSpc>
                        <a:spcAft>
                          <a:spcPts val="800"/>
                        </a:spcAft>
                      </a:pPr>
                      <a:r>
                        <a:rPr lang="en-GB" sz="1800" dirty="0">
                          <a:effectLst/>
                          <a:latin typeface="Arial" panose="020B0604020202020204" pitchFamily="34" charset="0"/>
                          <a:cs typeface="Arial" panose="020B0604020202020204" pitchFamily="34" charset="0"/>
                        </a:rPr>
                        <a:t>Tender</a:t>
                      </a:r>
                      <a:br>
                        <a:rPr lang="en-GB" sz="1800" dirty="0">
                          <a:effectLst/>
                          <a:latin typeface="Arial" panose="020B0604020202020204" pitchFamily="34" charset="0"/>
                          <a:cs typeface="Arial" panose="020B0604020202020204" pitchFamily="34" charset="0"/>
                        </a:rPr>
                      </a:br>
                      <a:r>
                        <a:rPr lang="en-GB" sz="1800" dirty="0">
                          <a:effectLst/>
                          <a:latin typeface="Arial" panose="020B0604020202020204" pitchFamily="34" charset="0"/>
                          <a:cs typeface="Arial" panose="020B0604020202020204" pitchFamily="34" charset="0"/>
                        </a:rPr>
                        <a:t>Returns</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75000"/>
                      </a:schemeClr>
                    </a:solidFill>
                  </a:tcPr>
                </a:tc>
                <a:tc>
                  <a:txBody>
                    <a:bodyPr/>
                    <a:lstStyle/>
                    <a:p>
                      <a:pPr algn="l">
                        <a:lnSpc>
                          <a:spcPct val="106000"/>
                        </a:lnSpc>
                        <a:spcAft>
                          <a:spcPts val="800"/>
                        </a:spcAft>
                      </a:pPr>
                      <a:r>
                        <a:rPr lang="en-GB" sz="1800">
                          <a:effectLst/>
                          <a:latin typeface="Arial" panose="020B0604020202020204" pitchFamily="34" charset="0"/>
                          <a:cs typeface="Arial" panose="020B0604020202020204" pitchFamily="34" charset="0"/>
                        </a:rPr>
                        <a:t>Tenders Evaluated</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75000"/>
                      </a:schemeClr>
                    </a:solidFill>
                  </a:tcPr>
                </a:tc>
                <a:tc>
                  <a:txBody>
                    <a:bodyPr/>
                    <a:lstStyle/>
                    <a:p>
                      <a:pPr algn="l">
                        <a:lnSpc>
                          <a:spcPct val="106000"/>
                        </a:lnSpc>
                        <a:spcAft>
                          <a:spcPts val="800"/>
                        </a:spcAft>
                      </a:pPr>
                      <a:r>
                        <a:rPr lang="en-GB" sz="1800" dirty="0">
                          <a:effectLst/>
                          <a:latin typeface="Arial" panose="020B0604020202020204" pitchFamily="34" charset="0"/>
                          <a:cs typeface="Arial" panose="020B0604020202020204" pitchFamily="34" charset="0"/>
                        </a:rPr>
                        <a:t>Successful Tenderers Added to the Flexible Framework</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75000"/>
                      </a:schemeClr>
                    </a:solidFill>
                  </a:tcPr>
                </a:tc>
                <a:extLst>
                  <a:ext uri="{0D108BD9-81ED-4DB2-BD59-A6C34878D82A}">
                    <a16:rowId xmlns:a16="http://schemas.microsoft.com/office/drawing/2014/main" xmlns="" val="649929371"/>
                  </a:ext>
                </a:extLst>
              </a:tr>
              <a:tr h="837199">
                <a:tc>
                  <a:txBody>
                    <a:bodyPr/>
                    <a:lstStyle/>
                    <a:p>
                      <a:pPr algn="l">
                        <a:lnSpc>
                          <a:spcPct val="106000"/>
                        </a:lnSpc>
                        <a:spcAft>
                          <a:spcPts val="800"/>
                        </a:spcAft>
                      </a:pPr>
                      <a:r>
                        <a:rPr lang="en-GB" sz="1800" b="0" kern="1200" dirty="0">
                          <a:solidFill>
                            <a:schemeClr val="dk1"/>
                          </a:solidFill>
                          <a:effectLst/>
                          <a:latin typeface="Arial" panose="020B0604020202020204" pitchFamily="34" charset="0"/>
                          <a:ea typeface="+mn-ea"/>
                          <a:cs typeface="Arial" panose="020B0604020202020204" pitchFamily="34" charset="0"/>
                        </a:rPr>
                        <a:t>Month 1</a:t>
                      </a:r>
                    </a:p>
                  </a:txBody>
                  <a:tcPr marL="68580" marR="68580" marT="0" marB="0" anchor="ctr">
                    <a:solidFill>
                      <a:schemeClr val="accent1">
                        <a:lumMod val="40000"/>
                        <a:lumOff val="60000"/>
                      </a:schemeClr>
                    </a:solidFill>
                  </a:tcPr>
                </a:tc>
                <a:tc>
                  <a:txBody>
                    <a:bodyPr/>
                    <a:lstStyle/>
                    <a:p>
                      <a:pPr algn="l">
                        <a:lnSpc>
                          <a:spcPct val="106000"/>
                        </a:lnSpc>
                        <a:spcAft>
                          <a:spcPts val="800"/>
                        </a:spcAft>
                      </a:pPr>
                      <a:r>
                        <a:rPr lang="en-GB" sz="1800" dirty="0">
                          <a:effectLst/>
                          <a:latin typeface="Arial" panose="020B0604020202020204" pitchFamily="34" charset="0"/>
                          <a:cs typeface="Arial" panose="020B0604020202020204" pitchFamily="34" charset="0"/>
                        </a:rPr>
                        <a:t>Beginning</a:t>
                      </a:r>
                      <a:br>
                        <a:rPr lang="en-GB" sz="1800" dirty="0">
                          <a:effectLst/>
                          <a:latin typeface="Arial" panose="020B0604020202020204" pitchFamily="34" charset="0"/>
                          <a:cs typeface="Arial" panose="020B0604020202020204" pitchFamily="34" charset="0"/>
                        </a:rPr>
                      </a:br>
                      <a:r>
                        <a:rPr lang="en-GB" sz="1800" dirty="0">
                          <a:effectLst/>
                          <a:latin typeface="Arial" panose="020B0604020202020204" pitchFamily="34" charset="0"/>
                          <a:cs typeface="Arial" panose="020B0604020202020204" pitchFamily="34" charset="0"/>
                        </a:rPr>
                        <a:t>of Month 4</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l">
                        <a:lnSpc>
                          <a:spcPct val="106000"/>
                        </a:lnSpc>
                        <a:spcAft>
                          <a:spcPts val="800"/>
                        </a:spcAft>
                      </a:pPr>
                      <a:r>
                        <a:rPr lang="en-GB" sz="1800" dirty="0">
                          <a:effectLst/>
                          <a:latin typeface="Arial" panose="020B0604020202020204" pitchFamily="34" charset="0"/>
                          <a:cs typeface="Arial" panose="020B0604020202020204" pitchFamily="34" charset="0"/>
                        </a:rPr>
                        <a:t>Beginning of Month 5</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l">
                        <a:lnSpc>
                          <a:spcPct val="106000"/>
                        </a:lnSpc>
                        <a:spcAft>
                          <a:spcPts val="800"/>
                        </a:spcAft>
                      </a:pPr>
                      <a:r>
                        <a:rPr lang="en-GB" sz="1800" dirty="0">
                          <a:effectLst/>
                          <a:latin typeface="Arial" panose="020B0604020202020204" pitchFamily="34" charset="0"/>
                          <a:cs typeface="Arial" panose="020B0604020202020204" pitchFamily="34" charset="0"/>
                        </a:rPr>
                        <a:t>End</a:t>
                      </a:r>
                      <a:br>
                        <a:rPr lang="en-GB" sz="1800" dirty="0">
                          <a:effectLst/>
                          <a:latin typeface="Arial" panose="020B0604020202020204" pitchFamily="34" charset="0"/>
                          <a:cs typeface="Arial" panose="020B0604020202020204" pitchFamily="34" charset="0"/>
                        </a:rPr>
                      </a:br>
                      <a:r>
                        <a:rPr lang="en-GB" sz="1800" dirty="0">
                          <a:effectLst/>
                          <a:latin typeface="Arial" panose="020B0604020202020204" pitchFamily="34" charset="0"/>
                          <a:cs typeface="Arial" panose="020B0604020202020204" pitchFamily="34" charset="0"/>
                        </a:rPr>
                        <a:t>of Month 5</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l">
                        <a:lnSpc>
                          <a:spcPct val="106000"/>
                        </a:lnSpc>
                        <a:spcAft>
                          <a:spcPts val="800"/>
                        </a:spcAft>
                      </a:pPr>
                      <a:r>
                        <a:rPr lang="en-GB" sz="1800" dirty="0">
                          <a:effectLst/>
                          <a:latin typeface="Arial" panose="020B0604020202020204" pitchFamily="34" charset="0"/>
                          <a:cs typeface="Arial" panose="020B0604020202020204" pitchFamily="34" charset="0"/>
                        </a:rPr>
                        <a:t>Month 6</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xmlns="" val="2488265639"/>
                  </a:ext>
                </a:extLst>
              </a:tr>
            </a:tbl>
          </a:graphicData>
        </a:graphic>
      </p:graphicFrame>
      <p:sp>
        <p:nvSpPr>
          <p:cNvPr id="4" name="TextBox 3">
            <a:extLst>
              <a:ext uri="{FF2B5EF4-FFF2-40B4-BE49-F238E27FC236}">
                <a16:creationId xmlns:a16="http://schemas.microsoft.com/office/drawing/2014/main" xmlns="" id="{2781112B-F3F0-47F6-8FBA-9BAF76569D61}"/>
              </a:ext>
            </a:extLst>
          </p:cNvPr>
          <p:cNvSpPr txBox="1"/>
          <p:nvPr/>
        </p:nvSpPr>
        <p:spPr>
          <a:xfrm>
            <a:off x="692336" y="1417638"/>
            <a:ext cx="10807328" cy="1569660"/>
          </a:xfrm>
          <a:prstGeom prst="rect">
            <a:avLst/>
          </a:prstGeom>
          <a:noFill/>
        </p:spPr>
        <p:txBody>
          <a:bodyPr wrap="square" rtlCol="0">
            <a:spAutoFit/>
          </a:bodyPr>
          <a:lstStyle/>
          <a:p>
            <a:r>
              <a:rPr lang="en-GB" sz="2400" dirty="0">
                <a:solidFill>
                  <a:srgbClr val="002060"/>
                </a:solidFill>
                <a:latin typeface="Arial" panose="020B0604020202020204" pitchFamily="34" charset="0"/>
                <a:cs typeface="Arial" panose="020B0604020202020204" pitchFamily="34" charset="0"/>
              </a:rPr>
              <a:t>New Providers will undergo the same evaluation process as existing Providers. A new Contract Notice will be advertised, and Providers will complete the same evaluation process as those currently on the Flexible Framework.</a:t>
            </a:r>
          </a:p>
        </p:txBody>
      </p:sp>
      <p:sp>
        <p:nvSpPr>
          <p:cNvPr id="5" name="TextBox 4">
            <a:extLst>
              <a:ext uri="{FF2B5EF4-FFF2-40B4-BE49-F238E27FC236}">
                <a16:creationId xmlns:a16="http://schemas.microsoft.com/office/drawing/2014/main" xmlns="" id="{4C602BB9-D6E0-4458-97A3-75344D72F929}"/>
              </a:ext>
            </a:extLst>
          </p:cNvPr>
          <p:cNvSpPr txBox="1"/>
          <p:nvPr/>
        </p:nvSpPr>
        <p:spPr>
          <a:xfrm>
            <a:off x="692336" y="4892967"/>
            <a:ext cx="10807328" cy="1200329"/>
          </a:xfrm>
          <a:prstGeom prst="rect">
            <a:avLst/>
          </a:prstGeom>
          <a:noFill/>
        </p:spPr>
        <p:txBody>
          <a:bodyPr wrap="square" rtlCol="0">
            <a:spAutoFit/>
          </a:bodyPr>
          <a:lstStyle/>
          <a:p>
            <a:r>
              <a:rPr lang="en-GB" sz="2400" dirty="0">
                <a:solidFill>
                  <a:srgbClr val="002060"/>
                </a:solidFill>
                <a:latin typeface="Arial" panose="020B0604020202020204" pitchFamily="34" charset="0"/>
                <a:cs typeface="Arial" panose="020B0604020202020204" pitchFamily="34" charset="0"/>
              </a:rPr>
              <a:t>This means that the Flexible Framework can respond to changes in service and continuously promote access and choice of services for people who need care and support services.</a:t>
            </a:r>
          </a:p>
        </p:txBody>
      </p:sp>
    </p:spTree>
    <p:extLst>
      <p:ext uri="{BB962C8B-B14F-4D97-AF65-F5344CB8AC3E}">
        <p14:creationId xmlns:p14="http://schemas.microsoft.com/office/powerpoint/2010/main" xmlns="" val="3448818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802105-35C0-4E0D-9AF2-3A845812065E}"/>
              </a:ext>
            </a:extLst>
          </p:cNvPr>
          <p:cNvSpPr>
            <a:spLocks noGrp="1"/>
          </p:cNvSpPr>
          <p:nvPr>
            <p:ph type="title"/>
          </p:nvPr>
        </p:nvSpPr>
        <p:spPr>
          <a:xfrm>
            <a:off x="335362" y="274638"/>
            <a:ext cx="11521278" cy="1143000"/>
          </a:xfrm>
        </p:spPr>
        <p:txBody>
          <a:bodyPr/>
          <a:lstStyle/>
          <a:p>
            <a:r>
              <a:rPr lang="en-GB" sz="4000" spc="-150" dirty="0">
                <a:solidFill>
                  <a:srgbClr val="002060"/>
                </a:solidFill>
                <a:latin typeface="Arial" panose="020B0604020202020204" pitchFamily="34" charset="0"/>
                <a:cs typeface="Arial" panose="020B0604020202020204" pitchFamily="34" charset="0"/>
                <a:hlinkClick r:id="rId2" tooltip="Download Schedule 3 - Accessing the framework">
                  <a:extLst>
                    <a:ext uri="{A12FA001-AC4F-418D-AE19-62706E023703}">
                      <ahyp:hlinkClr xmlns:ahyp="http://schemas.microsoft.com/office/drawing/2018/hyperlinkcolor" xmlns="" val="tx"/>
                    </a:ext>
                  </a:extLst>
                </a:hlinkClick>
              </a:rPr>
              <a:t>Schedule 3 – Calling Off from the Flexible Framework</a:t>
            </a:r>
            <a:endParaRPr lang="en-GB" sz="4000" spc="-150" dirty="0">
              <a:solidFill>
                <a:srgbClr val="002060"/>
              </a:solidFill>
              <a:latin typeface="Arial" panose="020B0604020202020204" pitchFamily="34" charset="0"/>
              <a:cs typeface="Arial" panose="020B0604020202020204" pitchFamily="34" charset="0"/>
            </a:endParaRPr>
          </a:p>
        </p:txBody>
      </p:sp>
      <p:graphicFrame>
        <p:nvGraphicFramePr>
          <p:cNvPr id="3" name="Diagram 2">
            <a:extLst>
              <a:ext uri="{FF2B5EF4-FFF2-40B4-BE49-F238E27FC236}">
                <a16:creationId xmlns:a16="http://schemas.microsoft.com/office/drawing/2014/main" xmlns="" id="{0FDBBABE-A55C-4E50-B3D3-F0E81FDD784A}"/>
              </a:ext>
            </a:extLst>
          </p:cNvPr>
          <p:cNvGraphicFramePr/>
          <p:nvPr>
            <p:extLst>
              <p:ext uri="{D42A27DB-BD31-4B8C-83A1-F6EECF244321}">
                <p14:modId xmlns:p14="http://schemas.microsoft.com/office/powerpoint/2010/main" xmlns="" val="1034963358"/>
              </p:ext>
            </p:extLst>
          </p:nvPr>
        </p:nvGraphicFramePr>
        <p:xfrm>
          <a:off x="609601" y="1052736"/>
          <a:ext cx="10972800" cy="2714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xmlns="" id="{086F110A-A1EF-423C-B445-F0E4FDC8F389}"/>
              </a:ext>
            </a:extLst>
          </p:cNvPr>
          <p:cNvSpPr/>
          <p:nvPr/>
        </p:nvSpPr>
        <p:spPr>
          <a:xfrm>
            <a:off x="299356" y="3284984"/>
            <a:ext cx="11593288" cy="3139321"/>
          </a:xfrm>
          <a:prstGeom prst="rect">
            <a:avLst/>
          </a:prstGeom>
        </p:spPr>
        <p:txBody>
          <a:bodyPr wrap="square">
            <a:spAutoFit/>
          </a:bodyPr>
          <a:lstStyle/>
          <a:p>
            <a:pPr marL="285750" indent="-28575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Providers can deliver either a Care at Home or Supported Living service or both under this Flexible Framework</a:t>
            </a:r>
          </a:p>
          <a:p>
            <a:pPr marL="285750" indent="-28575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A Service Directory will be maintained by Scotland Excel to ensure the best outcomes for the Supported Person</a:t>
            </a:r>
          </a:p>
          <a:p>
            <a:pPr marL="285750" indent="-28575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In line with Self-directed Support options and directed by the Supported Person, Councils/HSCPs can choose any of the following ways to agree an Individual Support Agreement (ISA) for the Supported Person</a:t>
            </a:r>
          </a:p>
          <a:p>
            <a:pPr marL="742950" lvl="1" indent="-28575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Supported Person selects the service from an eligible identified Provider on the Flexible Framework (Option 2 SDS) (Supported Person Selected Service)</a:t>
            </a:r>
          </a:p>
          <a:p>
            <a:pPr marL="742950" lvl="1" indent="-28575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Council/HSCP matches the Supported Person to an eligible identified Provider (Option 3 SDS) (Council/HSCP Direct Service Matching or Enhanced Service Matching process)</a:t>
            </a:r>
          </a:p>
          <a:p>
            <a:pPr marL="285750" indent="-28575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Councils/HSCPs can use direct award or a selection process to put an ISA in place</a:t>
            </a:r>
          </a:p>
        </p:txBody>
      </p:sp>
    </p:spTree>
    <p:extLst>
      <p:ext uri="{BB962C8B-B14F-4D97-AF65-F5344CB8AC3E}">
        <p14:creationId xmlns:p14="http://schemas.microsoft.com/office/powerpoint/2010/main" xmlns="" val="1838428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162A05-D270-445E-837A-D4A60EF18AEB}"/>
              </a:ext>
            </a:extLst>
          </p:cNvPr>
          <p:cNvSpPr>
            <a:spLocks noGrp="1"/>
          </p:cNvSpPr>
          <p:nvPr>
            <p:ph type="title"/>
          </p:nvPr>
        </p:nvSpPr>
        <p:spPr/>
        <p:txBody>
          <a:bodyPr/>
          <a:lstStyle/>
          <a:p>
            <a:r>
              <a:rPr lang="en-GB" sz="4000" dirty="0">
                <a:solidFill>
                  <a:srgbClr val="00B050"/>
                </a:solidFill>
                <a:latin typeface="Arial" panose="020B0604020202020204" pitchFamily="34" charset="0"/>
                <a:cs typeface="Arial" panose="020B0604020202020204" pitchFamily="34" charset="0"/>
                <a:hlinkClick r:id="rId2" tooltip="Download Schedule 4 - Individual Support Terms">
                  <a:extLst>
                    <a:ext uri="{A12FA001-AC4F-418D-AE19-62706E023703}">
                      <ahyp:hlinkClr xmlns:ahyp="http://schemas.microsoft.com/office/drawing/2018/hyperlinkcolor" xmlns="" val="tx"/>
                    </a:ext>
                  </a:extLst>
                </a:hlinkClick>
              </a:rPr>
              <a:t>Schedule 4 - Individual Support Terms </a:t>
            </a:r>
            <a:endParaRPr lang="en-GB" sz="4000" dirty="0">
              <a:solidFill>
                <a:srgbClr val="00B050"/>
              </a:solidFill>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xmlns="" id="{1A5BEF03-6515-4F3C-B9CA-E232FB4C4774}"/>
              </a:ext>
            </a:extLst>
          </p:cNvPr>
          <p:cNvGraphicFramePr>
            <a:graphicFrameLocks noGrp="1"/>
          </p:cNvGraphicFramePr>
          <p:nvPr>
            <p:extLst>
              <p:ext uri="{D42A27DB-BD31-4B8C-83A1-F6EECF244321}">
                <p14:modId xmlns:p14="http://schemas.microsoft.com/office/powerpoint/2010/main" xmlns="" val="780012543"/>
              </p:ext>
            </p:extLst>
          </p:nvPr>
        </p:nvGraphicFramePr>
        <p:xfrm>
          <a:off x="838200" y="1340768"/>
          <a:ext cx="10515600" cy="4379185"/>
        </p:xfrm>
        <a:graphic>
          <a:graphicData uri="http://schemas.openxmlformats.org/drawingml/2006/table">
            <a:tbl>
              <a:tblPr firstRow="1" firstCol="1" bandRow="1">
                <a:tableStyleId>{0505E3EF-67EA-436B-97B2-0124C06EBD24}</a:tableStyleId>
              </a:tblPr>
              <a:tblGrid>
                <a:gridCol w="1813638">
                  <a:extLst>
                    <a:ext uri="{9D8B030D-6E8A-4147-A177-3AD203B41FA5}">
                      <a16:colId xmlns:a16="http://schemas.microsoft.com/office/drawing/2014/main" xmlns="" val="1557265802"/>
                    </a:ext>
                  </a:extLst>
                </a:gridCol>
                <a:gridCol w="8701962">
                  <a:extLst>
                    <a:ext uri="{9D8B030D-6E8A-4147-A177-3AD203B41FA5}">
                      <a16:colId xmlns:a16="http://schemas.microsoft.com/office/drawing/2014/main" xmlns="" val="988113017"/>
                    </a:ext>
                  </a:extLst>
                </a:gridCol>
              </a:tblGrid>
              <a:tr h="831865">
                <a:tc>
                  <a:txBody>
                    <a:bodyPr/>
                    <a:lstStyle/>
                    <a:p>
                      <a:pPr>
                        <a:lnSpc>
                          <a:spcPct val="106000"/>
                        </a:lnSpc>
                        <a:spcAft>
                          <a:spcPts val="0"/>
                        </a:spcAft>
                      </a:pPr>
                      <a:r>
                        <a:rPr lang="en-GB" sz="2400" u="none" dirty="0">
                          <a:solidFill>
                            <a:schemeClr val="bg1"/>
                          </a:solidFill>
                          <a:effectLst/>
                          <a:latin typeface="Arial" panose="020B0604020202020204" pitchFamily="34" charset="0"/>
                          <a:cs typeface="Arial" panose="020B0604020202020204" pitchFamily="34" charset="0"/>
                        </a:rPr>
                        <a:t>PART A</a:t>
                      </a:r>
                      <a:endParaRPr lang="en-GB" sz="2400" b="1" u="none"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BC55"/>
                    </a:solidFill>
                  </a:tcPr>
                </a:tc>
                <a:tc>
                  <a:txBody>
                    <a:bodyPr/>
                    <a:lstStyle/>
                    <a:p>
                      <a:pPr>
                        <a:lnSpc>
                          <a:spcPct val="106000"/>
                        </a:lnSpc>
                        <a:spcAft>
                          <a:spcPts val="0"/>
                        </a:spcAft>
                      </a:pPr>
                      <a:r>
                        <a:rPr lang="en-GB" sz="1800" u="none" dirty="0">
                          <a:effectLst/>
                          <a:latin typeface="Arial" panose="020B0604020202020204" pitchFamily="34" charset="0"/>
                          <a:cs typeface="Arial" panose="020B0604020202020204" pitchFamily="34" charset="0"/>
                          <a:hlinkClick r:id="rId3" tooltip="Download Individual Support Terms - Part A">
                            <a:extLst>
                              <a:ext uri="{A12FA001-AC4F-418D-AE19-62706E023703}">
                                <ahyp:hlinkClr xmlns:ahyp="http://schemas.microsoft.com/office/drawing/2018/hyperlinkcolor" xmlns="" val="tx"/>
                              </a:ext>
                            </a:extLst>
                          </a:hlinkClick>
                        </a:rPr>
                        <a:t>Explains how the document works, including clauses common to both the Flexible Framework Terms and the Individual Support Terms (ISTs</a:t>
                      </a:r>
                      <a:r>
                        <a:rPr lang="en-GB" sz="1800" u="sng" dirty="0">
                          <a:effectLst/>
                          <a:latin typeface="Arial" panose="020B0604020202020204" pitchFamily="34" charset="0"/>
                          <a:cs typeface="Arial" panose="020B0604020202020204" pitchFamily="34" charset="0"/>
                          <a:hlinkClick r:id="rId3" tooltip="Download Individual Support Terms - Part A">
                            <a:extLst>
                              <a:ext uri="{A12FA001-AC4F-418D-AE19-62706E023703}">
                                <ahyp:hlinkClr xmlns:ahyp="http://schemas.microsoft.com/office/drawing/2018/hyperlinkcolor" xmlns="" val="tx"/>
                              </a:ext>
                            </a:extLst>
                          </a:hlinkClick>
                        </a:rPr>
                        <a:t>)</a:t>
                      </a:r>
                      <a:endParaRPr lang="en-GB" sz="1800" b="0" u="sng" dirty="0">
                        <a:solidFill>
                          <a:srgbClr val="00263A"/>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AEFCB7"/>
                    </a:solidFill>
                  </a:tcPr>
                </a:tc>
                <a:extLst>
                  <a:ext uri="{0D108BD9-81ED-4DB2-BD59-A6C34878D82A}">
                    <a16:rowId xmlns:a16="http://schemas.microsoft.com/office/drawing/2014/main" xmlns="" val="2849580783"/>
                  </a:ext>
                </a:extLst>
              </a:tr>
              <a:tr h="506760">
                <a:tc>
                  <a:txBody>
                    <a:bodyPr/>
                    <a:lstStyle/>
                    <a:p>
                      <a:pPr>
                        <a:lnSpc>
                          <a:spcPct val="106000"/>
                        </a:lnSpc>
                        <a:spcAft>
                          <a:spcPts val="0"/>
                        </a:spcAft>
                      </a:pPr>
                      <a:r>
                        <a:rPr lang="en-GB" sz="2400" u="none" dirty="0">
                          <a:solidFill>
                            <a:schemeClr val="bg1"/>
                          </a:solidFill>
                          <a:effectLst/>
                          <a:latin typeface="Arial" panose="020B0604020202020204" pitchFamily="34" charset="0"/>
                          <a:cs typeface="Arial" panose="020B0604020202020204" pitchFamily="34" charset="0"/>
                        </a:rPr>
                        <a:t>PART B</a:t>
                      </a:r>
                      <a:endParaRPr lang="en-GB" sz="2400" u="none"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BC55"/>
                    </a:solidFill>
                  </a:tcPr>
                </a:tc>
                <a:tc>
                  <a:txBody>
                    <a:bodyPr/>
                    <a:lstStyle/>
                    <a:p>
                      <a:pPr>
                        <a:lnSpc>
                          <a:spcPct val="106000"/>
                        </a:lnSpc>
                        <a:spcAft>
                          <a:spcPts val="0"/>
                        </a:spcAft>
                      </a:pPr>
                      <a:r>
                        <a:rPr lang="en-GB" sz="1800" u="sng" dirty="0">
                          <a:effectLst/>
                          <a:latin typeface="Arial" panose="020B0604020202020204" pitchFamily="34" charset="0"/>
                          <a:cs typeface="Arial" panose="020B0604020202020204" pitchFamily="34" charset="0"/>
                          <a:hlinkClick r:id="rId4" tooltip="Download Individual Support Terms - Part B">
                            <a:extLst>
                              <a:ext uri="{A12FA001-AC4F-418D-AE19-62706E023703}">
                                <ahyp:hlinkClr xmlns:ahyp="http://schemas.microsoft.com/office/drawing/2018/hyperlinkcolor" xmlns="" val="tx"/>
                              </a:ext>
                            </a:extLst>
                          </a:hlinkClick>
                        </a:rPr>
                        <a:t>Deals with finance</a:t>
                      </a:r>
                      <a:endParaRPr lang="en-GB" sz="1800" u="sng" dirty="0">
                        <a:solidFill>
                          <a:srgbClr val="00263A"/>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AEFCB7"/>
                    </a:solidFill>
                  </a:tcPr>
                </a:tc>
                <a:extLst>
                  <a:ext uri="{0D108BD9-81ED-4DB2-BD59-A6C34878D82A}">
                    <a16:rowId xmlns:a16="http://schemas.microsoft.com/office/drawing/2014/main" xmlns="" val="817466882"/>
                  </a:ext>
                </a:extLst>
              </a:tr>
              <a:tr h="506760">
                <a:tc>
                  <a:txBody>
                    <a:bodyPr/>
                    <a:lstStyle/>
                    <a:p>
                      <a:pPr>
                        <a:lnSpc>
                          <a:spcPct val="106000"/>
                        </a:lnSpc>
                        <a:spcAft>
                          <a:spcPts val="0"/>
                        </a:spcAft>
                      </a:pPr>
                      <a:r>
                        <a:rPr lang="en-GB" sz="2400" u="none" dirty="0">
                          <a:solidFill>
                            <a:schemeClr val="bg1"/>
                          </a:solidFill>
                          <a:effectLst/>
                          <a:latin typeface="Arial" panose="020B0604020202020204" pitchFamily="34" charset="0"/>
                          <a:cs typeface="Arial" panose="020B0604020202020204" pitchFamily="34" charset="0"/>
                        </a:rPr>
                        <a:t>PART C</a:t>
                      </a:r>
                      <a:endParaRPr lang="en-GB" sz="2400" u="none"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BC55"/>
                    </a:solidFill>
                  </a:tcPr>
                </a:tc>
                <a:tc>
                  <a:txBody>
                    <a:bodyPr/>
                    <a:lstStyle/>
                    <a:p>
                      <a:pPr>
                        <a:lnSpc>
                          <a:spcPct val="106000"/>
                        </a:lnSpc>
                        <a:spcAft>
                          <a:spcPts val="0"/>
                        </a:spcAft>
                      </a:pPr>
                      <a:r>
                        <a:rPr lang="en-GB" sz="1800" u="sng" dirty="0">
                          <a:effectLst/>
                          <a:latin typeface="Arial" panose="020B0604020202020204" pitchFamily="34" charset="0"/>
                          <a:cs typeface="Arial" panose="020B0604020202020204" pitchFamily="34" charset="0"/>
                          <a:hlinkClick r:id="rId5" tooltip="Download Individual Support Terms - Part C">
                            <a:extLst>
                              <a:ext uri="{A12FA001-AC4F-418D-AE19-62706E023703}">
                                <ahyp:hlinkClr xmlns:ahyp="http://schemas.microsoft.com/office/drawing/2018/hyperlinkcolor" xmlns="" val="tx"/>
                              </a:ext>
                            </a:extLst>
                          </a:hlinkClick>
                        </a:rPr>
                        <a:t>Sets out service requirements</a:t>
                      </a:r>
                      <a:endParaRPr lang="en-GB" sz="1800" u="sng" dirty="0">
                        <a:solidFill>
                          <a:srgbClr val="00263A"/>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AEFCB7"/>
                    </a:solidFill>
                  </a:tcPr>
                </a:tc>
                <a:extLst>
                  <a:ext uri="{0D108BD9-81ED-4DB2-BD59-A6C34878D82A}">
                    <a16:rowId xmlns:a16="http://schemas.microsoft.com/office/drawing/2014/main" xmlns="" val="1755043363"/>
                  </a:ext>
                </a:extLst>
              </a:tr>
              <a:tr h="506760">
                <a:tc>
                  <a:txBody>
                    <a:bodyPr/>
                    <a:lstStyle/>
                    <a:p>
                      <a:pPr>
                        <a:lnSpc>
                          <a:spcPct val="106000"/>
                        </a:lnSpc>
                        <a:spcAft>
                          <a:spcPts val="0"/>
                        </a:spcAft>
                      </a:pPr>
                      <a:r>
                        <a:rPr lang="en-GB" sz="2400" u="none" dirty="0">
                          <a:solidFill>
                            <a:schemeClr val="bg1"/>
                          </a:solidFill>
                          <a:effectLst/>
                          <a:latin typeface="Arial" panose="020B0604020202020204" pitchFamily="34" charset="0"/>
                          <a:cs typeface="Arial" panose="020B0604020202020204" pitchFamily="34" charset="0"/>
                        </a:rPr>
                        <a:t>PART D</a:t>
                      </a:r>
                      <a:endParaRPr lang="en-GB" sz="2400" u="none"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BC55"/>
                    </a:solidFill>
                  </a:tcPr>
                </a:tc>
                <a:tc>
                  <a:txBody>
                    <a:bodyPr/>
                    <a:lstStyle/>
                    <a:p>
                      <a:pPr>
                        <a:lnSpc>
                          <a:spcPct val="106000"/>
                        </a:lnSpc>
                        <a:spcAft>
                          <a:spcPts val="0"/>
                        </a:spcAft>
                      </a:pPr>
                      <a:r>
                        <a:rPr lang="en-GB" sz="1800" u="sng" dirty="0">
                          <a:effectLst/>
                          <a:latin typeface="Arial" panose="020B0604020202020204" pitchFamily="34" charset="0"/>
                          <a:cs typeface="Arial" panose="020B0604020202020204" pitchFamily="34" charset="0"/>
                          <a:hlinkClick r:id="rId6" tooltip="Download Individual Support Terms - Part D">
                            <a:extLst>
                              <a:ext uri="{A12FA001-AC4F-418D-AE19-62706E023703}">
                                <ahyp:hlinkClr xmlns:ahyp="http://schemas.microsoft.com/office/drawing/2018/hyperlinkcolor" xmlns="" val="tx"/>
                              </a:ext>
                            </a:extLst>
                          </a:hlinkClick>
                        </a:rPr>
                        <a:t>Protects information</a:t>
                      </a:r>
                      <a:endParaRPr lang="en-GB" sz="1800" u="sng" dirty="0">
                        <a:solidFill>
                          <a:srgbClr val="00263A"/>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AEFCB7"/>
                    </a:solidFill>
                  </a:tcPr>
                </a:tc>
                <a:extLst>
                  <a:ext uri="{0D108BD9-81ED-4DB2-BD59-A6C34878D82A}">
                    <a16:rowId xmlns:a16="http://schemas.microsoft.com/office/drawing/2014/main" xmlns="" val="3736774953"/>
                  </a:ext>
                </a:extLst>
              </a:tr>
              <a:tr h="506760">
                <a:tc>
                  <a:txBody>
                    <a:bodyPr/>
                    <a:lstStyle/>
                    <a:p>
                      <a:pPr>
                        <a:lnSpc>
                          <a:spcPct val="106000"/>
                        </a:lnSpc>
                        <a:spcAft>
                          <a:spcPts val="0"/>
                        </a:spcAft>
                      </a:pPr>
                      <a:r>
                        <a:rPr lang="en-GB" sz="2400" u="none" dirty="0">
                          <a:solidFill>
                            <a:schemeClr val="bg1"/>
                          </a:solidFill>
                          <a:effectLst/>
                          <a:latin typeface="Arial" panose="020B0604020202020204" pitchFamily="34" charset="0"/>
                          <a:cs typeface="Arial" panose="020B0604020202020204" pitchFamily="34" charset="0"/>
                        </a:rPr>
                        <a:t>PART E</a:t>
                      </a:r>
                      <a:endParaRPr lang="en-GB" sz="2400" u="none"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BC55"/>
                    </a:solidFill>
                  </a:tcPr>
                </a:tc>
                <a:tc>
                  <a:txBody>
                    <a:bodyPr/>
                    <a:lstStyle/>
                    <a:p>
                      <a:pPr>
                        <a:lnSpc>
                          <a:spcPct val="106000"/>
                        </a:lnSpc>
                        <a:spcAft>
                          <a:spcPts val="0"/>
                        </a:spcAft>
                      </a:pPr>
                      <a:r>
                        <a:rPr lang="en-GB" sz="1800" u="sng" dirty="0">
                          <a:effectLst/>
                          <a:latin typeface="Arial" panose="020B0604020202020204" pitchFamily="34" charset="0"/>
                          <a:cs typeface="Arial" panose="020B0604020202020204" pitchFamily="34" charset="0"/>
                          <a:hlinkClick r:id="rId7" tooltip="Download Individual Support Terms - Part E">
                            <a:extLst>
                              <a:ext uri="{A12FA001-AC4F-418D-AE19-62706E023703}">
                                <ahyp:hlinkClr xmlns:ahyp="http://schemas.microsoft.com/office/drawing/2018/hyperlinkcolor" xmlns="" val="tx"/>
                              </a:ext>
                            </a:extLst>
                          </a:hlinkClick>
                        </a:rPr>
                        <a:t>Explains how changes are dealt with</a:t>
                      </a:r>
                      <a:endParaRPr lang="en-GB" sz="1800" u="sng" dirty="0">
                        <a:solidFill>
                          <a:srgbClr val="00263A"/>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AEFCB7"/>
                    </a:solidFill>
                  </a:tcPr>
                </a:tc>
                <a:extLst>
                  <a:ext uri="{0D108BD9-81ED-4DB2-BD59-A6C34878D82A}">
                    <a16:rowId xmlns:a16="http://schemas.microsoft.com/office/drawing/2014/main" xmlns="" val="1338318632"/>
                  </a:ext>
                </a:extLst>
              </a:tr>
              <a:tr h="506760">
                <a:tc>
                  <a:txBody>
                    <a:bodyPr/>
                    <a:lstStyle/>
                    <a:p>
                      <a:pPr>
                        <a:lnSpc>
                          <a:spcPct val="106000"/>
                        </a:lnSpc>
                        <a:spcAft>
                          <a:spcPts val="0"/>
                        </a:spcAft>
                      </a:pPr>
                      <a:r>
                        <a:rPr lang="en-GB" sz="2400" u="none" dirty="0">
                          <a:solidFill>
                            <a:schemeClr val="bg1"/>
                          </a:solidFill>
                          <a:effectLst/>
                          <a:latin typeface="Arial" panose="020B0604020202020204" pitchFamily="34" charset="0"/>
                          <a:cs typeface="Arial" panose="020B0604020202020204" pitchFamily="34" charset="0"/>
                        </a:rPr>
                        <a:t>PART F</a:t>
                      </a:r>
                      <a:endParaRPr lang="en-GB" sz="2400" u="none"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BC55"/>
                    </a:solidFill>
                  </a:tcPr>
                </a:tc>
                <a:tc>
                  <a:txBody>
                    <a:bodyPr/>
                    <a:lstStyle/>
                    <a:p>
                      <a:pPr>
                        <a:lnSpc>
                          <a:spcPct val="106000"/>
                        </a:lnSpc>
                        <a:spcAft>
                          <a:spcPts val="0"/>
                        </a:spcAft>
                      </a:pPr>
                      <a:r>
                        <a:rPr lang="en-GB" sz="1800" u="sng" dirty="0">
                          <a:effectLst/>
                          <a:latin typeface="Arial" panose="020B0604020202020204" pitchFamily="34" charset="0"/>
                          <a:cs typeface="Arial" panose="020B0604020202020204" pitchFamily="34" charset="0"/>
                          <a:hlinkClick r:id="rId8" tooltip="Download Individual Support Terms - Part F">
                            <a:extLst>
                              <a:ext uri="{A12FA001-AC4F-418D-AE19-62706E023703}">
                                <ahyp:hlinkClr xmlns:ahyp="http://schemas.microsoft.com/office/drawing/2018/hyperlinkcolor" xmlns="" val="tx"/>
                              </a:ext>
                            </a:extLst>
                          </a:hlinkClick>
                        </a:rPr>
                        <a:t>Details the law</a:t>
                      </a:r>
                      <a:endParaRPr lang="en-GB" sz="1800" u="sng" dirty="0">
                        <a:solidFill>
                          <a:srgbClr val="00263A"/>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AEFCB7"/>
                    </a:solidFill>
                  </a:tcPr>
                </a:tc>
                <a:extLst>
                  <a:ext uri="{0D108BD9-81ED-4DB2-BD59-A6C34878D82A}">
                    <a16:rowId xmlns:a16="http://schemas.microsoft.com/office/drawing/2014/main" xmlns="" val="2692120875"/>
                  </a:ext>
                </a:extLst>
              </a:tr>
              <a:tr h="506760">
                <a:tc>
                  <a:txBody>
                    <a:bodyPr/>
                    <a:lstStyle/>
                    <a:p>
                      <a:pPr>
                        <a:lnSpc>
                          <a:spcPct val="106000"/>
                        </a:lnSpc>
                        <a:spcAft>
                          <a:spcPts val="0"/>
                        </a:spcAft>
                      </a:pPr>
                      <a:r>
                        <a:rPr lang="en-GB" sz="2400" u="none" dirty="0">
                          <a:solidFill>
                            <a:schemeClr val="bg1"/>
                          </a:solidFill>
                          <a:effectLst/>
                          <a:latin typeface="Arial" panose="020B0604020202020204" pitchFamily="34" charset="0"/>
                          <a:cs typeface="Arial" panose="020B0604020202020204" pitchFamily="34" charset="0"/>
                        </a:rPr>
                        <a:t>PART G</a:t>
                      </a:r>
                      <a:endParaRPr lang="en-GB" sz="2400" u="none"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BC55"/>
                    </a:solidFill>
                  </a:tcPr>
                </a:tc>
                <a:tc>
                  <a:txBody>
                    <a:bodyPr/>
                    <a:lstStyle/>
                    <a:p>
                      <a:pPr>
                        <a:lnSpc>
                          <a:spcPct val="106000"/>
                        </a:lnSpc>
                        <a:spcAft>
                          <a:spcPts val="0"/>
                        </a:spcAft>
                      </a:pPr>
                      <a:r>
                        <a:rPr lang="en-GB" sz="1800" u="sng" dirty="0">
                          <a:effectLst/>
                          <a:latin typeface="Arial" panose="020B0604020202020204" pitchFamily="34" charset="0"/>
                          <a:cs typeface="Arial" panose="020B0604020202020204" pitchFamily="34" charset="0"/>
                          <a:hlinkClick r:id="rId9" tooltip="Download Individual Support Terms - Part G">
                            <a:extLst>
                              <a:ext uri="{A12FA001-AC4F-418D-AE19-62706E023703}">
                                <ahyp:hlinkClr xmlns:ahyp="http://schemas.microsoft.com/office/drawing/2018/hyperlinkcolor" xmlns="" val="tx"/>
                              </a:ext>
                            </a:extLst>
                          </a:hlinkClick>
                        </a:rPr>
                        <a:t>Sets out liabilities</a:t>
                      </a:r>
                      <a:endParaRPr lang="en-GB" sz="1800" u="sng" dirty="0">
                        <a:solidFill>
                          <a:srgbClr val="00263A"/>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AEFCB7"/>
                    </a:solidFill>
                  </a:tcPr>
                </a:tc>
                <a:extLst>
                  <a:ext uri="{0D108BD9-81ED-4DB2-BD59-A6C34878D82A}">
                    <a16:rowId xmlns:a16="http://schemas.microsoft.com/office/drawing/2014/main" xmlns="" val="1317060103"/>
                  </a:ext>
                </a:extLst>
              </a:tr>
              <a:tr h="506760">
                <a:tc>
                  <a:txBody>
                    <a:bodyPr/>
                    <a:lstStyle/>
                    <a:p>
                      <a:pPr>
                        <a:lnSpc>
                          <a:spcPct val="106000"/>
                        </a:lnSpc>
                        <a:spcAft>
                          <a:spcPts val="0"/>
                        </a:spcAft>
                      </a:pPr>
                      <a:r>
                        <a:rPr lang="en-GB" sz="2400" u="none" dirty="0">
                          <a:solidFill>
                            <a:schemeClr val="bg1"/>
                          </a:solidFill>
                          <a:effectLst/>
                          <a:latin typeface="Arial" panose="020B0604020202020204" pitchFamily="34" charset="0"/>
                          <a:cs typeface="Arial" panose="020B0604020202020204" pitchFamily="34" charset="0"/>
                        </a:rPr>
                        <a:t>PART H</a:t>
                      </a:r>
                      <a:endParaRPr lang="en-GB" sz="2400" u="none"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BC55"/>
                    </a:solidFill>
                  </a:tcPr>
                </a:tc>
                <a:tc>
                  <a:txBody>
                    <a:bodyPr/>
                    <a:lstStyle/>
                    <a:p>
                      <a:pPr>
                        <a:lnSpc>
                          <a:spcPct val="106000"/>
                        </a:lnSpc>
                        <a:spcAft>
                          <a:spcPts val="0"/>
                        </a:spcAft>
                      </a:pPr>
                      <a:r>
                        <a:rPr lang="en-GB" sz="1800" u="sng" dirty="0">
                          <a:effectLst/>
                          <a:latin typeface="Arial" panose="020B0604020202020204" pitchFamily="34" charset="0"/>
                          <a:cs typeface="Arial" panose="020B0604020202020204" pitchFamily="34" charset="0"/>
                          <a:hlinkClick r:id="rId10" tooltip="Download Individual Support Terms - Part H">
                            <a:extLst>
                              <a:ext uri="{A12FA001-AC4F-418D-AE19-62706E023703}">
                                <ahyp:hlinkClr xmlns:ahyp="http://schemas.microsoft.com/office/drawing/2018/hyperlinkcolor" xmlns="" val="tx"/>
                              </a:ext>
                            </a:extLst>
                          </a:hlinkClick>
                        </a:rPr>
                        <a:t>Deals with disputes, remedies and the end of the agreement</a:t>
                      </a:r>
                      <a:endParaRPr lang="en-GB" sz="1800" u="sng" dirty="0">
                        <a:solidFill>
                          <a:srgbClr val="00263A"/>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AEFCB7"/>
                    </a:solidFill>
                  </a:tcPr>
                </a:tc>
                <a:extLst>
                  <a:ext uri="{0D108BD9-81ED-4DB2-BD59-A6C34878D82A}">
                    <a16:rowId xmlns:a16="http://schemas.microsoft.com/office/drawing/2014/main" xmlns="" val="485427545"/>
                  </a:ext>
                </a:extLst>
              </a:tr>
            </a:tbl>
          </a:graphicData>
        </a:graphic>
      </p:graphicFrame>
    </p:spTree>
    <p:extLst>
      <p:ext uri="{BB962C8B-B14F-4D97-AF65-F5344CB8AC3E}">
        <p14:creationId xmlns:p14="http://schemas.microsoft.com/office/powerpoint/2010/main" xmlns="" val="4055649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4E9745-57EB-4ACD-98F4-0D0E38606650}"/>
              </a:ext>
            </a:extLst>
          </p:cNvPr>
          <p:cNvSpPr>
            <a:spLocks noGrp="1"/>
          </p:cNvSpPr>
          <p:nvPr>
            <p:ph type="title"/>
          </p:nvPr>
        </p:nvSpPr>
        <p:spPr/>
        <p:txBody>
          <a:bodyPr/>
          <a:lstStyle/>
          <a:p>
            <a:r>
              <a:rPr lang="en-GB" sz="4000" dirty="0">
                <a:solidFill>
                  <a:srgbClr val="00B050"/>
                </a:solidFill>
                <a:latin typeface="Arial" panose="020B0604020202020204" pitchFamily="34" charset="0"/>
                <a:cs typeface="Arial" panose="020B0604020202020204" pitchFamily="34" charset="0"/>
                <a:hlinkClick r:id="rId2" tooltip="Download Schedule 4 - Individual Support Terms">
                  <a:extLst>
                    <a:ext uri="{A12FA001-AC4F-418D-AE19-62706E023703}">
                      <ahyp:hlinkClr xmlns:ahyp="http://schemas.microsoft.com/office/drawing/2018/hyperlinkcolor" xmlns="" val="tx"/>
                    </a:ext>
                  </a:extLst>
                </a:hlinkClick>
              </a:rPr>
              <a:t>Schedule 4 - Individual Support Terms </a:t>
            </a:r>
            <a:endParaRPr lang="en-GB" sz="4000" dirty="0">
              <a:solidFill>
                <a:srgbClr val="00B050"/>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xmlns="" id="{45A63E47-3828-4351-B1E7-D287FC33B181}"/>
              </a:ext>
            </a:extLst>
          </p:cNvPr>
          <p:cNvGrpSpPr/>
          <p:nvPr/>
        </p:nvGrpSpPr>
        <p:grpSpPr>
          <a:xfrm>
            <a:off x="983432" y="4437112"/>
            <a:ext cx="3240000" cy="1440000"/>
            <a:chOff x="508371" y="3736447"/>
            <a:chExt cx="3317010" cy="1715237"/>
          </a:xfrm>
          <a:solidFill>
            <a:srgbClr val="00BC55"/>
          </a:solidFill>
        </p:grpSpPr>
        <p:sp>
          <p:nvSpPr>
            <p:cNvPr id="8" name="Rectangle: Rounded Corners 7">
              <a:extLst>
                <a:ext uri="{FF2B5EF4-FFF2-40B4-BE49-F238E27FC236}">
                  <a16:creationId xmlns:a16="http://schemas.microsoft.com/office/drawing/2014/main" xmlns="" id="{C13AB8D2-3CCA-4B23-8841-CCE6563FA389}"/>
                </a:ext>
              </a:extLst>
            </p:cNvPr>
            <p:cNvSpPr/>
            <p:nvPr/>
          </p:nvSpPr>
          <p:spPr>
            <a:xfrm>
              <a:off x="508371" y="3736447"/>
              <a:ext cx="3317010" cy="1715237"/>
            </a:xfrm>
            <a:prstGeom prst="roundRect">
              <a:avLst/>
            </a:prstGeom>
            <a:grpFill/>
            <a:ln>
              <a:solidFill>
                <a:srgbClr val="00BC5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xmlns="" id="{38B5CF78-1DA2-4216-994E-23FDF8315551}"/>
                </a:ext>
              </a:extLst>
            </p:cNvPr>
            <p:cNvSpPr txBox="1"/>
            <p:nvPr/>
          </p:nvSpPr>
          <p:spPr>
            <a:xfrm>
              <a:off x="592102" y="3820178"/>
              <a:ext cx="3149548" cy="1547775"/>
            </a:xfrm>
            <a:prstGeom prst="rect">
              <a:avLst/>
            </a:prstGeom>
            <a:grpFill/>
            <a:ln>
              <a:solidFill>
                <a:srgbClr val="00BC55"/>
              </a:solid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GB" sz="1400" b="1" kern="1200" dirty="0">
                  <a:solidFill>
                    <a:schemeClr val="bg1"/>
                  </a:solidFill>
                  <a:latin typeface="Arial" panose="020B0604020202020204" pitchFamily="34" charset="0"/>
                  <a:cs typeface="Arial" panose="020B0604020202020204" pitchFamily="34" charset="0"/>
                  <a:hlinkClick r:id="rId3" tooltip="Download Individual Support Terms - Law">
                    <a:extLst>
                      <a:ext uri="{A12FA001-AC4F-418D-AE19-62706E023703}">
                        <ahyp:hlinkClr xmlns:ahyp="http://schemas.microsoft.com/office/drawing/2018/hyperlinkcolor" xmlns="" val="tx"/>
                      </a:ext>
                    </a:extLst>
                  </a:hlinkClick>
                </a:rPr>
                <a:t>Part F – Law</a:t>
              </a:r>
            </a:p>
            <a:p>
              <a:pPr marL="0" lvl="0" indent="0" algn="ctr" defTabSz="800100">
                <a:lnSpc>
                  <a:spcPct val="90000"/>
                </a:lnSpc>
                <a:spcBef>
                  <a:spcPct val="0"/>
                </a:spcBef>
                <a:spcAft>
                  <a:spcPct val="35000"/>
                </a:spcAft>
                <a:buNone/>
              </a:pPr>
              <a:r>
                <a:rPr lang="en-GB" sz="1200" kern="1200" dirty="0">
                  <a:solidFill>
                    <a:schemeClr val="bg1"/>
                  </a:solidFill>
                  <a:latin typeface="Arial" panose="020B0604020202020204" pitchFamily="34" charset="0"/>
                  <a:cs typeface="Arial" panose="020B0604020202020204" pitchFamily="34" charset="0"/>
                  <a:hlinkClick r:id="rId3" tooltip="Download Individual Support Terms - Law">
                    <a:extLst>
                      <a:ext uri="{A12FA001-AC4F-418D-AE19-62706E023703}">
                        <ahyp:hlinkClr xmlns:ahyp="http://schemas.microsoft.com/office/drawing/2018/hyperlinkcolor" xmlns="" val="tx"/>
                      </a:ext>
                    </a:extLst>
                  </a:hlinkClick>
                </a:rPr>
                <a:t>Statutory obligations, Law of Scotland, Best Value, Assistance in Legal Proceedings, Human Rights, Equalities, Health and Safety, TUPE, Corruption and Collusion, Prevention of Fraud, Conflict of interest</a:t>
              </a:r>
              <a:endParaRPr lang="en-GB" sz="1200" kern="1200" dirty="0">
                <a:solidFill>
                  <a:schemeClr val="bg1"/>
                </a:solidFill>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xmlns="" id="{B8757B03-468C-4E31-A9FD-759DD2F77A0F}"/>
              </a:ext>
            </a:extLst>
          </p:cNvPr>
          <p:cNvGrpSpPr/>
          <p:nvPr/>
        </p:nvGrpSpPr>
        <p:grpSpPr>
          <a:xfrm>
            <a:off x="983432" y="2849382"/>
            <a:ext cx="3240000" cy="1440000"/>
            <a:chOff x="508371" y="3736447"/>
            <a:chExt cx="3317010" cy="1715237"/>
          </a:xfrm>
          <a:solidFill>
            <a:srgbClr val="00BC55"/>
          </a:solidFill>
        </p:grpSpPr>
        <p:sp>
          <p:nvSpPr>
            <p:cNvPr id="11" name="Rectangle: Rounded Corners 10">
              <a:extLst>
                <a:ext uri="{FF2B5EF4-FFF2-40B4-BE49-F238E27FC236}">
                  <a16:creationId xmlns:a16="http://schemas.microsoft.com/office/drawing/2014/main" xmlns="" id="{E318A1D3-847D-4ED5-B8EE-DD3BE274E514}"/>
                </a:ext>
              </a:extLst>
            </p:cNvPr>
            <p:cNvSpPr/>
            <p:nvPr/>
          </p:nvSpPr>
          <p:spPr>
            <a:xfrm>
              <a:off x="508371" y="3736447"/>
              <a:ext cx="3317010" cy="1715237"/>
            </a:xfrm>
            <a:prstGeom prst="roundRect">
              <a:avLst/>
            </a:prstGeom>
            <a:grpFill/>
            <a:ln>
              <a:solidFill>
                <a:srgbClr val="00BC5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Rounded Corners 4">
              <a:extLst>
                <a:ext uri="{FF2B5EF4-FFF2-40B4-BE49-F238E27FC236}">
                  <a16:creationId xmlns:a16="http://schemas.microsoft.com/office/drawing/2014/main" xmlns="" id="{7856557B-D822-44B3-81CF-F9F544941DDB}"/>
                </a:ext>
              </a:extLst>
            </p:cNvPr>
            <p:cNvSpPr txBox="1"/>
            <p:nvPr/>
          </p:nvSpPr>
          <p:spPr>
            <a:xfrm>
              <a:off x="592102" y="3820178"/>
              <a:ext cx="3149548" cy="1547775"/>
            </a:xfrm>
            <a:prstGeom prst="rect">
              <a:avLst/>
            </a:prstGeom>
            <a:grpFill/>
            <a:ln>
              <a:solidFill>
                <a:srgbClr val="00BC55"/>
              </a:solid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800100">
                <a:lnSpc>
                  <a:spcPct val="90000"/>
                </a:lnSpc>
                <a:spcAft>
                  <a:spcPct val="35000"/>
                </a:spcAft>
              </a:pPr>
              <a:r>
                <a:rPr lang="en-GB" sz="1400" b="1" dirty="0">
                  <a:solidFill>
                    <a:schemeClr val="bg1"/>
                  </a:solidFill>
                  <a:latin typeface="Arial" panose="020B0604020202020204" pitchFamily="34" charset="0"/>
                  <a:cs typeface="Arial" panose="020B0604020202020204" pitchFamily="34" charset="0"/>
                  <a:hlinkClick r:id="rId4" tooltip="Download Individual Support Terms - Liabilities">
                    <a:extLst>
                      <a:ext uri="{A12FA001-AC4F-418D-AE19-62706E023703}">
                        <ahyp:hlinkClr xmlns:ahyp="http://schemas.microsoft.com/office/drawing/2018/hyperlinkcolor" xmlns="" val="tx"/>
                      </a:ext>
                    </a:extLst>
                  </a:hlinkClick>
                </a:rPr>
                <a:t>Part G – Liabilities, Indemnity and Insurance</a:t>
              </a:r>
            </a:p>
            <a:p>
              <a:pPr lvl="0" algn="ctr" defTabSz="800100">
                <a:lnSpc>
                  <a:spcPct val="90000"/>
                </a:lnSpc>
                <a:spcAft>
                  <a:spcPct val="35000"/>
                </a:spcAft>
              </a:pPr>
              <a:r>
                <a:rPr lang="en-GB" sz="1200" dirty="0">
                  <a:solidFill>
                    <a:schemeClr val="bg1"/>
                  </a:solidFill>
                  <a:latin typeface="Arial" panose="020B0604020202020204" pitchFamily="34" charset="0"/>
                  <a:cs typeface="Arial" panose="020B0604020202020204" pitchFamily="34" charset="0"/>
                  <a:hlinkClick r:id="rId4" tooltip="Download Individual Support Terms - Liabilities">
                    <a:extLst>
                      <a:ext uri="{A12FA001-AC4F-418D-AE19-62706E023703}">
                        <ahyp:hlinkClr xmlns:ahyp="http://schemas.microsoft.com/office/drawing/2018/hyperlinkcolor" xmlns="" val="tx"/>
                      </a:ext>
                    </a:extLst>
                  </a:hlinkClick>
                </a:rPr>
                <a:t>Public Liability (£10m)</a:t>
              </a:r>
            </a:p>
            <a:p>
              <a:pPr lvl="0" algn="ctr" defTabSz="800100">
                <a:lnSpc>
                  <a:spcPct val="90000"/>
                </a:lnSpc>
                <a:spcAft>
                  <a:spcPct val="35000"/>
                </a:spcAft>
              </a:pPr>
              <a:r>
                <a:rPr lang="en-GB" sz="1200" dirty="0">
                  <a:solidFill>
                    <a:schemeClr val="bg1"/>
                  </a:solidFill>
                  <a:latin typeface="Arial" panose="020B0604020202020204" pitchFamily="34" charset="0"/>
                  <a:cs typeface="Arial" panose="020B0604020202020204" pitchFamily="34" charset="0"/>
                  <a:hlinkClick r:id="rId4" tooltip="Download Individual Support Terms - Liabilities">
                    <a:extLst>
                      <a:ext uri="{A12FA001-AC4F-418D-AE19-62706E023703}">
                        <ahyp:hlinkClr xmlns:ahyp="http://schemas.microsoft.com/office/drawing/2018/hyperlinkcolor" xmlns="" val="tx"/>
                      </a:ext>
                    </a:extLst>
                  </a:hlinkClick>
                </a:rPr>
                <a:t>Employers (£10m)</a:t>
              </a:r>
            </a:p>
            <a:p>
              <a:pPr lvl="0" algn="ctr" defTabSz="800100">
                <a:lnSpc>
                  <a:spcPct val="90000"/>
                </a:lnSpc>
                <a:spcAft>
                  <a:spcPct val="35000"/>
                </a:spcAft>
              </a:pPr>
              <a:r>
                <a:rPr lang="en-GB" sz="1200" dirty="0">
                  <a:solidFill>
                    <a:schemeClr val="bg1"/>
                  </a:solidFill>
                  <a:latin typeface="Arial" panose="020B0604020202020204" pitchFamily="34" charset="0"/>
                  <a:cs typeface="Arial" panose="020B0604020202020204" pitchFamily="34" charset="0"/>
                  <a:hlinkClick r:id="rId4" tooltip="Download Individual Support Terms - Liabilities">
                    <a:extLst>
                      <a:ext uri="{A12FA001-AC4F-418D-AE19-62706E023703}">
                        <ahyp:hlinkClr xmlns:ahyp="http://schemas.microsoft.com/office/drawing/2018/hyperlinkcolor" xmlns="" val="tx"/>
                      </a:ext>
                    </a:extLst>
                  </a:hlinkClick>
                </a:rPr>
                <a:t>Third Party Motor Vehicle Liability</a:t>
              </a:r>
              <a:endParaRPr lang="en-GB" sz="1200" dirty="0">
                <a:solidFill>
                  <a:schemeClr val="bg1"/>
                </a:solidFill>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xmlns="" id="{8F39056C-EFA8-4765-986C-9D1EA6D1E529}"/>
              </a:ext>
            </a:extLst>
          </p:cNvPr>
          <p:cNvGrpSpPr/>
          <p:nvPr/>
        </p:nvGrpSpPr>
        <p:grpSpPr>
          <a:xfrm>
            <a:off x="983432" y="1261652"/>
            <a:ext cx="3240000" cy="1440000"/>
            <a:chOff x="508371" y="3736447"/>
            <a:chExt cx="3317010" cy="1715237"/>
          </a:xfrm>
          <a:solidFill>
            <a:srgbClr val="00BC55"/>
          </a:solidFill>
        </p:grpSpPr>
        <p:sp>
          <p:nvSpPr>
            <p:cNvPr id="14" name="Rectangle: Rounded Corners 13">
              <a:extLst>
                <a:ext uri="{FF2B5EF4-FFF2-40B4-BE49-F238E27FC236}">
                  <a16:creationId xmlns:a16="http://schemas.microsoft.com/office/drawing/2014/main" xmlns="" id="{C7EB7176-2A02-4AE0-A4C0-B1308BA1E90B}"/>
                </a:ext>
              </a:extLst>
            </p:cNvPr>
            <p:cNvSpPr/>
            <p:nvPr/>
          </p:nvSpPr>
          <p:spPr>
            <a:xfrm>
              <a:off x="508371" y="3736447"/>
              <a:ext cx="3317010" cy="1715237"/>
            </a:xfrm>
            <a:prstGeom prst="roundRect">
              <a:avLst/>
            </a:prstGeom>
            <a:grpFill/>
            <a:ln>
              <a:solidFill>
                <a:srgbClr val="00BC5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angle: Rounded Corners 4">
              <a:extLst>
                <a:ext uri="{FF2B5EF4-FFF2-40B4-BE49-F238E27FC236}">
                  <a16:creationId xmlns:a16="http://schemas.microsoft.com/office/drawing/2014/main" xmlns="" id="{EAF680C4-5E7E-48E2-8AC7-D248CD57D995}"/>
                </a:ext>
              </a:extLst>
            </p:cNvPr>
            <p:cNvSpPr txBox="1"/>
            <p:nvPr/>
          </p:nvSpPr>
          <p:spPr>
            <a:xfrm>
              <a:off x="592102" y="3820178"/>
              <a:ext cx="3149548" cy="1547775"/>
            </a:xfrm>
            <a:prstGeom prst="rect">
              <a:avLst/>
            </a:prstGeom>
            <a:grpFill/>
            <a:ln>
              <a:solidFill>
                <a:srgbClr val="00BC55"/>
              </a:solid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800100">
                <a:lnSpc>
                  <a:spcPct val="90000"/>
                </a:lnSpc>
                <a:spcAft>
                  <a:spcPct val="35000"/>
                </a:spcAft>
              </a:pPr>
              <a:r>
                <a:rPr lang="en-GB" sz="1400" b="1" dirty="0">
                  <a:solidFill>
                    <a:schemeClr val="bg1"/>
                  </a:solidFill>
                  <a:latin typeface="Arial" panose="020B0604020202020204" pitchFamily="34" charset="0"/>
                  <a:cs typeface="Arial" panose="020B0604020202020204" pitchFamily="34" charset="0"/>
                  <a:hlinkClick r:id="rId5" tooltip="Download Individual Support Terms - Disputes, Remedies and Termination">
                    <a:extLst>
                      <a:ext uri="{A12FA001-AC4F-418D-AE19-62706E023703}">
                        <ahyp:hlinkClr xmlns:ahyp="http://schemas.microsoft.com/office/drawing/2018/hyperlinkcolor" xmlns="" val="tx"/>
                      </a:ext>
                    </a:extLst>
                  </a:hlinkClick>
                </a:rPr>
                <a:t>Part H – Disputes, Remedies and Termination</a:t>
              </a:r>
            </a:p>
            <a:p>
              <a:pPr lvl="0" algn="ctr" defTabSz="800100">
                <a:lnSpc>
                  <a:spcPct val="90000"/>
                </a:lnSpc>
                <a:spcAft>
                  <a:spcPct val="35000"/>
                </a:spcAft>
              </a:pPr>
              <a:r>
                <a:rPr lang="en-GB" sz="1200" dirty="0">
                  <a:solidFill>
                    <a:schemeClr val="bg1"/>
                  </a:solidFill>
                  <a:latin typeface="Arial" panose="020B0604020202020204" pitchFamily="34" charset="0"/>
                  <a:cs typeface="Arial" panose="020B0604020202020204" pitchFamily="34" charset="0"/>
                  <a:hlinkClick r:id="rId5" tooltip="Download Individual Support Terms - Disputes, Remedies and Termination">
                    <a:extLst>
                      <a:ext uri="{A12FA001-AC4F-418D-AE19-62706E023703}">
                        <ahyp:hlinkClr xmlns:ahyp="http://schemas.microsoft.com/office/drawing/2018/hyperlinkcolor" xmlns="" val="tx"/>
                      </a:ext>
                    </a:extLst>
                  </a:hlinkClick>
                </a:rPr>
                <a:t>Termination, Resolution of Disputes, Breach and Termination, Suspension, Force Majeure and Business Continuity</a:t>
              </a:r>
              <a:endParaRPr lang="en-GB" sz="1200" dirty="0">
                <a:solidFill>
                  <a:schemeClr val="bg1"/>
                </a:solidFill>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xmlns="" id="{996CFFC0-BF6A-4F31-9B26-7791BF7AA4FF}"/>
              </a:ext>
            </a:extLst>
          </p:cNvPr>
          <p:cNvGrpSpPr/>
          <p:nvPr/>
        </p:nvGrpSpPr>
        <p:grpSpPr>
          <a:xfrm>
            <a:off x="7896520" y="4442525"/>
            <a:ext cx="3240000" cy="1440000"/>
            <a:chOff x="508371" y="3736447"/>
            <a:chExt cx="3317010" cy="1715237"/>
          </a:xfrm>
          <a:solidFill>
            <a:srgbClr val="00BC55"/>
          </a:solidFill>
        </p:grpSpPr>
        <p:sp>
          <p:nvSpPr>
            <p:cNvPr id="17" name="Rectangle: Rounded Corners 16">
              <a:extLst>
                <a:ext uri="{FF2B5EF4-FFF2-40B4-BE49-F238E27FC236}">
                  <a16:creationId xmlns:a16="http://schemas.microsoft.com/office/drawing/2014/main" xmlns="" id="{E5C2DDC2-8F6C-49C6-A01F-F06EEF272169}"/>
                </a:ext>
              </a:extLst>
            </p:cNvPr>
            <p:cNvSpPr/>
            <p:nvPr/>
          </p:nvSpPr>
          <p:spPr>
            <a:xfrm>
              <a:off x="508371" y="3736447"/>
              <a:ext cx="3317010" cy="1715237"/>
            </a:xfrm>
            <a:prstGeom prst="roundRect">
              <a:avLst/>
            </a:prstGeom>
            <a:grpFill/>
            <a:ln>
              <a:solidFill>
                <a:srgbClr val="00BC5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ectangle: Rounded Corners 4">
              <a:extLst>
                <a:ext uri="{FF2B5EF4-FFF2-40B4-BE49-F238E27FC236}">
                  <a16:creationId xmlns:a16="http://schemas.microsoft.com/office/drawing/2014/main" xmlns="" id="{E870E01D-E160-4D31-AECF-2F20FB4721AF}"/>
                </a:ext>
              </a:extLst>
            </p:cNvPr>
            <p:cNvSpPr txBox="1"/>
            <p:nvPr/>
          </p:nvSpPr>
          <p:spPr>
            <a:xfrm>
              <a:off x="592102" y="3820178"/>
              <a:ext cx="3149548" cy="1547775"/>
            </a:xfrm>
            <a:prstGeom prst="rect">
              <a:avLst/>
            </a:prstGeom>
            <a:grpFill/>
            <a:ln>
              <a:solidFill>
                <a:srgbClr val="00BC55"/>
              </a:solid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800100">
                <a:lnSpc>
                  <a:spcPct val="90000"/>
                </a:lnSpc>
                <a:spcAft>
                  <a:spcPct val="35000"/>
                </a:spcAft>
              </a:pPr>
              <a:r>
                <a:rPr lang="en-GB" sz="1400" b="1" dirty="0">
                  <a:solidFill>
                    <a:schemeClr val="bg1"/>
                  </a:solidFill>
                  <a:latin typeface="Arial" panose="020B0604020202020204" pitchFamily="34" charset="0"/>
                  <a:cs typeface="Arial" panose="020B0604020202020204" pitchFamily="34" charset="0"/>
                  <a:hlinkClick r:id="rId6" tooltip="Download Individual Support Terms - Control of the Contract">
                    <a:extLst>
                      <a:ext uri="{A12FA001-AC4F-418D-AE19-62706E023703}">
                        <ahyp:hlinkClr xmlns:ahyp="http://schemas.microsoft.com/office/drawing/2018/hyperlinkcolor" xmlns="" val="tx"/>
                      </a:ext>
                    </a:extLst>
                  </a:hlinkClick>
                </a:rPr>
                <a:t>Part D- Protection of Information </a:t>
              </a:r>
            </a:p>
            <a:p>
              <a:pPr lvl="0" algn="ctr" defTabSz="800100">
                <a:lnSpc>
                  <a:spcPct val="90000"/>
                </a:lnSpc>
                <a:spcAft>
                  <a:spcPct val="35000"/>
                </a:spcAft>
              </a:pPr>
              <a:r>
                <a:rPr lang="en-GB" sz="1400" dirty="0">
                  <a:solidFill>
                    <a:schemeClr val="bg1"/>
                  </a:solidFill>
                  <a:latin typeface="Arial" panose="020B0604020202020204" pitchFamily="34" charset="0"/>
                  <a:cs typeface="Arial" panose="020B0604020202020204" pitchFamily="34" charset="0"/>
                  <a:hlinkClick r:id="rId6" tooltip="Download Individual Support Terms - Control of the Contract">
                    <a:extLst>
                      <a:ext uri="{A12FA001-AC4F-418D-AE19-62706E023703}">
                        <ahyp:hlinkClr xmlns:ahyp="http://schemas.microsoft.com/office/drawing/2018/hyperlinkcolor" xmlns="" val="tx"/>
                      </a:ext>
                    </a:extLst>
                  </a:hlinkClick>
                </a:rPr>
                <a:t>Data Protection, Security and Recording, Confidentiality</a:t>
              </a:r>
              <a:endParaRPr lang="en-GB" sz="1400" dirty="0">
                <a:solidFill>
                  <a:schemeClr val="bg1"/>
                </a:solidFill>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xmlns="" id="{F0D4079F-DDA9-427D-94DE-C2B3D5239214}"/>
              </a:ext>
            </a:extLst>
          </p:cNvPr>
          <p:cNvGrpSpPr/>
          <p:nvPr/>
        </p:nvGrpSpPr>
        <p:grpSpPr>
          <a:xfrm>
            <a:off x="7896520" y="2854795"/>
            <a:ext cx="3240000" cy="1440000"/>
            <a:chOff x="508371" y="3736447"/>
            <a:chExt cx="3317010" cy="1715237"/>
          </a:xfrm>
          <a:solidFill>
            <a:srgbClr val="00BC55"/>
          </a:solidFill>
        </p:grpSpPr>
        <p:sp>
          <p:nvSpPr>
            <p:cNvPr id="20" name="Rectangle: Rounded Corners 19">
              <a:extLst>
                <a:ext uri="{FF2B5EF4-FFF2-40B4-BE49-F238E27FC236}">
                  <a16:creationId xmlns:a16="http://schemas.microsoft.com/office/drawing/2014/main" xmlns="" id="{B4E1CC83-0F3F-48C8-95B4-BECB50BC672E}"/>
                </a:ext>
              </a:extLst>
            </p:cNvPr>
            <p:cNvSpPr/>
            <p:nvPr/>
          </p:nvSpPr>
          <p:spPr>
            <a:xfrm>
              <a:off x="508371" y="3736447"/>
              <a:ext cx="3317010" cy="1715237"/>
            </a:xfrm>
            <a:prstGeom prst="roundRect">
              <a:avLst/>
            </a:prstGeom>
            <a:grpFill/>
            <a:ln>
              <a:solidFill>
                <a:srgbClr val="00BC5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ectangle: Rounded Corners 4">
              <a:extLst>
                <a:ext uri="{FF2B5EF4-FFF2-40B4-BE49-F238E27FC236}">
                  <a16:creationId xmlns:a16="http://schemas.microsoft.com/office/drawing/2014/main" xmlns="" id="{13AE8C0A-FD91-4B06-91FB-F0F7FE582413}"/>
                </a:ext>
              </a:extLst>
            </p:cNvPr>
            <p:cNvSpPr txBox="1"/>
            <p:nvPr/>
          </p:nvSpPr>
          <p:spPr>
            <a:xfrm>
              <a:off x="592102" y="3820178"/>
              <a:ext cx="3149548" cy="1547775"/>
            </a:xfrm>
            <a:prstGeom prst="rect">
              <a:avLst/>
            </a:prstGeom>
            <a:grpFill/>
            <a:ln>
              <a:solidFill>
                <a:srgbClr val="00BC55"/>
              </a:solid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800100">
                <a:lnSpc>
                  <a:spcPct val="90000"/>
                </a:lnSpc>
                <a:spcAft>
                  <a:spcPct val="35000"/>
                </a:spcAft>
              </a:pPr>
              <a:r>
                <a:rPr lang="en-GB" sz="1400" b="1" dirty="0">
                  <a:solidFill>
                    <a:schemeClr val="bg1"/>
                  </a:solidFill>
                  <a:latin typeface="Arial" panose="020B0604020202020204" pitchFamily="34" charset="0"/>
                  <a:cs typeface="Arial" panose="020B0604020202020204" pitchFamily="34" charset="0"/>
                  <a:hlinkClick r:id="rId7" tooltip="Download Individual Support Terms - Service">
                    <a:extLst>
                      <a:ext uri="{A12FA001-AC4F-418D-AE19-62706E023703}">
                        <ahyp:hlinkClr xmlns:ahyp="http://schemas.microsoft.com/office/drawing/2018/hyperlinkcolor" xmlns="" val="tx"/>
                      </a:ext>
                    </a:extLst>
                  </a:hlinkClick>
                </a:rPr>
                <a:t>Part C – Service</a:t>
              </a:r>
            </a:p>
            <a:p>
              <a:pPr algn="ctr" defTabSz="800100">
                <a:lnSpc>
                  <a:spcPct val="90000"/>
                </a:lnSpc>
                <a:spcAft>
                  <a:spcPct val="35000"/>
                </a:spcAft>
              </a:pPr>
              <a:r>
                <a:rPr lang="en-GB" sz="1000" dirty="0">
                  <a:solidFill>
                    <a:schemeClr val="bg1"/>
                  </a:solidFill>
                  <a:latin typeface="Arial" panose="020B0604020202020204" pitchFamily="34" charset="0"/>
                  <a:cs typeface="Arial" panose="020B0604020202020204" pitchFamily="34" charset="0"/>
                  <a:hlinkClick r:id="rId7" tooltip="Download Individual Support Terms - Service">
                    <a:extLst>
                      <a:ext uri="{A12FA001-AC4F-418D-AE19-62706E023703}">
                        <ahyp:hlinkClr xmlns:ahyp="http://schemas.microsoft.com/office/drawing/2018/hyperlinkcolor" xmlns="" val="tx"/>
                      </a:ext>
                    </a:extLst>
                  </a:hlinkClick>
                </a:rPr>
                <a:t>Care Inspectorate Registration/Grades, Staffing, Staff Development and training, Transport, Adults at Risk, Individual Support Agreement procedures, Brochure and Introductory pack, Agreement, ISA, Service continuity, Reviews and Variations, Local contract monitoring,  Supported persons absence, Reporting of events, Complaints/Suggestions, Pre-Existing ISAs, ISAs extending beyond the life of the framework</a:t>
              </a:r>
              <a:endParaRPr lang="en-GB" sz="1000" dirty="0">
                <a:solidFill>
                  <a:schemeClr val="bg1"/>
                </a:solidFill>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xmlns="" id="{E47CB7D8-CD1A-4DB1-B0A2-7A6EFD9883ED}"/>
              </a:ext>
            </a:extLst>
          </p:cNvPr>
          <p:cNvGrpSpPr/>
          <p:nvPr/>
        </p:nvGrpSpPr>
        <p:grpSpPr>
          <a:xfrm>
            <a:off x="7896520" y="1267065"/>
            <a:ext cx="3240000" cy="1440000"/>
            <a:chOff x="508371" y="3736447"/>
            <a:chExt cx="3317010" cy="1715237"/>
          </a:xfrm>
          <a:solidFill>
            <a:srgbClr val="00BC55"/>
          </a:solidFill>
        </p:grpSpPr>
        <p:sp>
          <p:nvSpPr>
            <p:cNvPr id="23" name="Rectangle: Rounded Corners 22">
              <a:extLst>
                <a:ext uri="{FF2B5EF4-FFF2-40B4-BE49-F238E27FC236}">
                  <a16:creationId xmlns:a16="http://schemas.microsoft.com/office/drawing/2014/main" xmlns="" id="{CE35CACE-1F1F-4ABF-B425-D425B46FB68B}"/>
                </a:ext>
              </a:extLst>
            </p:cNvPr>
            <p:cNvSpPr/>
            <p:nvPr/>
          </p:nvSpPr>
          <p:spPr>
            <a:xfrm>
              <a:off x="508371" y="3736447"/>
              <a:ext cx="3317010" cy="1715237"/>
            </a:xfrm>
            <a:prstGeom prst="roundRect">
              <a:avLst/>
            </a:prstGeom>
            <a:grpFill/>
            <a:ln>
              <a:solidFill>
                <a:srgbClr val="00BC5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ectangle: Rounded Corners 4">
              <a:extLst>
                <a:ext uri="{FF2B5EF4-FFF2-40B4-BE49-F238E27FC236}">
                  <a16:creationId xmlns:a16="http://schemas.microsoft.com/office/drawing/2014/main" xmlns="" id="{93A3FBCA-E8C2-43D6-AA36-51A906CC2D91}"/>
                </a:ext>
              </a:extLst>
            </p:cNvPr>
            <p:cNvSpPr txBox="1"/>
            <p:nvPr/>
          </p:nvSpPr>
          <p:spPr>
            <a:xfrm>
              <a:off x="592102" y="3820178"/>
              <a:ext cx="3149548" cy="1547775"/>
            </a:xfrm>
            <a:prstGeom prst="rect">
              <a:avLst/>
            </a:prstGeom>
            <a:grpFill/>
            <a:ln>
              <a:solidFill>
                <a:srgbClr val="00BC55"/>
              </a:solid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800100">
                <a:lnSpc>
                  <a:spcPct val="90000"/>
                </a:lnSpc>
                <a:spcAft>
                  <a:spcPct val="35000"/>
                </a:spcAft>
              </a:pPr>
              <a:r>
                <a:rPr lang="en-GB" sz="1400" b="1" dirty="0">
                  <a:solidFill>
                    <a:schemeClr val="bg1"/>
                  </a:solidFill>
                  <a:latin typeface="Arial" panose="020B0604020202020204" pitchFamily="34" charset="0"/>
                  <a:cs typeface="Arial" panose="020B0604020202020204" pitchFamily="34" charset="0"/>
                  <a:hlinkClick r:id="rId8" tooltip="Download Individual Support Terms - Fees and Payment">
                    <a:extLst>
                      <a:ext uri="{A12FA001-AC4F-418D-AE19-62706E023703}">
                        <ahyp:hlinkClr xmlns:ahyp="http://schemas.microsoft.com/office/drawing/2018/hyperlinkcolor" xmlns="" val="tx"/>
                      </a:ext>
                    </a:extLst>
                  </a:hlinkClick>
                </a:rPr>
                <a:t>Part B – Fees and Payment</a:t>
              </a:r>
            </a:p>
            <a:p>
              <a:pPr lvl="0" algn="ctr" defTabSz="800100">
                <a:lnSpc>
                  <a:spcPct val="90000"/>
                </a:lnSpc>
                <a:spcAft>
                  <a:spcPct val="35000"/>
                </a:spcAft>
              </a:pPr>
              <a:r>
                <a:rPr lang="en-GB" sz="1400" dirty="0">
                  <a:solidFill>
                    <a:schemeClr val="bg1"/>
                  </a:solidFill>
                  <a:latin typeface="Arial" panose="020B0604020202020204" pitchFamily="34" charset="0"/>
                  <a:cs typeface="Arial" panose="020B0604020202020204" pitchFamily="34" charset="0"/>
                  <a:hlinkClick r:id="rId8" tooltip="Download Individual Support Terms - Fees and Payment">
                    <a:extLst>
                      <a:ext uri="{A12FA001-AC4F-418D-AE19-62706E023703}">
                        <ahyp:hlinkClr xmlns:ahyp="http://schemas.microsoft.com/office/drawing/2018/hyperlinkcolor" xmlns="" val="tx"/>
                      </a:ext>
                    </a:extLst>
                  </a:hlinkClick>
                </a:rPr>
                <a:t>The fees, fee variations, invoices and billing</a:t>
              </a:r>
              <a:endParaRPr lang="en-GB" sz="1400" dirty="0">
                <a:solidFill>
                  <a:schemeClr val="bg1"/>
                </a:solidFill>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xmlns="" id="{2E9F6124-DEB3-4B3C-9D0F-FF9405A2A39B}"/>
              </a:ext>
            </a:extLst>
          </p:cNvPr>
          <p:cNvGrpSpPr/>
          <p:nvPr/>
        </p:nvGrpSpPr>
        <p:grpSpPr>
          <a:xfrm>
            <a:off x="4447787" y="4561904"/>
            <a:ext cx="3240000" cy="1440000"/>
            <a:chOff x="508371" y="3736447"/>
            <a:chExt cx="3317010" cy="1715237"/>
          </a:xfrm>
          <a:solidFill>
            <a:srgbClr val="00BC55"/>
          </a:solidFill>
        </p:grpSpPr>
        <p:sp>
          <p:nvSpPr>
            <p:cNvPr id="32" name="Rectangle: Rounded Corners 31">
              <a:extLst>
                <a:ext uri="{FF2B5EF4-FFF2-40B4-BE49-F238E27FC236}">
                  <a16:creationId xmlns:a16="http://schemas.microsoft.com/office/drawing/2014/main" xmlns="" id="{5E2C1A89-C6D5-43FF-9AAD-D93666AB4FF4}"/>
                </a:ext>
              </a:extLst>
            </p:cNvPr>
            <p:cNvSpPr/>
            <p:nvPr/>
          </p:nvSpPr>
          <p:spPr>
            <a:xfrm>
              <a:off x="508371" y="3736447"/>
              <a:ext cx="3317010" cy="1715237"/>
            </a:xfrm>
            <a:prstGeom prst="roundRect">
              <a:avLst/>
            </a:prstGeom>
            <a:grpFill/>
            <a:ln>
              <a:solidFill>
                <a:srgbClr val="00BC5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Rectangle: Rounded Corners 4">
              <a:extLst>
                <a:ext uri="{FF2B5EF4-FFF2-40B4-BE49-F238E27FC236}">
                  <a16:creationId xmlns:a16="http://schemas.microsoft.com/office/drawing/2014/main" xmlns="" id="{A83E80C0-3264-4947-9AC8-817AB0A4E4AA}"/>
                </a:ext>
              </a:extLst>
            </p:cNvPr>
            <p:cNvSpPr txBox="1"/>
            <p:nvPr/>
          </p:nvSpPr>
          <p:spPr>
            <a:xfrm>
              <a:off x="592102" y="3820178"/>
              <a:ext cx="3149548" cy="1547775"/>
            </a:xfrm>
            <a:prstGeom prst="rect">
              <a:avLst/>
            </a:prstGeom>
            <a:grpFill/>
            <a:ln>
              <a:solidFill>
                <a:srgbClr val="00BC55"/>
              </a:solid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800100">
                <a:lnSpc>
                  <a:spcPct val="90000"/>
                </a:lnSpc>
                <a:spcAft>
                  <a:spcPct val="35000"/>
                </a:spcAft>
              </a:pPr>
              <a:r>
                <a:rPr lang="en-GB" sz="1400" b="1" dirty="0">
                  <a:solidFill>
                    <a:schemeClr val="bg1"/>
                  </a:solidFill>
                  <a:latin typeface="Arial" panose="020B0604020202020204" pitchFamily="34" charset="0"/>
                  <a:cs typeface="Arial" panose="020B0604020202020204" pitchFamily="34" charset="0"/>
                  <a:hlinkClick r:id="rId9" tooltip="Download Individual Support Terms - Protection of Information">
                    <a:extLst>
                      <a:ext uri="{A12FA001-AC4F-418D-AE19-62706E023703}">
                        <ahyp:hlinkClr xmlns:ahyp="http://schemas.microsoft.com/office/drawing/2018/hyperlinkcolor" xmlns="" val="tx"/>
                      </a:ext>
                    </a:extLst>
                  </a:hlinkClick>
                </a:rPr>
                <a:t>Part E – Control of the Contract </a:t>
              </a:r>
            </a:p>
            <a:p>
              <a:pPr lvl="0" algn="ctr" defTabSz="800100">
                <a:lnSpc>
                  <a:spcPct val="90000"/>
                </a:lnSpc>
                <a:spcAft>
                  <a:spcPct val="35000"/>
                </a:spcAft>
              </a:pPr>
              <a:r>
                <a:rPr lang="en-GB" sz="1200" dirty="0">
                  <a:solidFill>
                    <a:schemeClr val="bg1"/>
                  </a:solidFill>
                  <a:latin typeface="Arial" panose="020B0604020202020204" pitchFamily="34" charset="0"/>
                  <a:cs typeface="Arial" panose="020B0604020202020204" pitchFamily="34" charset="0"/>
                  <a:hlinkClick r:id="rId9" tooltip="Download Individual Support Terms - Protection of Information">
                    <a:extLst>
                      <a:ext uri="{A12FA001-AC4F-418D-AE19-62706E023703}">
                        <ahyp:hlinkClr xmlns:ahyp="http://schemas.microsoft.com/office/drawing/2018/hyperlinkcolor" xmlns="" val="tx"/>
                      </a:ext>
                    </a:extLst>
                  </a:hlinkClick>
                </a:rPr>
                <a:t>Waiver, Severability, Remedies cumulative, Variations, Assignation, Disposal, Sub Contracting, Change of control, Closure/Reconfiguration of service</a:t>
              </a:r>
              <a:endParaRPr lang="en-GB" sz="1200" dirty="0">
                <a:solidFill>
                  <a:schemeClr val="bg1"/>
                </a:solidFill>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xmlns="" id="{CA671338-F60D-4EFD-914A-7B0CC997786D}"/>
              </a:ext>
            </a:extLst>
          </p:cNvPr>
          <p:cNvGrpSpPr/>
          <p:nvPr/>
        </p:nvGrpSpPr>
        <p:grpSpPr>
          <a:xfrm>
            <a:off x="4447787" y="1261652"/>
            <a:ext cx="3240000" cy="1440000"/>
            <a:chOff x="508371" y="3736447"/>
            <a:chExt cx="3317010" cy="1715237"/>
          </a:xfrm>
          <a:solidFill>
            <a:srgbClr val="00BC55"/>
          </a:solidFill>
        </p:grpSpPr>
        <p:sp>
          <p:nvSpPr>
            <p:cNvPr id="35" name="Rectangle: Rounded Corners 34">
              <a:extLst>
                <a:ext uri="{FF2B5EF4-FFF2-40B4-BE49-F238E27FC236}">
                  <a16:creationId xmlns:a16="http://schemas.microsoft.com/office/drawing/2014/main" xmlns="" id="{0C78E0DD-F50F-43C2-B66F-CF5D9BF50584}"/>
                </a:ext>
              </a:extLst>
            </p:cNvPr>
            <p:cNvSpPr/>
            <p:nvPr/>
          </p:nvSpPr>
          <p:spPr>
            <a:xfrm>
              <a:off x="508371" y="3736447"/>
              <a:ext cx="3317010" cy="1715237"/>
            </a:xfrm>
            <a:prstGeom prst="roundRect">
              <a:avLst/>
            </a:prstGeom>
            <a:grpFill/>
            <a:ln>
              <a:solidFill>
                <a:srgbClr val="00BC5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Rectangle: Rounded Corners 4">
              <a:extLst>
                <a:ext uri="{FF2B5EF4-FFF2-40B4-BE49-F238E27FC236}">
                  <a16:creationId xmlns:a16="http://schemas.microsoft.com/office/drawing/2014/main" xmlns="" id="{AD451D28-0DA6-41F8-BEB5-7B5B135F7643}"/>
                </a:ext>
              </a:extLst>
            </p:cNvPr>
            <p:cNvSpPr txBox="1"/>
            <p:nvPr/>
          </p:nvSpPr>
          <p:spPr>
            <a:xfrm>
              <a:off x="592102" y="3820178"/>
              <a:ext cx="3149548" cy="1547775"/>
            </a:xfrm>
            <a:prstGeom prst="rect">
              <a:avLst/>
            </a:prstGeom>
            <a:grpFill/>
            <a:ln>
              <a:solidFill>
                <a:srgbClr val="00BC55"/>
              </a:solid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800100">
                <a:lnSpc>
                  <a:spcPct val="90000"/>
                </a:lnSpc>
                <a:spcAft>
                  <a:spcPct val="35000"/>
                </a:spcAft>
              </a:pPr>
              <a:r>
                <a:rPr lang="en-GB" sz="1400" b="1" dirty="0">
                  <a:solidFill>
                    <a:schemeClr val="bg1"/>
                  </a:solidFill>
                  <a:latin typeface="Arial" panose="020B0604020202020204" pitchFamily="34" charset="0"/>
                  <a:cs typeface="Arial" panose="020B0604020202020204" pitchFamily="34" charset="0"/>
                  <a:hlinkClick r:id="rId10" tooltip="Download Individual Support Terms - General">
                    <a:extLst>
                      <a:ext uri="{A12FA001-AC4F-418D-AE19-62706E023703}">
                        <ahyp:hlinkClr xmlns:ahyp="http://schemas.microsoft.com/office/drawing/2018/hyperlinkcolor" xmlns="" val="tx"/>
                      </a:ext>
                    </a:extLst>
                  </a:hlinkClick>
                </a:rPr>
                <a:t>Part A – General</a:t>
              </a:r>
            </a:p>
            <a:p>
              <a:pPr lvl="0" algn="ctr" defTabSz="800100">
                <a:lnSpc>
                  <a:spcPct val="90000"/>
                </a:lnSpc>
                <a:spcAft>
                  <a:spcPct val="35000"/>
                </a:spcAft>
              </a:pPr>
              <a:r>
                <a:rPr lang="en-GB" sz="1400" b="1" dirty="0">
                  <a:solidFill>
                    <a:schemeClr val="bg1"/>
                  </a:solidFill>
                  <a:latin typeface="Arial" panose="020B0604020202020204" pitchFamily="34" charset="0"/>
                  <a:cs typeface="Arial" panose="020B0604020202020204" pitchFamily="34" charset="0"/>
                  <a:hlinkClick r:id="rId10" tooltip="Download Individual Support Terms - General">
                    <a:extLst>
                      <a:ext uri="{A12FA001-AC4F-418D-AE19-62706E023703}">
                        <ahyp:hlinkClr xmlns:ahyp="http://schemas.microsoft.com/office/drawing/2018/hyperlinkcolor" xmlns="" val="tx"/>
                      </a:ext>
                    </a:extLst>
                  </a:hlinkClick>
                </a:rPr>
                <a:t> </a:t>
              </a:r>
              <a:r>
                <a:rPr lang="en-GB" sz="1400" dirty="0">
                  <a:solidFill>
                    <a:schemeClr val="bg1"/>
                  </a:solidFill>
                  <a:latin typeface="Arial" panose="020B0604020202020204" pitchFamily="34" charset="0"/>
                  <a:cs typeface="Arial" panose="020B0604020202020204" pitchFamily="34" charset="0"/>
                  <a:hlinkClick r:id="rId10" tooltip="Download Individual Support Terms - General">
                    <a:extLst>
                      <a:ext uri="{A12FA001-AC4F-418D-AE19-62706E023703}">
                        <ahyp:hlinkClr xmlns:ahyp="http://schemas.microsoft.com/office/drawing/2018/hyperlinkcolor" xmlns="" val="tx"/>
                      </a:ext>
                    </a:extLst>
                  </a:hlinkClick>
                </a:rPr>
                <a:t>Identified terms, status and duration, Purchasers and providers obligations, Notices</a:t>
              </a:r>
              <a:endParaRPr lang="en-GB" sz="1400" dirty="0">
                <a:solidFill>
                  <a:schemeClr val="bg1"/>
                </a:solidFill>
                <a:latin typeface="Arial" panose="020B0604020202020204" pitchFamily="34" charset="0"/>
                <a:cs typeface="Arial" panose="020B0604020202020204" pitchFamily="34" charset="0"/>
              </a:endParaRPr>
            </a:p>
          </p:txBody>
        </p:sp>
      </p:grpSp>
      <p:cxnSp>
        <p:nvCxnSpPr>
          <p:cNvPr id="38" name="Straight Connector 37">
            <a:extLst>
              <a:ext uri="{FF2B5EF4-FFF2-40B4-BE49-F238E27FC236}">
                <a16:creationId xmlns:a16="http://schemas.microsoft.com/office/drawing/2014/main" xmlns="" id="{BBCA5377-CC73-4CF5-912F-8F51A45C1248}"/>
              </a:ext>
            </a:extLst>
          </p:cNvPr>
          <p:cNvCxnSpPr>
            <a:cxnSpLocks/>
          </p:cNvCxnSpPr>
          <p:nvPr/>
        </p:nvCxnSpPr>
        <p:spPr>
          <a:xfrm flipV="1">
            <a:off x="7032104" y="2564904"/>
            <a:ext cx="1224136" cy="648072"/>
          </a:xfrm>
          <a:prstGeom prst="line">
            <a:avLst/>
          </a:prstGeom>
          <a:ln w="25400">
            <a:solidFill>
              <a:srgbClr val="00BC5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A6DE1372-68F1-487A-9EDE-54CCF2AE59EF}"/>
              </a:ext>
            </a:extLst>
          </p:cNvPr>
          <p:cNvCxnSpPr>
            <a:cxnSpLocks/>
            <a:endCxn id="21" idx="1"/>
          </p:cNvCxnSpPr>
          <p:nvPr/>
        </p:nvCxnSpPr>
        <p:spPr>
          <a:xfrm>
            <a:off x="6808296" y="3574795"/>
            <a:ext cx="1170011" cy="0"/>
          </a:xfrm>
          <a:prstGeom prst="line">
            <a:avLst/>
          </a:prstGeom>
          <a:ln w="25400">
            <a:solidFill>
              <a:srgbClr val="00BC5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F7DDE561-B884-4E20-AAB2-D8209ABA5ED1}"/>
              </a:ext>
            </a:extLst>
          </p:cNvPr>
          <p:cNvCxnSpPr>
            <a:cxnSpLocks/>
          </p:cNvCxnSpPr>
          <p:nvPr/>
        </p:nvCxnSpPr>
        <p:spPr>
          <a:xfrm>
            <a:off x="7029424" y="3981144"/>
            <a:ext cx="1224136" cy="648072"/>
          </a:xfrm>
          <a:prstGeom prst="line">
            <a:avLst/>
          </a:prstGeom>
          <a:ln w="25400">
            <a:solidFill>
              <a:srgbClr val="00BC5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ADB994A4-9271-4D7F-B023-543009FB4BE7}"/>
              </a:ext>
            </a:extLst>
          </p:cNvPr>
          <p:cNvCxnSpPr>
            <a:cxnSpLocks/>
          </p:cNvCxnSpPr>
          <p:nvPr/>
        </p:nvCxnSpPr>
        <p:spPr>
          <a:xfrm flipH="1" flipV="1">
            <a:off x="3947798" y="2561685"/>
            <a:ext cx="1224136" cy="648072"/>
          </a:xfrm>
          <a:prstGeom prst="line">
            <a:avLst/>
          </a:prstGeom>
          <a:ln w="25400">
            <a:solidFill>
              <a:srgbClr val="00BC55"/>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8065149F-D058-4175-A2FC-15FCB3FF14F2}"/>
              </a:ext>
            </a:extLst>
          </p:cNvPr>
          <p:cNvCxnSpPr>
            <a:cxnSpLocks/>
          </p:cNvCxnSpPr>
          <p:nvPr/>
        </p:nvCxnSpPr>
        <p:spPr>
          <a:xfrm flipH="1">
            <a:off x="3940014" y="3578684"/>
            <a:ext cx="1160924" cy="0"/>
          </a:xfrm>
          <a:prstGeom prst="line">
            <a:avLst/>
          </a:prstGeom>
          <a:ln w="25400">
            <a:solidFill>
              <a:srgbClr val="00BC55"/>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DB2470E3-9C7A-4AEE-A592-4990AF4C4AF8}"/>
              </a:ext>
            </a:extLst>
          </p:cNvPr>
          <p:cNvCxnSpPr>
            <a:cxnSpLocks/>
          </p:cNvCxnSpPr>
          <p:nvPr/>
        </p:nvCxnSpPr>
        <p:spPr>
          <a:xfrm flipH="1">
            <a:off x="3945118" y="3977925"/>
            <a:ext cx="1224136" cy="648072"/>
          </a:xfrm>
          <a:prstGeom prst="line">
            <a:avLst/>
          </a:prstGeom>
          <a:ln w="25400">
            <a:solidFill>
              <a:srgbClr val="00BC55"/>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1E6D176F-6C21-4803-AD5C-650ACC98E405}"/>
              </a:ext>
            </a:extLst>
          </p:cNvPr>
          <p:cNvCxnSpPr>
            <a:cxnSpLocks/>
          </p:cNvCxnSpPr>
          <p:nvPr/>
        </p:nvCxnSpPr>
        <p:spPr>
          <a:xfrm flipH="1" flipV="1">
            <a:off x="6095277" y="2509040"/>
            <a:ext cx="724" cy="703936"/>
          </a:xfrm>
          <a:prstGeom prst="line">
            <a:avLst/>
          </a:prstGeom>
          <a:ln w="25400">
            <a:solidFill>
              <a:srgbClr val="00BC55"/>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FA30D4D7-99C7-40AC-A214-FE6A752A7C86}"/>
              </a:ext>
            </a:extLst>
          </p:cNvPr>
          <p:cNvCxnSpPr>
            <a:cxnSpLocks/>
          </p:cNvCxnSpPr>
          <p:nvPr/>
        </p:nvCxnSpPr>
        <p:spPr>
          <a:xfrm flipH="1" flipV="1">
            <a:off x="6092156" y="3952410"/>
            <a:ext cx="724" cy="703936"/>
          </a:xfrm>
          <a:prstGeom prst="line">
            <a:avLst/>
          </a:prstGeom>
          <a:ln w="25400">
            <a:solidFill>
              <a:srgbClr val="00BC55"/>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xmlns="" id="{1DA6F654-0869-4A2C-B2C1-D3105FDAF536}"/>
              </a:ext>
            </a:extLst>
          </p:cNvPr>
          <p:cNvGrpSpPr/>
          <p:nvPr/>
        </p:nvGrpSpPr>
        <p:grpSpPr>
          <a:xfrm>
            <a:off x="5016000" y="3072490"/>
            <a:ext cx="2160000" cy="1008000"/>
            <a:chOff x="4532178" y="1948358"/>
            <a:chExt cx="2115796" cy="1741037"/>
          </a:xfrm>
          <a:solidFill>
            <a:srgbClr val="00BC55"/>
          </a:solidFill>
        </p:grpSpPr>
        <p:sp>
          <p:nvSpPr>
            <p:cNvPr id="5" name="Rectangle: Rounded Corners 4">
              <a:extLst>
                <a:ext uri="{FF2B5EF4-FFF2-40B4-BE49-F238E27FC236}">
                  <a16:creationId xmlns:a16="http://schemas.microsoft.com/office/drawing/2014/main" xmlns="" id="{42362A09-2B0E-4C14-977C-62027EDC5A1B}"/>
                </a:ext>
              </a:extLst>
            </p:cNvPr>
            <p:cNvSpPr/>
            <p:nvPr/>
          </p:nvSpPr>
          <p:spPr>
            <a:xfrm>
              <a:off x="4532178" y="1948358"/>
              <a:ext cx="2115796" cy="1741037"/>
            </a:xfrm>
            <a:prstGeom prst="roundRect">
              <a:avLst/>
            </a:prstGeom>
            <a:grpFill/>
            <a:ln>
              <a:solidFill>
                <a:srgbClr val="00BC5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ectangle: Rounded Corners 4">
              <a:extLst>
                <a:ext uri="{FF2B5EF4-FFF2-40B4-BE49-F238E27FC236}">
                  <a16:creationId xmlns:a16="http://schemas.microsoft.com/office/drawing/2014/main" xmlns="" id="{45E69C39-949B-4F3A-8144-FCD13112F409}"/>
                </a:ext>
              </a:extLst>
            </p:cNvPr>
            <p:cNvSpPr txBox="1"/>
            <p:nvPr/>
          </p:nvSpPr>
          <p:spPr>
            <a:xfrm>
              <a:off x="4617168" y="2033348"/>
              <a:ext cx="1945816" cy="1571057"/>
            </a:xfrm>
            <a:prstGeom prst="rect">
              <a:avLst/>
            </a:prstGeom>
            <a:grpFill/>
            <a:ln>
              <a:solidFill>
                <a:srgbClr val="00BC55"/>
              </a:solidFill>
            </a:ln>
          </p:spPr>
          <p:style>
            <a:lnRef idx="0">
              <a:scrgbClr r="0" g="0" b="0"/>
            </a:lnRef>
            <a:fillRef idx="0">
              <a:scrgbClr r="0" g="0" b="0"/>
            </a:fillRef>
            <a:effectRef idx="0">
              <a:scrgbClr r="0" g="0" b="0"/>
            </a:effectRef>
            <a:fontRef idx="minor">
              <a:schemeClr val="lt1"/>
            </a:fontRef>
          </p:style>
          <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n-GB" b="1" kern="1200" dirty="0">
                  <a:latin typeface="Arial" panose="020B0604020202020204" pitchFamily="34" charset="0"/>
                  <a:cs typeface="Arial" panose="020B0604020202020204" pitchFamily="34" charset="0"/>
                </a:rPr>
                <a:t>Flexible Framework – Care and Support</a:t>
              </a:r>
            </a:p>
          </p:txBody>
        </p:sp>
      </p:grpSp>
    </p:spTree>
    <p:extLst>
      <p:ext uri="{BB962C8B-B14F-4D97-AF65-F5344CB8AC3E}">
        <p14:creationId xmlns:p14="http://schemas.microsoft.com/office/powerpoint/2010/main" xmlns="" val="2286275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6E0EFF-2585-4404-B840-096A1F7148E1}"/>
              </a:ext>
            </a:extLst>
          </p:cNvPr>
          <p:cNvSpPr>
            <a:spLocks noGrp="1"/>
          </p:cNvSpPr>
          <p:nvPr>
            <p:ph type="title"/>
          </p:nvPr>
        </p:nvSpPr>
        <p:spPr/>
        <p:txBody>
          <a:bodyPr/>
          <a:lstStyle/>
          <a:p>
            <a:r>
              <a:rPr lang="en-GB" sz="4000" dirty="0">
                <a:solidFill>
                  <a:srgbClr val="002060"/>
                </a:solidFill>
                <a:latin typeface="Arial" panose="020B0604020202020204" pitchFamily="34" charset="0"/>
                <a:cs typeface="Arial" panose="020B0604020202020204" pitchFamily="34" charset="0"/>
                <a:hlinkClick r:id="rId2" tooltip="Download Individual Support Agreement - MS Word Form">
                  <a:extLst>
                    <a:ext uri="{A12FA001-AC4F-418D-AE19-62706E023703}">
                      <ahyp:hlinkClr xmlns:ahyp="http://schemas.microsoft.com/office/drawing/2018/hyperlinkcolor" xmlns="" val="tx"/>
                    </a:ext>
                  </a:extLst>
                </a:hlinkClick>
              </a:rPr>
              <a:t>Schedule 5 - Individual Support Agreement</a:t>
            </a:r>
            <a:r>
              <a:rPr lang="en-GB" dirty="0"/>
              <a:t/>
            </a:r>
            <a:br>
              <a:rPr lang="en-GB" dirty="0"/>
            </a:br>
            <a:r>
              <a:rPr lang="en-GB" sz="2400" b="1" dirty="0">
                <a:solidFill>
                  <a:srgbClr val="FF0000"/>
                </a:solidFill>
                <a:latin typeface="Arial" panose="020B0604020202020204" pitchFamily="34" charset="0"/>
                <a:cs typeface="Arial" panose="020B0604020202020204" pitchFamily="34" charset="0"/>
              </a:rPr>
              <a:t>Important – you must put this in place to activate the contract</a:t>
            </a: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832547E2-CE8A-4D67-85A8-C3B241C6F8F1}"/>
              </a:ext>
            </a:extLst>
          </p:cNvPr>
          <p:cNvSpPr>
            <a:spLocks noGrp="1"/>
          </p:cNvSpPr>
          <p:nvPr>
            <p:ph idx="1"/>
          </p:nvPr>
        </p:nvSpPr>
        <p:spPr>
          <a:xfrm>
            <a:off x="609600" y="1600202"/>
            <a:ext cx="10972800" cy="4781126"/>
          </a:xfrm>
        </p:spPr>
        <p:txBody>
          <a:bodyPr/>
          <a:lstStyle/>
          <a:p>
            <a:r>
              <a:rPr lang="en-GB" sz="2400" dirty="0">
                <a:solidFill>
                  <a:srgbClr val="002060"/>
                </a:solidFill>
                <a:latin typeface="Arial" panose="020B0604020202020204" pitchFamily="34" charset="0"/>
                <a:cs typeface="Arial" panose="020B0604020202020204" pitchFamily="34" charset="0"/>
              </a:rPr>
              <a:t>This forms the contract between Council/HSCP and Provider for the Supported Person</a:t>
            </a:r>
          </a:p>
          <a:p>
            <a:r>
              <a:rPr lang="en-GB" sz="2400" dirty="0">
                <a:solidFill>
                  <a:srgbClr val="002060"/>
                </a:solidFill>
                <a:latin typeface="Arial" panose="020B0604020202020204" pitchFamily="34" charset="0"/>
                <a:cs typeface="Arial" panose="020B0604020202020204" pitchFamily="34" charset="0"/>
              </a:rPr>
              <a:t>It activates the Individual Support Agreement and Flexible Framework Terms and Conditions</a:t>
            </a:r>
          </a:p>
          <a:p>
            <a:pPr lvl="1"/>
            <a:r>
              <a:rPr lang="en-GB" sz="1800" dirty="0">
                <a:solidFill>
                  <a:srgbClr val="002060"/>
                </a:solidFill>
                <a:latin typeface="Arial" panose="020B0604020202020204" pitchFamily="34" charset="0"/>
                <a:cs typeface="Arial" panose="020B0604020202020204" pitchFamily="34" charset="0"/>
              </a:rPr>
              <a:t>It is a two-page document which covers:</a:t>
            </a:r>
          </a:p>
          <a:p>
            <a:pPr lvl="1"/>
            <a:r>
              <a:rPr lang="en-GB" sz="1800" dirty="0">
                <a:solidFill>
                  <a:srgbClr val="002060"/>
                </a:solidFill>
                <a:latin typeface="Arial" panose="020B0604020202020204" pitchFamily="34" charset="0"/>
                <a:cs typeface="Arial" panose="020B0604020202020204" pitchFamily="34" charset="0"/>
              </a:rPr>
              <a:t>Service delivery should be provided in accordance with the Individual Support Terms and Flexible Framework Terms – </a:t>
            </a:r>
            <a:r>
              <a:rPr lang="en-GB" sz="1800" b="1" dirty="0">
                <a:solidFill>
                  <a:srgbClr val="FF0000"/>
                </a:solidFill>
                <a:latin typeface="Arial" panose="020B0604020202020204" pitchFamily="34" charset="0"/>
                <a:cs typeface="Arial" panose="020B0604020202020204" pitchFamily="34" charset="0"/>
              </a:rPr>
              <a:t>Important if anything goes wrong</a:t>
            </a:r>
            <a:endParaRPr lang="en-GB" sz="1800" dirty="0">
              <a:solidFill>
                <a:srgbClr val="FF0000"/>
              </a:solidFill>
              <a:latin typeface="Arial" panose="020B0604020202020204" pitchFamily="34" charset="0"/>
              <a:cs typeface="Arial" panose="020B0604020202020204" pitchFamily="34" charset="0"/>
            </a:endParaRPr>
          </a:p>
          <a:p>
            <a:pPr lvl="1"/>
            <a:r>
              <a:rPr lang="en-GB" sz="1800" dirty="0">
                <a:solidFill>
                  <a:srgbClr val="002060"/>
                </a:solidFill>
                <a:latin typeface="Arial" panose="020B0604020202020204" pitchFamily="34" charset="0"/>
                <a:cs typeface="Arial" panose="020B0604020202020204" pitchFamily="34" charset="0"/>
              </a:rPr>
              <a:t>Advised that the person has been assessed as needing care and support and links Supported Person’s needs and outcomes to the Care Assessment and Support plan and the terms and conditions of the contract</a:t>
            </a:r>
          </a:p>
          <a:p>
            <a:pPr lvl="1"/>
            <a:r>
              <a:rPr lang="en-GB" sz="1800" dirty="0">
                <a:solidFill>
                  <a:srgbClr val="002060"/>
                </a:solidFill>
                <a:latin typeface="Arial" panose="020B0604020202020204" pitchFamily="34" charset="0"/>
                <a:cs typeface="Arial" panose="020B0604020202020204" pitchFamily="34" charset="0"/>
              </a:rPr>
              <a:t>It gives information on the core price paid and any local variable price</a:t>
            </a:r>
          </a:p>
          <a:p>
            <a:pPr lvl="1"/>
            <a:r>
              <a:rPr lang="en-GB" sz="1800" dirty="0">
                <a:solidFill>
                  <a:srgbClr val="002060"/>
                </a:solidFill>
                <a:latin typeface="Arial" panose="020B0604020202020204" pitchFamily="34" charset="0"/>
                <a:cs typeface="Arial" panose="020B0604020202020204" pitchFamily="34" charset="0"/>
              </a:rPr>
              <a:t>Acceptance by the provider at the price paid, on the terms and conditions</a:t>
            </a:r>
          </a:p>
          <a:p>
            <a:pPr lvl="1"/>
            <a:r>
              <a:rPr lang="en-GB" sz="1800" dirty="0">
                <a:solidFill>
                  <a:srgbClr val="002060"/>
                </a:solidFill>
                <a:latin typeface="Arial" panose="020B0604020202020204" pitchFamily="34" charset="0"/>
                <a:cs typeface="Arial" panose="020B0604020202020204" pitchFamily="34" charset="0"/>
              </a:rPr>
              <a:t>It must be signed and a copy returned</a:t>
            </a:r>
          </a:p>
          <a:p>
            <a:pPr lvl="1"/>
            <a:r>
              <a:rPr lang="en-GB" sz="1800" dirty="0">
                <a:solidFill>
                  <a:srgbClr val="002060"/>
                </a:solidFill>
                <a:latin typeface="Arial" panose="020B0604020202020204" pitchFamily="34" charset="0"/>
                <a:cs typeface="Arial" panose="020B0604020202020204" pitchFamily="34" charset="0"/>
              </a:rPr>
              <a:t>It gives details of nominated officers for the contract, care and finance</a:t>
            </a:r>
          </a:p>
        </p:txBody>
      </p:sp>
    </p:spTree>
    <p:extLst>
      <p:ext uri="{BB962C8B-B14F-4D97-AF65-F5344CB8AC3E}">
        <p14:creationId xmlns:p14="http://schemas.microsoft.com/office/powerpoint/2010/main" xmlns="" val="951887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1603BA-9BA8-447D-ADFB-E5D59CBF5984}"/>
              </a:ext>
            </a:extLst>
          </p:cNvPr>
          <p:cNvSpPr>
            <a:spLocks noGrp="1"/>
          </p:cNvSpPr>
          <p:nvPr>
            <p:ph type="title"/>
          </p:nvPr>
        </p:nvSpPr>
        <p:spPr/>
        <p:txBody>
          <a:bodyPr/>
          <a:lstStyle/>
          <a:p>
            <a:r>
              <a:rPr lang="en-GB" sz="4000" dirty="0">
                <a:solidFill>
                  <a:srgbClr val="002060"/>
                </a:solidFill>
                <a:latin typeface="Arial" panose="020B0604020202020204" pitchFamily="34" charset="0"/>
                <a:cs typeface="Arial" panose="020B0604020202020204" pitchFamily="34" charset="0"/>
                <a:hlinkClick r:id="rId2" tooltip="Download Identified and Defined Terms">
                  <a:extLst>
                    <a:ext uri="{A12FA001-AC4F-418D-AE19-62706E023703}">
                      <ahyp:hlinkClr xmlns:ahyp="http://schemas.microsoft.com/office/drawing/2018/hyperlinkcolor" xmlns="" val="tx"/>
                    </a:ext>
                  </a:extLst>
                </a:hlinkClick>
              </a:rPr>
              <a:t>Schedule 6 - Identified and Defined Terms</a:t>
            </a:r>
            <a:endParaRPr lang="en-GB" sz="4000"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AD18B2E0-C37F-44E7-95B0-BDC50D211D95}"/>
              </a:ext>
            </a:extLst>
          </p:cNvPr>
          <p:cNvSpPr>
            <a:spLocks noGrp="1"/>
          </p:cNvSpPr>
          <p:nvPr>
            <p:ph idx="1"/>
          </p:nvPr>
        </p:nvSpPr>
        <p:spPr/>
        <p:txBody>
          <a:bodyPr/>
          <a:lstStyle/>
          <a:p>
            <a:r>
              <a:rPr lang="en-GB" sz="2800" dirty="0">
                <a:solidFill>
                  <a:srgbClr val="002060"/>
                </a:solidFill>
                <a:latin typeface="Arial" panose="020B0604020202020204" pitchFamily="34" charset="0"/>
                <a:cs typeface="Arial" panose="020B0604020202020204" pitchFamily="34" charset="0"/>
              </a:rPr>
              <a:t>A list of terms in the contract and their meaning for example:</a:t>
            </a:r>
          </a:p>
          <a:p>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a:p>
            <a:pPr marL="0" indent="0">
              <a:buNone/>
            </a:pPr>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a:p>
            <a:r>
              <a:rPr lang="en-GB" sz="2800" dirty="0">
                <a:solidFill>
                  <a:srgbClr val="002060"/>
                </a:solidFill>
                <a:latin typeface="Arial" panose="020B0604020202020204" pitchFamily="34" charset="0"/>
                <a:cs typeface="Arial" panose="020B0604020202020204" pitchFamily="34" charset="0"/>
              </a:rPr>
              <a:t>This is a reference document for the contract – if you do not understand a term, this is where you look it up</a:t>
            </a:r>
          </a:p>
          <a:p>
            <a:endParaRPr lang="en-GB" sz="2800"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xmlns="" id="{173D4FC7-9F8D-45A4-A96A-CC12A9A588C7}"/>
              </a:ext>
            </a:extLst>
          </p:cNvPr>
          <p:cNvGraphicFramePr>
            <a:graphicFrameLocks noGrp="1"/>
          </p:cNvGraphicFramePr>
          <p:nvPr>
            <p:extLst>
              <p:ext uri="{D42A27DB-BD31-4B8C-83A1-F6EECF244321}">
                <p14:modId xmlns:p14="http://schemas.microsoft.com/office/powerpoint/2010/main" xmlns="" val="3226047633"/>
              </p:ext>
            </p:extLst>
          </p:nvPr>
        </p:nvGraphicFramePr>
        <p:xfrm>
          <a:off x="609600" y="2420888"/>
          <a:ext cx="10972800" cy="1544247"/>
        </p:xfrm>
        <a:graphic>
          <a:graphicData uri="http://schemas.openxmlformats.org/drawingml/2006/table">
            <a:tbl>
              <a:tblPr firstRow="1" firstCol="1" lastRow="1" lastCol="1" bandRow="1" bandCol="1">
                <a:tableStyleId>{5C22544A-7EE6-4342-B048-85BDC9FD1C3A}</a:tableStyleId>
              </a:tblPr>
              <a:tblGrid>
                <a:gridCol w="3182144">
                  <a:extLst>
                    <a:ext uri="{9D8B030D-6E8A-4147-A177-3AD203B41FA5}">
                      <a16:colId xmlns:a16="http://schemas.microsoft.com/office/drawing/2014/main" xmlns="" val="1553900929"/>
                    </a:ext>
                  </a:extLst>
                </a:gridCol>
                <a:gridCol w="7790656">
                  <a:extLst>
                    <a:ext uri="{9D8B030D-6E8A-4147-A177-3AD203B41FA5}">
                      <a16:colId xmlns:a16="http://schemas.microsoft.com/office/drawing/2014/main" xmlns="" val="986853663"/>
                    </a:ext>
                  </a:extLst>
                </a:gridCol>
              </a:tblGrid>
              <a:tr h="1544247">
                <a:tc>
                  <a:txBody>
                    <a:bodyPr/>
                    <a:lstStyle/>
                    <a:p>
                      <a:pPr marL="64770" algn="ctr">
                        <a:lnSpc>
                          <a:spcPct val="115000"/>
                        </a:lnSpc>
                        <a:spcBef>
                          <a:spcPts val="200"/>
                        </a:spcBef>
                        <a:spcAft>
                          <a:spcPts val="200"/>
                        </a:spcAft>
                      </a:pPr>
                      <a:r>
                        <a:rPr lang="en-GB" sz="2400" dirty="0">
                          <a:effectLst/>
                          <a:latin typeface="Arial" panose="020B0604020202020204" pitchFamily="34" charset="0"/>
                          <a:cs typeface="Arial" panose="020B0604020202020204" pitchFamily="34" charset="0"/>
                        </a:rPr>
                        <a:t>“Absent/Absence”</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solidFill>
                      <a:schemeClr val="accent1">
                        <a:lumMod val="75000"/>
                      </a:schemeClr>
                    </a:solidFill>
                  </a:tcPr>
                </a:tc>
                <a:tc>
                  <a:txBody>
                    <a:bodyPr/>
                    <a:lstStyle/>
                    <a:p>
                      <a:pPr marL="63500" marR="98425" algn="l">
                        <a:lnSpc>
                          <a:spcPct val="115000"/>
                        </a:lnSpc>
                        <a:spcBef>
                          <a:spcPts val="200"/>
                        </a:spcBef>
                        <a:spcAft>
                          <a:spcPts val="200"/>
                        </a:spcAft>
                      </a:pPr>
                      <a:r>
                        <a:rPr lang="en-GB" sz="2400" dirty="0">
                          <a:effectLst/>
                          <a:latin typeface="Arial" panose="020B0604020202020204" pitchFamily="34" charset="0"/>
                          <a:cs typeface="Arial" panose="020B0604020202020204" pitchFamily="34" charset="0"/>
                        </a:rPr>
                        <a:t>Means where the Supported Person is not present to receive the Service (whether due to planned or unplanned absence)</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144000" marR="72000" marT="0" marB="0" anchor="ctr">
                    <a:solidFill>
                      <a:schemeClr val="accent1">
                        <a:lumMod val="75000"/>
                      </a:schemeClr>
                    </a:solidFill>
                  </a:tcPr>
                </a:tc>
                <a:extLst>
                  <a:ext uri="{0D108BD9-81ED-4DB2-BD59-A6C34878D82A}">
                    <a16:rowId xmlns:a16="http://schemas.microsoft.com/office/drawing/2014/main" xmlns="" val="3535092163"/>
                  </a:ext>
                </a:extLst>
              </a:tr>
            </a:tbl>
          </a:graphicData>
        </a:graphic>
      </p:graphicFrame>
    </p:spTree>
    <p:extLst>
      <p:ext uri="{BB962C8B-B14F-4D97-AF65-F5344CB8AC3E}">
        <p14:creationId xmlns:p14="http://schemas.microsoft.com/office/powerpoint/2010/main" xmlns="" val="706016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E29A0A-A066-4854-BACD-51F188C1D81C}"/>
              </a:ext>
            </a:extLst>
          </p:cNvPr>
          <p:cNvSpPr>
            <a:spLocks noGrp="1"/>
          </p:cNvSpPr>
          <p:nvPr>
            <p:ph type="title"/>
          </p:nvPr>
        </p:nvSpPr>
        <p:spPr/>
        <p:txBody>
          <a:bodyPr/>
          <a:lstStyle/>
          <a:p>
            <a:r>
              <a:rPr lang="en-GB" sz="4000" dirty="0">
                <a:solidFill>
                  <a:srgbClr val="002060"/>
                </a:solidFill>
                <a:latin typeface="Arial" panose="020B0604020202020204" pitchFamily="34" charset="0"/>
                <a:cs typeface="Arial" panose="020B0604020202020204" pitchFamily="34" charset="0"/>
              </a:rPr>
              <a:t>Changing how we think about procurement</a:t>
            </a:r>
          </a:p>
        </p:txBody>
      </p:sp>
      <p:grpSp>
        <p:nvGrpSpPr>
          <p:cNvPr id="18" name="Group 17">
            <a:extLst>
              <a:ext uri="{FF2B5EF4-FFF2-40B4-BE49-F238E27FC236}">
                <a16:creationId xmlns:a16="http://schemas.microsoft.com/office/drawing/2014/main" xmlns="" id="{319BBCAD-4983-4E03-B276-E4DB9C9C5864}"/>
              </a:ext>
            </a:extLst>
          </p:cNvPr>
          <p:cNvGrpSpPr/>
          <p:nvPr/>
        </p:nvGrpSpPr>
        <p:grpSpPr>
          <a:xfrm>
            <a:off x="957702" y="1309636"/>
            <a:ext cx="10276597" cy="4941817"/>
            <a:chOff x="427915" y="1309636"/>
            <a:chExt cx="10793368" cy="5190322"/>
          </a:xfrm>
        </p:grpSpPr>
        <p:grpSp>
          <p:nvGrpSpPr>
            <p:cNvPr id="3" name="Group 2">
              <a:extLst>
                <a:ext uri="{FF2B5EF4-FFF2-40B4-BE49-F238E27FC236}">
                  <a16:creationId xmlns:a16="http://schemas.microsoft.com/office/drawing/2014/main" xmlns="" id="{BDB7B13E-3F35-46BB-B5A9-3A3C0F37F3FF}"/>
                </a:ext>
              </a:extLst>
            </p:cNvPr>
            <p:cNvGrpSpPr/>
            <p:nvPr/>
          </p:nvGrpSpPr>
          <p:grpSpPr>
            <a:xfrm>
              <a:off x="427915" y="1309636"/>
              <a:ext cx="5223392" cy="5190322"/>
              <a:chOff x="427915" y="1309636"/>
              <a:chExt cx="5223392" cy="5190322"/>
            </a:xfrm>
          </p:grpSpPr>
          <p:sp>
            <p:nvSpPr>
              <p:cNvPr id="4" name="Freeform: Shape 3">
                <a:extLst>
                  <a:ext uri="{FF2B5EF4-FFF2-40B4-BE49-F238E27FC236}">
                    <a16:creationId xmlns:a16="http://schemas.microsoft.com/office/drawing/2014/main" xmlns="" id="{232A5A5B-8B46-4516-B57B-52ED8AE1BCDC}"/>
                  </a:ext>
                </a:extLst>
              </p:cNvPr>
              <p:cNvSpPr/>
              <p:nvPr/>
            </p:nvSpPr>
            <p:spPr>
              <a:xfrm>
                <a:off x="898967" y="1588451"/>
                <a:ext cx="4474950" cy="4474950"/>
              </a:xfrm>
              <a:custGeom>
                <a:avLst/>
                <a:gdLst>
                  <a:gd name="connsiteX0" fmla="*/ 2237475 w 4474950"/>
                  <a:gd name="connsiteY0" fmla="*/ 0 h 4474950"/>
                  <a:gd name="connsiteX1" fmla="*/ 4175185 w 4474950"/>
                  <a:gd name="connsiteY1" fmla="*/ 1118737 h 4474950"/>
                  <a:gd name="connsiteX2" fmla="*/ 4175185 w 4474950"/>
                  <a:gd name="connsiteY2" fmla="*/ 3356212 h 4474950"/>
                  <a:gd name="connsiteX3" fmla="*/ 2237475 w 4474950"/>
                  <a:gd name="connsiteY3" fmla="*/ 2237475 h 4474950"/>
                  <a:gd name="connsiteX4" fmla="*/ 2237475 w 4474950"/>
                  <a:gd name="connsiteY4" fmla="*/ 0 h 447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950" h="4474950">
                    <a:moveTo>
                      <a:pt x="2237475" y="0"/>
                    </a:moveTo>
                    <a:cubicBezTo>
                      <a:pt x="3036848" y="0"/>
                      <a:pt x="3775499" y="426460"/>
                      <a:pt x="4175185" y="1118737"/>
                    </a:cubicBezTo>
                    <a:cubicBezTo>
                      <a:pt x="4574871" y="1811014"/>
                      <a:pt x="4574871" y="2663935"/>
                      <a:pt x="4175185" y="3356212"/>
                    </a:cubicBezTo>
                    <a:lnTo>
                      <a:pt x="2237475" y="2237475"/>
                    </a:lnTo>
                    <a:lnTo>
                      <a:pt x="2237475" y="0"/>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78725" tIns="968584" rIns="538669" bIns="2215176" numCol="1" spcCol="1270" anchor="ctr" anchorCtr="0">
                <a:noAutofit/>
              </a:bodyPr>
              <a:lstStyle/>
              <a:p>
                <a:pPr marL="0" lvl="0" indent="0" algn="ctr" defTabSz="71120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Professionals determined what type of service would meet needs</a:t>
                </a:r>
              </a:p>
            </p:txBody>
          </p:sp>
          <p:sp>
            <p:nvSpPr>
              <p:cNvPr id="5" name="Freeform: Shape 4">
                <a:extLst>
                  <a:ext uri="{FF2B5EF4-FFF2-40B4-BE49-F238E27FC236}">
                    <a16:creationId xmlns:a16="http://schemas.microsoft.com/office/drawing/2014/main" xmlns="" id="{D0037330-AD9E-479C-9B42-70141C05E4D7}"/>
                  </a:ext>
                </a:extLst>
              </p:cNvPr>
              <p:cNvSpPr/>
              <p:nvPr/>
            </p:nvSpPr>
            <p:spPr>
              <a:xfrm>
                <a:off x="806804" y="1748271"/>
                <a:ext cx="4474950" cy="4474950"/>
              </a:xfrm>
              <a:custGeom>
                <a:avLst/>
                <a:gdLst>
                  <a:gd name="connsiteX0" fmla="*/ 4175185 w 4474950"/>
                  <a:gd name="connsiteY0" fmla="*/ 3356212 h 4474950"/>
                  <a:gd name="connsiteX1" fmla="*/ 2237475 w 4474950"/>
                  <a:gd name="connsiteY1" fmla="*/ 4474950 h 4474950"/>
                  <a:gd name="connsiteX2" fmla="*/ 299765 w 4474950"/>
                  <a:gd name="connsiteY2" fmla="*/ 3356213 h 4474950"/>
                  <a:gd name="connsiteX3" fmla="*/ 2237475 w 4474950"/>
                  <a:gd name="connsiteY3" fmla="*/ 2237475 h 4474950"/>
                  <a:gd name="connsiteX4" fmla="*/ 4175185 w 4474950"/>
                  <a:gd name="connsiteY4" fmla="*/ 3356212 h 447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950" h="4474950">
                    <a:moveTo>
                      <a:pt x="4175185" y="3356212"/>
                    </a:moveTo>
                    <a:cubicBezTo>
                      <a:pt x="3775499" y="4048489"/>
                      <a:pt x="3036848" y="4474950"/>
                      <a:pt x="2237475" y="4474950"/>
                    </a:cubicBezTo>
                    <a:cubicBezTo>
                      <a:pt x="1438102" y="4474950"/>
                      <a:pt x="699451" y="4048490"/>
                      <a:pt x="299765" y="3356213"/>
                    </a:cubicBezTo>
                    <a:lnTo>
                      <a:pt x="2237475" y="2237475"/>
                    </a:lnTo>
                    <a:lnTo>
                      <a:pt x="4175185" y="3356212"/>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5785" tIns="2923711" rIns="1032511" bIns="419869" numCol="1" spcCol="1270" anchor="ctr" anchorCtr="0">
                <a:noAutofit/>
              </a:bodyPr>
              <a:lstStyle/>
              <a:p>
                <a:pPr marL="0" lvl="0" indent="0" algn="ctr" defTabSz="71120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Procurement sourced through competitive tendering</a:t>
                </a:r>
              </a:p>
            </p:txBody>
          </p:sp>
          <p:sp>
            <p:nvSpPr>
              <p:cNvPr id="6" name="Freeform: Shape 5">
                <a:extLst>
                  <a:ext uri="{FF2B5EF4-FFF2-40B4-BE49-F238E27FC236}">
                    <a16:creationId xmlns:a16="http://schemas.microsoft.com/office/drawing/2014/main" xmlns="" id="{C1284874-1396-44AC-A2FF-BD18246990B3}"/>
                  </a:ext>
                </a:extLst>
              </p:cNvPr>
              <p:cNvSpPr/>
              <p:nvPr/>
            </p:nvSpPr>
            <p:spPr>
              <a:xfrm>
                <a:off x="705305" y="1586656"/>
                <a:ext cx="4474950" cy="4474950"/>
              </a:xfrm>
              <a:custGeom>
                <a:avLst/>
                <a:gdLst>
                  <a:gd name="connsiteX0" fmla="*/ 299765 w 4474950"/>
                  <a:gd name="connsiteY0" fmla="*/ 3356213 h 4474950"/>
                  <a:gd name="connsiteX1" fmla="*/ 299765 w 4474950"/>
                  <a:gd name="connsiteY1" fmla="*/ 1118738 h 4474950"/>
                  <a:gd name="connsiteX2" fmla="*/ 2237475 w 4474950"/>
                  <a:gd name="connsiteY2" fmla="*/ 0 h 4474950"/>
                  <a:gd name="connsiteX3" fmla="*/ 2237475 w 4474950"/>
                  <a:gd name="connsiteY3" fmla="*/ 2237475 h 4474950"/>
                  <a:gd name="connsiteX4" fmla="*/ 299765 w 4474950"/>
                  <a:gd name="connsiteY4" fmla="*/ 3356213 h 447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950" h="4474950">
                    <a:moveTo>
                      <a:pt x="299765" y="3356213"/>
                    </a:moveTo>
                    <a:cubicBezTo>
                      <a:pt x="-99921" y="2663936"/>
                      <a:pt x="-99921" y="1811015"/>
                      <a:pt x="299765" y="1118738"/>
                    </a:cubicBezTo>
                    <a:cubicBezTo>
                      <a:pt x="699451" y="426461"/>
                      <a:pt x="1438102" y="0"/>
                      <a:pt x="2237475" y="0"/>
                    </a:cubicBezTo>
                    <a:lnTo>
                      <a:pt x="2237475" y="2237475"/>
                    </a:lnTo>
                    <a:lnTo>
                      <a:pt x="299765" y="3356213"/>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8668" tIns="968584" rIns="2378726" bIns="2215176" numCol="1" spcCol="1270" anchor="ctr" anchorCtr="0">
                <a:noAutofit/>
              </a:bodyPr>
              <a:lstStyle/>
              <a:p>
                <a:pPr marL="0" lvl="0" indent="0" algn="ctr" defTabSz="71120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Planners worked out the number of people needing services</a:t>
                </a:r>
              </a:p>
            </p:txBody>
          </p:sp>
          <p:sp>
            <p:nvSpPr>
              <p:cNvPr id="7" name="Arrow: Circular 6">
                <a:extLst>
                  <a:ext uri="{FF2B5EF4-FFF2-40B4-BE49-F238E27FC236}">
                    <a16:creationId xmlns:a16="http://schemas.microsoft.com/office/drawing/2014/main" xmlns="" id="{B9DF51FF-E9B4-4A82-82AC-6BF56B1826DE}"/>
                  </a:ext>
                </a:extLst>
              </p:cNvPr>
              <p:cNvSpPr/>
              <p:nvPr/>
            </p:nvSpPr>
            <p:spPr>
              <a:xfrm>
                <a:off x="622316" y="1311431"/>
                <a:ext cx="5028991" cy="5028991"/>
              </a:xfrm>
              <a:prstGeom prst="circularArrow">
                <a:avLst>
                  <a:gd name="adj1" fmla="val 5085"/>
                  <a:gd name="adj2" fmla="val 327528"/>
                  <a:gd name="adj3" fmla="val 1472472"/>
                  <a:gd name="adj4" fmla="val 16199432"/>
                  <a:gd name="adj5" fmla="val 5932"/>
                </a:avLst>
              </a:prstGeom>
              <a:solidFill>
                <a:schemeClr val="accent1">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Arrow: Circular 7">
                <a:extLst>
                  <a:ext uri="{FF2B5EF4-FFF2-40B4-BE49-F238E27FC236}">
                    <a16:creationId xmlns:a16="http://schemas.microsoft.com/office/drawing/2014/main" xmlns="" id="{D4AF2244-0208-4A6C-AF65-3C76516EA946}"/>
                  </a:ext>
                </a:extLst>
              </p:cNvPr>
              <p:cNvSpPr/>
              <p:nvPr/>
            </p:nvSpPr>
            <p:spPr>
              <a:xfrm>
                <a:off x="529784" y="1470967"/>
                <a:ext cx="5028991" cy="5028991"/>
              </a:xfrm>
              <a:prstGeom prst="circularArrow">
                <a:avLst>
                  <a:gd name="adj1" fmla="val 5085"/>
                  <a:gd name="adj2" fmla="val 327528"/>
                  <a:gd name="adj3" fmla="val 8671970"/>
                  <a:gd name="adj4" fmla="val 1800502"/>
                  <a:gd name="adj5" fmla="val 5932"/>
                </a:avLst>
              </a:prstGeom>
              <a:solidFill>
                <a:schemeClr val="accent1">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Arrow: Circular 8">
                <a:extLst>
                  <a:ext uri="{FF2B5EF4-FFF2-40B4-BE49-F238E27FC236}">
                    <a16:creationId xmlns:a16="http://schemas.microsoft.com/office/drawing/2014/main" xmlns="" id="{2B5F6D62-73F7-46DD-817A-3FA1EAC18A64}"/>
                  </a:ext>
                </a:extLst>
              </p:cNvPr>
              <p:cNvSpPr/>
              <p:nvPr/>
            </p:nvSpPr>
            <p:spPr>
              <a:xfrm>
                <a:off x="427915" y="1309636"/>
                <a:ext cx="5028991" cy="5028991"/>
              </a:xfrm>
              <a:prstGeom prst="circularArrow">
                <a:avLst>
                  <a:gd name="adj1" fmla="val 5085"/>
                  <a:gd name="adj2" fmla="val 327528"/>
                  <a:gd name="adj3" fmla="val 15873039"/>
                  <a:gd name="adj4" fmla="val 9000000"/>
                  <a:gd name="adj5" fmla="val 5932"/>
                </a:avLst>
              </a:prstGeom>
              <a:solidFill>
                <a:schemeClr val="accent1">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grpSp>
          <p:nvGrpSpPr>
            <p:cNvPr id="10" name="Group 9">
              <a:extLst>
                <a:ext uri="{FF2B5EF4-FFF2-40B4-BE49-F238E27FC236}">
                  <a16:creationId xmlns:a16="http://schemas.microsoft.com/office/drawing/2014/main" xmlns="" id="{C479B3EB-ED6B-41D4-ABBC-78E9457D0538}"/>
                </a:ext>
              </a:extLst>
            </p:cNvPr>
            <p:cNvGrpSpPr/>
            <p:nvPr/>
          </p:nvGrpSpPr>
          <p:grpSpPr>
            <a:xfrm>
              <a:off x="6034268" y="1311071"/>
              <a:ext cx="5187015" cy="5161621"/>
              <a:chOff x="6034268" y="1311071"/>
              <a:chExt cx="5187015" cy="5161621"/>
            </a:xfrm>
          </p:grpSpPr>
          <p:sp>
            <p:nvSpPr>
              <p:cNvPr id="11" name="Freeform: Shape 10">
                <a:extLst>
                  <a:ext uri="{FF2B5EF4-FFF2-40B4-BE49-F238E27FC236}">
                    <a16:creationId xmlns:a16="http://schemas.microsoft.com/office/drawing/2014/main" xmlns="" id="{53202326-C79B-4690-A789-6FC6F9011399}"/>
                  </a:ext>
                </a:extLst>
              </p:cNvPr>
              <p:cNvSpPr/>
              <p:nvPr/>
            </p:nvSpPr>
            <p:spPr>
              <a:xfrm>
                <a:off x="6493589" y="1586656"/>
                <a:ext cx="4451742" cy="4451742"/>
              </a:xfrm>
              <a:custGeom>
                <a:avLst/>
                <a:gdLst>
                  <a:gd name="connsiteX0" fmla="*/ 2225871 w 4451742"/>
                  <a:gd name="connsiteY0" fmla="*/ 0 h 4451742"/>
                  <a:gd name="connsiteX1" fmla="*/ 4153532 w 4451742"/>
                  <a:gd name="connsiteY1" fmla="*/ 1112935 h 4451742"/>
                  <a:gd name="connsiteX2" fmla="*/ 4153532 w 4451742"/>
                  <a:gd name="connsiteY2" fmla="*/ 3338806 h 4451742"/>
                  <a:gd name="connsiteX3" fmla="*/ 2225871 w 4451742"/>
                  <a:gd name="connsiteY3" fmla="*/ 2225871 h 4451742"/>
                  <a:gd name="connsiteX4" fmla="*/ 2225871 w 4451742"/>
                  <a:gd name="connsiteY4" fmla="*/ 0 h 445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1742" h="4451742">
                    <a:moveTo>
                      <a:pt x="2225871" y="0"/>
                    </a:moveTo>
                    <a:cubicBezTo>
                      <a:pt x="3021098" y="0"/>
                      <a:pt x="3755918" y="424249"/>
                      <a:pt x="4153532" y="1112935"/>
                    </a:cubicBezTo>
                    <a:cubicBezTo>
                      <a:pt x="4551146" y="1801622"/>
                      <a:pt x="4551146" y="2650119"/>
                      <a:pt x="4153532" y="3338806"/>
                    </a:cubicBezTo>
                    <a:lnTo>
                      <a:pt x="2225871" y="2225871"/>
                    </a:lnTo>
                    <a:lnTo>
                      <a:pt x="2225871" y="0"/>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66494" tIns="963665" rIns="535980" bIns="2203794" numCol="1" spcCol="1270" anchor="ctr" anchorCtr="0">
                <a:noAutofit/>
              </a:bodyPr>
              <a:lstStyle/>
              <a:p>
                <a:pPr marL="0" lvl="0" indent="0" algn="ctr" defTabSz="71120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Commissioners facilitate the market to provide a range of solutions </a:t>
                </a:r>
              </a:p>
            </p:txBody>
          </p:sp>
          <p:sp>
            <p:nvSpPr>
              <p:cNvPr id="12" name="Freeform: Shape 11">
                <a:extLst>
                  <a:ext uri="{FF2B5EF4-FFF2-40B4-BE49-F238E27FC236}">
                    <a16:creationId xmlns:a16="http://schemas.microsoft.com/office/drawing/2014/main" xmlns="" id="{96CE8619-5882-4B30-A4E0-6CF6D5144912}"/>
                  </a:ext>
                </a:extLst>
              </p:cNvPr>
              <p:cNvSpPr/>
              <p:nvPr/>
            </p:nvSpPr>
            <p:spPr>
              <a:xfrm>
                <a:off x="6401904" y="1745646"/>
                <a:ext cx="4451742" cy="4451742"/>
              </a:xfrm>
              <a:custGeom>
                <a:avLst/>
                <a:gdLst>
                  <a:gd name="connsiteX0" fmla="*/ 4153532 w 4451742"/>
                  <a:gd name="connsiteY0" fmla="*/ 3338806 h 4451742"/>
                  <a:gd name="connsiteX1" fmla="*/ 2225871 w 4451742"/>
                  <a:gd name="connsiteY1" fmla="*/ 4451742 h 4451742"/>
                  <a:gd name="connsiteX2" fmla="*/ 298210 w 4451742"/>
                  <a:gd name="connsiteY2" fmla="*/ 3338807 h 4451742"/>
                  <a:gd name="connsiteX3" fmla="*/ 2225871 w 4451742"/>
                  <a:gd name="connsiteY3" fmla="*/ 2225871 h 4451742"/>
                  <a:gd name="connsiteX4" fmla="*/ 4153532 w 4451742"/>
                  <a:gd name="connsiteY4" fmla="*/ 3338806 h 445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1742" h="4451742">
                    <a:moveTo>
                      <a:pt x="4153532" y="3338806"/>
                    </a:moveTo>
                    <a:cubicBezTo>
                      <a:pt x="3755918" y="4027493"/>
                      <a:pt x="3021098" y="4451742"/>
                      <a:pt x="2225871" y="4451742"/>
                    </a:cubicBezTo>
                    <a:cubicBezTo>
                      <a:pt x="1430644" y="4451742"/>
                      <a:pt x="695824" y="4027493"/>
                      <a:pt x="298210" y="3338807"/>
                    </a:cubicBezTo>
                    <a:lnTo>
                      <a:pt x="2225871" y="2225871"/>
                    </a:lnTo>
                    <a:lnTo>
                      <a:pt x="4153532" y="3338806"/>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259" tIns="2908654" rIns="1027261" bIns="417796" numCol="1" spcCol="1270" anchor="ctr" anchorCtr="0">
                <a:noAutofit/>
              </a:bodyPr>
              <a:lstStyle/>
              <a:p>
                <a:pPr marL="0" lvl="0" indent="0" algn="ctr" defTabSz="71120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Procurement sources through a range of approaches – traditional, innovative approaches and direct award</a:t>
                </a:r>
              </a:p>
            </p:txBody>
          </p:sp>
          <p:sp>
            <p:nvSpPr>
              <p:cNvPr id="13" name="Freeform: Shape 12">
                <a:extLst>
                  <a:ext uri="{FF2B5EF4-FFF2-40B4-BE49-F238E27FC236}">
                    <a16:creationId xmlns:a16="http://schemas.microsoft.com/office/drawing/2014/main" xmlns="" id="{B613BF00-143C-4DBE-B6D0-4B4F6C5AB6B7}"/>
                  </a:ext>
                </a:extLst>
              </p:cNvPr>
              <p:cNvSpPr/>
              <p:nvPr/>
            </p:nvSpPr>
            <p:spPr>
              <a:xfrm>
                <a:off x="6310219" y="1586656"/>
                <a:ext cx="4451742" cy="4451742"/>
              </a:xfrm>
              <a:custGeom>
                <a:avLst/>
                <a:gdLst>
                  <a:gd name="connsiteX0" fmla="*/ 298210 w 4451742"/>
                  <a:gd name="connsiteY0" fmla="*/ 3338807 h 4451742"/>
                  <a:gd name="connsiteX1" fmla="*/ 298210 w 4451742"/>
                  <a:gd name="connsiteY1" fmla="*/ 1112936 h 4451742"/>
                  <a:gd name="connsiteX2" fmla="*/ 2225871 w 4451742"/>
                  <a:gd name="connsiteY2" fmla="*/ 0 h 4451742"/>
                  <a:gd name="connsiteX3" fmla="*/ 2225871 w 4451742"/>
                  <a:gd name="connsiteY3" fmla="*/ 2225871 h 4451742"/>
                  <a:gd name="connsiteX4" fmla="*/ 298210 w 4451742"/>
                  <a:gd name="connsiteY4" fmla="*/ 3338807 h 445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1742" h="4451742">
                    <a:moveTo>
                      <a:pt x="298210" y="3338807"/>
                    </a:moveTo>
                    <a:cubicBezTo>
                      <a:pt x="-99404" y="2650120"/>
                      <a:pt x="-99404" y="1801623"/>
                      <a:pt x="298210" y="1112936"/>
                    </a:cubicBezTo>
                    <a:cubicBezTo>
                      <a:pt x="695824" y="424249"/>
                      <a:pt x="1430644" y="0"/>
                      <a:pt x="2225871" y="0"/>
                    </a:cubicBezTo>
                    <a:lnTo>
                      <a:pt x="2225871" y="2225871"/>
                    </a:lnTo>
                    <a:lnTo>
                      <a:pt x="298210" y="3338807"/>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5981" tIns="963665" rIns="2366493" bIns="2203794" numCol="1" spcCol="1270" anchor="ctr" anchorCtr="0">
                <a:noAutofit/>
              </a:bodyPr>
              <a:lstStyle/>
              <a:p>
                <a:pPr marL="0" lvl="0" indent="0" algn="ctr" defTabSz="71120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People work out what outcomes they want and how these can be met</a:t>
                </a:r>
              </a:p>
            </p:txBody>
          </p:sp>
          <p:sp>
            <p:nvSpPr>
              <p:cNvPr id="14" name="Arrow: Circular 13">
                <a:extLst>
                  <a:ext uri="{FF2B5EF4-FFF2-40B4-BE49-F238E27FC236}">
                    <a16:creationId xmlns:a16="http://schemas.microsoft.com/office/drawing/2014/main" xmlns="" id="{C7559D3D-52FA-4609-BCA2-14EFBC3F2303}"/>
                  </a:ext>
                </a:extLst>
              </p:cNvPr>
              <p:cNvSpPr/>
              <p:nvPr/>
            </p:nvSpPr>
            <p:spPr>
              <a:xfrm>
                <a:off x="6218372" y="1311071"/>
                <a:ext cx="5002911" cy="5002911"/>
              </a:xfrm>
              <a:prstGeom prst="circularArrow">
                <a:avLst>
                  <a:gd name="adj1" fmla="val 5085"/>
                  <a:gd name="adj2" fmla="val 327528"/>
                  <a:gd name="adj3" fmla="val 1472472"/>
                  <a:gd name="adj4" fmla="val 16199432"/>
                  <a:gd name="adj5" fmla="val 5932"/>
                </a:avLst>
              </a:prstGeom>
              <a:solidFill>
                <a:schemeClr val="accent1">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 name="Arrow: Circular 14">
                <a:extLst>
                  <a:ext uri="{FF2B5EF4-FFF2-40B4-BE49-F238E27FC236}">
                    <a16:creationId xmlns:a16="http://schemas.microsoft.com/office/drawing/2014/main" xmlns="" id="{1D5B0FB9-27FC-4260-B737-FF9E6E1DBE88}"/>
                  </a:ext>
                </a:extLst>
              </p:cNvPr>
              <p:cNvSpPr/>
              <p:nvPr/>
            </p:nvSpPr>
            <p:spPr>
              <a:xfrm>
                <a:off x="6126320" y="1469781"/>
                <a:ext cx="5002911" cy="5002911"/>
              </a:xfrm>
              <a:prstGeom prst="circularArrow">
                <a:avLst>
                  <a:gd name="adj1" fmla="val 5085"/>
                  <a:gd name="adj2" fmla="val 327528"/>
                  <a:gd name="adj3" fmla="val 8671970"/>
                  <a:gd name="adj4" fmla="val 1800502"/>
                  <a:gd name="adj5" fmla="val 5932"/>
                </a:avLst>
              </a:prstGeom>
              <a:solidFill>
                <a:schemeClr val="accent1">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6" name="Arrow: Circular 15">
                <a:extLst>
                  <a:ext uri="{FF2B5EF4-FFF2-40B4-BE49-F238E27FC236}">
                    <a16:creationId xmlns:a16="http://schemas.microsoft.com/office/drawing/2014/main" xmlns="" id="{EF6FCFB5-9A89-4DC4-927C-2079658EDE38}"/>
                  </a:ext>
                </a:extLst>
              </p:cNvPr>
              <p:cNvSpPr/>
              <p:nvPr/>
            </p:nvSpPr>
            <p:spPr>
              <a:xfrm>
                <a:off x="6034268" y="1311071"/>
                <a:ext cx="5002911" cy="5002911"/>
              </a:xfrm>
              <a:prstGeom prst="circularArrow">
                <a:avLst>
                  <a:gd name="adj1" fmla="val 5085"/>
                  <a:gd name="adj2" fmla="val 327528"/>
                  <a:gd name="adj3" fmla="val 15873039"/>
                  <a:gd name="adj4" fmla="val 9000000"/>
                  <a:gd name="adj5" fmla="val 5932"/>
                </a:avLst>
              </a:prstGeom>
              <a:solidFill>
                <a:schemeClr val="accent1">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grpSp>
      <p:sp>
        <p:nvSpPr>
          <p:cNvPr id="17" name="Arrow: Right 16">
            <a:extLst>
              <a:ext uri="{FF2B5EF4-FFF2-40B4-BE49-F238E27FC236}">
                <a16:creationId xmlns:a16="http://schemas.microsoft.com/office/drawing/2014/main" xmlns="" id="{7CB5861B-4563-46BB-A0BD-E4B4906688A3}"/>
              </a:ext>
            </a:extLst>
          </p:cNvPr>
          <p:cNvSpPr/>
          <p:nvPr/>
        </p:nvSpPr>
        <p:spPr>
          <a:xfrm>
            <a:off x="5189136" y="3259050"/>
            <a:ext cx="1809756" cy="1169504"/>
          </a:xfrm>
          <a:prstGeom prst="rightArrow">
            <a:avLst/>
          </a:prstGeom>
          <a:solidFill>
            <a:srgbClr val="002060"/>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to</a:t>
            </a:r>
          </a:p>
        </p:txBody>
      </p:sp>
    </p:spTree>
    <p:extLst>
      <p:ext uri="{BB962C8B-B14F-4D97-AF65-F5344CB8AC3E}">
        <p14:creationId xmlns:p14="http://schemas.microsoft.com/office/powerpoint/2010/main" xmlns="" val="1868837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56EA80-373F-4AAD-916C-398B81EBFB01}"/>
              </a:ext>
            </a:extLst>
          </p:cNvPr>
          <p:cNvSpPr>
            <a:spLocks noGrp="1"/>
          </p:cNvSpPr>
          <p:nvPr>
            <p:ph type="title"/>
          </p:nvPr>
        </p:nvSpPr>
        <p:spPr/>
        <p:txBody>
          <a:bodyPr/>
          <a:lstStyle/>
          <a:p>
            <a:r>
              <a:rPr lang="en-GB" sz="4000" dirty="0">
                <a:solidFill>
                  <a:srgbClr val="002060"/>
                </a:solidFill>
                <a:latin typeface="Arial" panose="020B0604020202020204" pitchFamily="34" charset="0"/>
                <a:cs typeface="Arial" panose="020B0604020202020204" pitchFamily="34" charset="0"/>
                <a:hlinkClick r:id="rId2" tooltip="Download Schedule 7 - Financial Information">
                  <a:extLst>
                    <a:ext uri="{A12FA001-AC4F-418D-AE19-62706E023703}">
                      <ahyp:hlinkClr xmlns:ahyp="http://schemas.microsoft.com/office/drawing/2018/hyperlinkcolor" xmlns="" val="tx"/>
                    </a:ext>
                  </a:extLst>
                </a:hlinkClick>
              </a:rPr>
              <a:t>Schedule 7 - Financial Information </a:t>
            </a:r>
            <a:endParaRPr lang="en-GB" sz="4000"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7D0CA54B-C150-4771-B482-00929E830CD3}"/>
              </a:ext>
            </a:extLst>
          </p:cNvPr>
          <p:cNvSpPr>
            <a:spLocks noGrp="1"/>
          </p:cNvSpPr>
          <p:nvPr>
            <p:ph idx="1"/>
          </p:nvPr>
        </p:nvSpPr>
        <p:spPr/>
        <p:txBody>
          <a:bodyPr anchor="ctr"/>
          <a:lstStyle/>
          <a:p>
            <a:r>
              <a:rPr lang="en-GB" sz="2400" dirty="0">
                <a:solidFill>
                  <a:srgbClr val="002060"/>
                </a:solidFill>
                <a:latin typeface="Arial" panose="020B0604020202020204" pitchFamily="34" charset="0"/>
                <a:cs typeface="Arial" panose="020B0604020202020204" pitchFamily="34" charset="0"/>
              </a:rPr>
              <a:t>This is the Price Schedule which was completed and returned by Providers</a:t>
            </a:r>
          </a:p>
          <a:p>
            <a:r>
              <a:rPr lang="en-GB" sz="2400" dirty="0">
                <a:solidFill>
                  <a:srgbClr val="002060"/>
                </a:solidFill>
                <a:latin typeface="Arial" panose="020B0604020202020204" pitchFamily="34" charset="0"/>
                <a:cs typeface="Arial" panose="020B0604020202020204" pitchFamily="34" charset="0"/>
              </a:rPr>
              <a:t>It contains commercial information that breaks down the price per hour for example:</a:t>
            </a:r>
          </a:p>
          <a:p>
            <a:pPr lvl="1"/>
            <a:r>
              <a:rPr lang="en-GB" sz="2000" dirty="0">
                <a:solidFill>
                  <a:srgbClr val="002060"/>
                </a:solidFill>
                <a:latin typeface="Arial" panose="020B0604020202020204" pitchFamily="34" charset="0"/>
                <a:cs typeface="Arial" panose="020B0604020202020204" pitchFamily="34" charset="0"/>
              </a:rPr>
              <a:t>Registered care staff – hourly rate, national insurance, pension, travel time, mileage, holiday pay, statutory sick pay, training costs</a:t>
            </a:r>
          </a:p>
          <a:p>
            <a:pPr lvl="1"/>
            <a:r>
              <a:rPr lang="en-GB" sz="2000" dirty="0">
                <a:solidFill>
                  <a:srgbClr val="002060"/>
                </a:solidFill>
                <a:latin typeface="Arial" panose="020B0604020202020204" pitchFamily="34" charset="0"/>
                <a:cs typeface="Arial" panose="020B0604020202020204" pitchFamily="34" charset="0"/>
              </a:rPr>
              <a:t>On Costs – training, property, other supplies, management and business costs</a:t>
            </a:r>
          </a:p>
          <a:p>
            <a:r>
              <a:rPr lang="en-GB" sz="2400" dirty="0">
                <a:solidFill>
                  <a:srgbClr val="002060"/>
                </a:solidFill>
                <a:latin typeface="Arial" panose="020B0604020202020204" pitchFamily="34" charset="0"/>
                <a:cs typeface="Arial" panose="020B0604020202020204" pitchFamily="34" charset="0"/>
              </a:rPr>
              <a:t>Since it is included in the price staff should be paid at these rates and this can be contract monitored</a:t>
            </a:r>
          </a:p>
          <a:p>
            <a:r>
              <a:rPr lang="en-GB" sz="2400" dirty="0">
                <a:solidFill>
                  <a:srgbClr val="002060"/>
                </a:solidFill>
                <a:latin typeface="Arial" panose="020B0604020202020204" pitchFamily="34" charset="0"/>
                <a:cs typeface="Arial" panose="020B0604020202020204" pitchFamily="34" charset="0"/>
              </a:rPr>
              <a:t>This information is confidential to the Provider giving these details and to the purchaser (Supported Person or Council/HSCP) wanting to buy the service</a:t>
            </a:r>
          </a:p>
        </p:txBody>
      </p:sp>
    </p:spTree>
    <p:extLst>
      <p:ext uri="{BB962C8B-B14F-4D97-AF65-F5344CB8AC3E}">
        <p14:creationId xmlns:p14="http://schemas.microsoft.com/office/powerpoint/2010/main" xmlns="" val="1900899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C6B261-2AFA-47C3-9986-6DC961D80E3C}"/>
              </a:ext>
            </a:extLst>
          </p:cNvPr>
          <p:cNvSpPr>
            <a:spLocks noGrp="1"/>
          </p:cNvSpPr>
          <p:nvPr>
            <p:ph type="title"/>
          </p:nvPr>
        </p:nvSpPr>
        <p:spPr>
          <a:xfrm>
            <a:off x="0" y="192486"/>
            <a:ext cx="12192000" cy="1143000"/>
          </a:xfrm>
        </p:spPr>
        <p:txBody>
          <a:bodyPr/>
          <a:lstStyle/>
          <a:p>
            <a:r>
              <a:rPr lang="en-GB" sz="3900" dirty="0">
                <a:solidFill>
                  <a:srgbClr val="002060"/>
                </a:solidFill>
                <a:latin typeface="Arial" panose="020B0604020202020204" pitchFamily="34" charset="0"/>
                <a:cs typeface="Arial" panose="020B0604020202020204" pitchFamily="34" charset="0"/>
              </a:rPr>
              <a:t>Monitoring the Flexible Framework – a joint approach</a:t>
            </a:r>
          </a:p>
        </p:txBody>
      </p:sp>
      <p:sp>
        <p:nvSpPr>
          <p:cNvPr id="3" name="Freeform: Shape 2">
            <a:extLst>
              <a:ext uri="{FF2B5EF4-FFF2-40B4-BE49-F238E27FC236}">
                <a16:creationId xmlns:a16="http://schemas.microsoft.com/office/drawing/2014/main" xmlns="" id="{4F0AFE22-0B5E-4C1E-ADF0-EE44A682C372}"/>
              </a:ext>
            </a:extLst>
          </p:cNvPr>
          <p:cNvSpPr/>
          <p:nvPr/>
        </p:nvSpPr>
        <p:spPr>
          <a:xfrm>
            <a:off x="4529171" y="4744281"/>
            <a:ext cx="2026800" cy="1000800"/>
          </a:xfrm>
          <a:custGeom>
            <a:avLst/>
            <a:gdLst>
              <a:gd name="connsiteX0" fmla="*/ 0 w 2357345"/>
              <a:gd name="connsiteY0" fmla="*/ 0 h 1385646"/>
              <a:gd name="connsiteX1" fmla="*/ 1664522 w 2357345"/>
              <a:gd name="connsiteY1" fmla="*/ 0 h 1385646"/>
              <a:gd name="connsiteX2" fmla="*/ 2357345 w 2357345"/>
              <a:gd name="connsiteY2" fmla="*/ 692823 h 1385646"/>
              <a:gd name="connsiteX3" fmla="*/ 1664522 w 2357345"/>
              <a:gd name="connsiteY3" fmla="*/ 1385646 h 1385646"/>
              <a:gd name="connsiteX4" fmla="*/ 0 w 2357345"/>
              <a:gd name="connsiteY4" fmla="*/ 1385646 h 1385646"/>
              <a:gd name="connsiteX5" fmla="*/ 0 w 2357345"/>
              <a:gd name="connsiteY5" fmla="*/ 0 h 138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7345" h="1385646">
                <a:moveTo>
                  <a:pt x="0" y="0"/>
                </a:moveTo>
                <a:lnTo>
                  <a:pt x="1664522" y="0"/>
                </a:lnTo>
                <a:lnTo>
                  <a:pt x="2357345" y="692823"/>
                </a:lnTo>
                <a:lnTo>
                  <a:pt x="1664522" y="1385646"/>
                </a:lnTo>
                <a:lnTo>
                  <a:pt x="0" y="1385646"/>
                </a:lnTo>
                <a:lnTo>
                  <a:pt x="0" y="0"/>
                </a:lnTo>
                <a:close/>
              </a:path>
            </a:pathLst>
          </a:custGeom>
          <a:solidFill>
            <a:srgbClr val="ED7D3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2860" tIns="22860" rIns="369271" bIns="22860" numCol="1" spcCol="1270" anchor="ctr" anchorCtr="0">
            <a:noAutofit/>
          </a:bodyPr>
          <a:lstStyle/>
          <a:p>
            <a:pPr marL="0" lvl="0" indent="0" algn="ctr" defTabSz="8001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Scotland Excel</a:t>
            </a:r>
          </a:p>
        </p:txBody>
      </p:sp>
      <p:sp>
        <p:nvSpPr>
          <p:cNvPr id="4" name="Freeform: Shape 3">
            <a:extLst>
              <a:ext uri="{FF2B5EF4-FFF2-40B4-BE49-F238E27FC236}">
                <a16:creationId xmlns:a16="http://schemas.microsoft.com/office/drawing/2014/main" xmlns="" id="{9C7AECA1-4A5C-4A11-8423-0A3EC6EFBF6C}"/>
              </a:ext>
            </a:extLst>
          </p:cNvPr>
          <p:cNvSpPr/>
          <p:nvPr/>
        </p:nvSpPr>
        <p:spPr>
          <a:xfrm>
            <a:off x="4493097" y="2511366"/>
            <a:ext cx="2026924" cy="1002027"/>
          </a:xfrm>
          <a:custGeom>
            <a:avLst/>
            <a:gdLst>
              <a:gd name="connsiteX0" fmla="*/ 0 w 2420918"/>
              <a:gd name="connsiteY0" fmla="*/ 0 h 1385646"/>
              <a:gd name="connsiteX1" fmla="*/ 1728095 w 2420918"/>
              <a:gd name="connsiteY1" fmla="*/ 0 h 1385646"/>
              <a:gd name="connsiteX2" fmla="*/ 2420918 w 2420918"/>
              <a:gd name="connsiteY2" fmla="*/ 692823 h 1385646"/>
              <a:gd name="connsiteX3" fmla="*/ 1728095 w 2420918"/>
              <a:gd name="connsiteY3" fmla="*/ 1385646 h 1385646"/>
              <a:gd name="connsiteX4" fmla="*/ 0 w 2420918"/>
              <a:gd name="connsiteY4" fmla="*/ 1385646 h 1385646"/>
              <a:gd name="connsiteX5" fmla="*/ 0 w 2420918"/>
              <a:gd name="connsiteY5" fmla="*/ 0 h 138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0918" h="1385646">
                <a:moveTo>
                  <a:pt x="0" y="0"/>
                </a:moveTo>
                <a:lnTo>
                  <a:pt x="1728095" y="0"/>
                </a:lnTo>
                <a:lnTo>
                  <a:pt x="2420918" y="692823"/>
                </a:lnTo>
                <a:lnTo>
                  <a:pt x="1728095" y="1385646"/>
                </a:lnTo>
                <a:lnTo>
                  <a:pt x="0" y="1385646"/>
                </a:lnTo>
                <a:lnTo>
                  <a:pt x="0" y="0"/>
                </a:lnTo>
                <a:close/>
              </a:path>
            </a:pathLst>
          </a:custGeom>
          <a:solidFill>
            <a:srgbClr val="00B05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2860" tIns="22860" rIns="369271" bIns="22860" numCol="1" spcCol="1270" anchor="ctr" anchorCtr="0">
            <a:noAutofit/>
          </a:bodyPr>
          <a:lstStyle/>
          <a:p>
            <a:pPr marL="0" lvl="0" indent="0" algn="ctr" defTabSz="8001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Provider</a:t>
            </a:r>
          </a:p>
        </p:txBody>
      </p:sp>
      <p:cxnSp>
        <p:nvCxnSpPr>
          <p:cNvPr id="5" name="Straight Arrow Connector 4">
            <a:extLst>
              <a:ext uri="{FF2B5EF4-FFF2-40B4-BE49-F238E27FC236}">
                <a16:creationId xmlns:a16="http://schemas.microsoft.com/office/drawing/2014/main" xmlns="" id="{A382D1C2-9D96-43B1-96D6-2EA9C26338DF}"/>
              </a:ext>
            </a:extLst>
          </p:cNvPr>
          <p:cNvCxnSpPr>
            <a:cxnSpLocks/>
          </p:cNvCxnSpPr>
          <p:nvPr/>
        </p:nvCxnSpPr>
        <p:spPr>
          <a:xfrm>
            <a:off x="2709410" y="3394524"/>
            <a:ext cx="1749639" cy="1838331"/>
          </a:xfrm>
          <a:prstGeom prst="straightConnector1">
            <a:avLst/>
          </a:prstGeom>
          <a:ln w="28575">
            <a:solidFill>
              <a:srgbClr val="ED7D31"/>
            </a:solidFill>
            <a:tailEnd type="triangle"/>
          </a:ln>
        </p:spPr>
        <p:style>
          <a:lnRef idx="3">
            <a:schemeClr val="accent2"/>
          </a:lnRef>
          <a:fillRef idx="0">
            <a:schemeClr val="accent2"/>
          </a:fillRef>
          <a:effectRef idx="2">
            <a:schemeClr val="accent2"/>
          </a:effectRef>
          <a:fontRef idx="minor">
            <a:schemeClr val="tx1"/>
          </a:fontRef>
        </p:style>
      </p:cxnSp>
      <p:cxnSp>
        <p:nvCxnSpPr>
          <p:cNvPr id="6" name="Straight Arrow Connector 5">
            <a:extLst>
              <a:ext uri="{FF2B5EF4-FFF2-40B4-BE49-F238E27FC236}">
                <a16:creationId xmlns:a16="http://schemas.microsoft.com/office/drawing/2014/main" xmlns="" id="{DCA6FDE2-0139-49FD-A159-03328A9BAA80}"/>
              </a:ext>
            </a:extLst>
          </p:cNvPr>
          <p:cNvCxnSpPr>
            <a:cxnSpLocks/>
          </p:cNvCxnSpPr>
          <p:nvPr/>
        </p:nvCxnSpPr>
        <p:spPr>
          <a:xfrm flipV="1">
            <a:off x="2794086" y="1836500"/>
            <a:ext cx="1648087" cy="879253"/>
          </a:xfrm>
          <a:prstGeom prst="straightConnector1">
            <a:avLst/>
          </a:prstGeom>
          <a:ln w="28575">
            <a:solidFill>
              <a:srgbClr val="FFC000"/>
            </a:solidFill>
            <a:tailEnd type="triangle"/>
          </a:ln>
        </p:spPr>
        <p:style>
          <a:lnRef idx="3">
            <a:schemeClr val="accent3"/>
          </a:lnRef>
          <a:fillRef idx="0">
            <a:schemeClr val="accent3"/>
          </a:fillRef>
          <a:effectRef idx="2">
            <a:schemeClr val="accent3"/>
          </a:effectRef>
          <a:fontRef idx="minor">
            <a:schemeClr val="tx1"/>
          </a:fontRef>
        </p:style>
      </p:cxnSp>
      <p:sp>
        <p:nvSpPr>
          <p:cNvPr id="7" name="Rectangle: Diagonal Corners Rounded 6">
            <a:extLst>
              <a:ext uri="{FF2B5EF4-FFF2-40B4-BE49-F238E27FC236}">
                <a16:creationId xmlns:a16="http://schemas.microsoft.com/office/drawing/2014/main" xmlns="" id="{37A980E8-42BB-4254-8C6B-09CF7EA5B6FD}"/>
              </a:ext>
            </a:extLst>
          </p:cNvPr>
          <p:cNvSpPr/>
          <p:nvPr/>
        </p:nvSpPr>
        <p:spPr>
          <a:xfrm>
            <a:off x="580965" y="2392497"/>
            <a:ext cx="2196245" cy="1002027"/>
          </a:xfrm>
          <a:prstGeom prst="round2Diag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A joint approach</a:t>
            </a:r>
          </a:p>
        </p:txBody>
      </p:sp>
      <p:sp>
        <p:nvSpPr>
          <p:cNvPr id="8" name="Freeform: Shape 7">
            <a:extLst>
              <a:ext uri="{FF2B5EF4-FFF2-40B4-BE49-F238E27FC236}">
                <a16:creationId xmlns:a16="http://schemas.microsoft.com/office/drawing/2014/main" xmlns="" id="{7B09E5DF-58EB-4BBB-8349-7B1993112ED4}"/>
              </a:ext>
            </a:extLst>
          </p:cNvPr>
          <p:cNvSpPr/>
          <p:nvPr/>
        </p:nvSpPr>
        <p:spPr>
          <a:xfrm>
            <a:off x="4516276" y="3628437"/>
            <a:ext cx="2026800" cy="1000800"/>
          </a:xfrm>
          <a:custGeom>
            <a:avLst/>
            <a:gdLst>
              <a:gd name="connsiteX0" fmla="*/ 0 w 2357345"/>
              <a:gd name="connsiteY0" fmla="*/ 0 h 1385646"/>
              <a:gd name="connsiteX1" fmla="*/ 1664522 w 2357345"/>
              <a:gd name="connsiteY1" fmla="*/ 0 h 1385646"/>
              <a:gd name="connsiteX2" fmla="*/ 2357345 w 2357345"/>
              <a:gd name="connsiteY2" fmla="*/ 692823 h 1385646"/>
              <a:gd name="connsiteX3" fmla="*/ 1664522 w 2357345"/>
              <a:gd name="connsiteY3" fmla="*/ 1385646 h 1385646"/>
              <a:gd name="connsiteX4" fmla="*/ 0 w 2357345"/>
              <a:gd name="connsiteY4" fmla="*/ 1385646 h 1385646"/>
              <a:gd name="connsiteX5" fmla="*/ 0 w 2357345"/>
              <a:gd name="connsiteY5" fmla="*/ 0 h 138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7345" h="1385646">
                <a:moveTo>
                  <a:pt x="0" y="0"/>
                </a:moveTo>
                <a:lnTo>
                  <a:pt x="1664522" y="0"/>
                </a:lnTo>
                <a:lnTo>
                  <a:pt x="2357345" y="692823"/>
                </a:lnTo>
                <a:lnTo>
                  <a:pt x="1664522" y="1385646"/>
                </a:lnTo>
                <a:lnTo>
                  <a:pt x="0" y="1385646"/>
                </a:lnTo>
                <a:lnTo>
                  <a:pt x="0" y="0"/>
                </a:lnTo>
                <a:close/>
              </a:path>
            </a:pathLst>
          </a:custGeom>
          <a:solidFill>
            <a:schemeClr val="bg2">
              <a:lumMod val="5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2860" tIns="22860" rIns="369271" bIns="22860" numCol="1" spcCol="1270" anchor="ctr" anchorCtr="0">
            <a:noAutofit/>
          </a:bodyPr>
          <a:lstStyle/>
          <a:p>
            <a:pPr marL="0" lvl="0" indent="0" algn="ctr" defTabSz="800100">
              <a:lnSpc>
                <a:spcPct val="90000"/>
              </a:lnSpc>
              <a:spcBef>
                <a:spcPct val="0"/>
              </a:spcBef>
              <a:spcAft>
                <a:spcPct val="35000"/>
              </a:spcAft>
              <a:buNone/>
            </a:pPr>
            <a:r>
              <a:rPr lang="en-US" sz="2000" dirty="0">
                <a:latin typeface="Arial" panose="020B0604020202020204" pitchFamily="34" charset="0"/>
                <a:cs typeface="Arial" panose="020B0604020202020204" pitchFamily="34" charset="0"/>
              </a:rPr>
              <a:t>Council/ HSCP</a:t>
            </a:r>
          </a:p>
        </p:txBody>
      </p:sp>
      <p:cxnSp>
        <p:nvCxnSpPr>
          <p:cNvPr id="9" name="Straight Arrow Connector 8">
            <a:extLst>
              <a:ext uri="{FF2B5EF4-FFF2-40B4-BE49-F238E27FC236}">
                <a16:creationId xmlns:a16="http://schemas.microsoft.com/office/drawing/2014/main" xmlns="" id="{60B6D1F0-0D25-4169-994F-4D7D310635D5}"/>
              </a:ext>
            </a:extLst>
          </p:cNvPr>
          <p:cNvCxnSpPr>
            <a:cxnSpLocks/>
          </p:cNvCxnSpPr>
          <p:nvPr/>
        </p:nvCxnSpPr>
        <p:spPr>
          <a:xfrm>
            <a:off x="2794086" y="3249387"/>
            <a:ext cx="1648087" cy="703776"/>
          </a:xfrm>
          <a:prstGeom prst="straightConnector1">
            <a:avLst/>
          </a:prstGeom>
          <a:ln w="28575">
            <a:solidFill>
              <a:schemeClr val="bg2">
                <a:lumMod val="75000"/>
              </a:schemeClr>
            </a:solidFill>
            <a:tailEnd type="triangle"/>
          </a:ln>
        </p:spPr>
        <p:style>
          <a:lnRef idx="1">
            <a:schemeClr val="accent6"/>
          </a:lnRef>
          <a:fillRef idx="0">
            <a:schemeClr val="accent6"/>
          </a:fillRef>
          <a:effectRef idx="0">
            <a:schemeClr val="accent6"/>
          </a:effectRef>
          <a:fontRef idx="minor">
            <a:schemeClr val="tx1"/>
          </a:fontRef>
        </p:style>
      </p:cxnSp>
      <p:sp>
        <p:nvSpPr>
          <p:cNvPr id="13" name="Rectangle: Diagonal Corners Rounded 12">
            <a:extLst>
              <a:ext uri="{FF2B5EF4-FFF2-40B4-BE49-F238E27FC236}">
                <a16:creationId xmlns:a16="http://schemas.microsoft.com/office/drawing/2014/main" xmlns="" id="{B3F4CB57-FCA1-4499-A5E0-72C76130BB58}"/>
              </a:ext>
            </a:extLst>
          </p:cNvPr>
          <p:cNvSpPr/>
          <p:nvPr/>
        </p:nvSpPr>
        <p:spPr>
          <a:xfrm>
            <a:off x="284770" y="4374352"/>
            <a:ext cx="3176833" cy="1325563"/>
          </a:xfrm>
          <a:prstGeom prst="round2Diag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dirty="0">
              <a:latin typeface="Arial" panose="020B0604020202020204" pitchFamily="34" charset="0"/>
              <a:cs typeface="Arial" panose="020B0604020202020204" pitchFamily="34" charset="0"/>
            </a:endParaRPr>
          </a:p>
          <a:p>
            <a:pPr algn="ctr"/>
            <a:r>
              <a:rPr lang="en-GB" sz="2000" dirty="0">
                <a:latin typeface="Arial" panose="020B0604020202020204" pitchFamily="34" charset="0"/>
                <a:cs typeface="Arial" panose="020B0604020202020204" pitchFamily="34" charset="0"/>
              </a:rPr>
              <a:t>Key principles</a:t>
            </a:r>
          </a:p>
          <a:p>
            <a:pPr algn="ctr"/>
            <a:r>
              <a:rPr lang="en-GB" sz="1600" dirty="0">
                <a:latin typeface="Arial" panose="020B0604020202020204" pitchFamily="34" charset="0"/>
                <a:cs typeface="Arial" panose="020B0604020202020204" pitchFamily="34" charset="0"/>
              </a:rPr>
              <a:t>Non duplication</a:t>
            </a:r>
          </a:p>
          <a:p>
            <a:pPr algn="ctr"/>
            <a:r>
              <a:rPr lang="en-GB" sz="1600" dirty="0">
                <a:latin typeface="Arial" panose="020B0604020202020204" pitchFamily="34" charset="0"/>
                <a:cs typeface="Arial" panose="020B0604020202020204" pitchFamily="34" charset="0"/>
              </a:rPr>
              <a:t>Appropriate to roles/responsibilities</a:t>
            </a:r>
          </a:p>
          <a:p>
            <a:pPr algn="ctr"/>
            <a:r>
              <a:rPr lang="en-GB" sz="1600" dirty="0">
                <a:latin typeface="Arial" panose="020B0604020202020204" pitchFamily="34" charset="0"/>
                <a:cs typeface="Arial" panose="020B0604020202020204" pitchFamily="34" charset="0"/>
              </a:rPr>
              <a:t>Shared information</a:t>
            </a:r>
          </a:p>
          <a:p>
            <a:pPr algn="ctr"/>
            <a:endParaRPr lang="en-GB" sz="2000" dirty="0">
              <a:latin typeface="Arial" panose="020B0604020202020204" pitchFamily="34" charset="0"/>
              <a:cs typeface="Arial" panose="020B0604020202020204" pitchFamily="34" charset="0"/>
            </a:endParaRPr>
          </a:p>
        </p:txBody>
      </p:sp>
      <p:sp>
        <p:nvSpPr>
          <p:cNvPr id="17" name="Freeform: Shape 16">
            <a:extLst>
              <a:ext uri="{FF2B5EF4-FFF2-40B4-BE49-F238E27FC236}">
                <a16:creationId xmlns:a16="http://schemas.microsoft.com/office/drawing/2014/main" xmlns="" id="{AF3F7388-AC5D-4C66-8575-F9EE317C69B6}"/>
              </a:ext>
            </a:extLst>
          </p:cNvPr>
          <p:cNvSpPr/>
          <p:nvPr/>
        </p:nvSpPr>
        <p:spPr>
          <a:xfrm>
            <a:off x="4516152" y="1398201"/>
            <a:ext cx="2026924" cy="1002027"/>
          </a:xfrm>
          <a:custGeom>
            <a:avLst/>
            <a:gdLst>
              <a:gd name="connsiteX0" fmla="*/ 0 w 2420918"/>
              <a:gd name="connsiteY0" fmla="*/ 0 h 1385646"/>
              <a:gd name="connsiteX1" fmla="*/ 1728095 w 2420918"/>
              <a:gd name="connsiteY1" fmla="*/ 0 h 1385646"/>
              <a:gd name="connsiteX2" fmla="*/ 2420918 w 2420918"/>
              <a:gd name="connsiteY2" fmla="*/ 692823 h 1385646"/>
              <a:gd name="connsiteX3" fmla="*/ 1728095 w 2420918"/>
              <a:gd name="connsiteY3" fmla="*/ 1385646 h 1385646"/>
              <a:gd name="connsiteX4" fmla="*/ 0 w 2420918"/>
              <a:gd name="connsiteY4" fmla="*/ 1385646 h 1385646"/>
              <a:gd name="connsiteX5" fmla="*/ 0 w 2420918"/>
              <a:gd name="connsiteY5" fmla="*/ 0 h 138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0918" h="1385646">
                <a:moveTo>
                  <a:pt x="0" y="0"/>
                </a:moveTo>
                <a:lnTo>
                  <a:pt x="1728095" y="0"/>
                </a:lnTo>
                <a:lnTo>
                  <a:pt x="2420918" y="692823"/>
                </a:lnTo>
                <a:lnTo>
                  <a:pt x="1728095" y="1385646"/>
                </a:lnTo>
                <a:lnTo>
                  <a:pt x="0" y="1385646"/>
                </a:lnTo>
                <a:lnTo>
                  <a:pt x="0" y="0"/>
                </a:lnTo>
                <a:close/>
              </a:path>
            </a:pathLst>
          </a:custGeom>
          <a:solidFill>
            <a:srgbClr val="FFC0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2860" tIns="22860" rIns="369271" bIns="22860" numCol="1" spcCol="1270" anchor="ctr" anchorCtr="0">
            <a:noAutofit/>
          </a:bodyPr>
          <a:lstStyle/>
          <a:p>
            <a:pPr marL="0" lvl="0" indent="0" algn="ctr" defTabSz="800100">
              <a:lnSpc>
                <a:spcPct val="90000"/>
              </a:lnSpc>
              <a:spcBef>
                <a:spcPct val="0"/>
              </a:spcBef>
              <a:spcAft>
                <a:spcPct val="35000"/>
              </a:spcAft>
              <a:buNone/>
            </a:pPr>
            <a:r>
              <a:rPr lang="en-US" sz="2000" dirty="0">
                <a:latin typeface="Arial" panose="020B0604020202020204" pitchFamily="34" charset="0"/>
                <a:cs typeface="Arial" panose="020B0604020202020204" pitchFamily="34" charset="0"/>
              </a:rPr>
              <a:t>Supported Person</a:t>
            </a:r>
            <a:endParaRPr lang="en-US" sz="2000" kern="1200" dirty="0">
              <a:latin typeface="Arial" panose="020B0604020202020204" pitchFamily="34" charset="0"/>
              <a:cs typeface="Arial" panose="020B0604020202020204" pitchFamily="34" charset="0"/>
            </a:endParaRPr>
          </a:p>
        </p:txBody>
      </p:sp>
      <p:sp>
        <p:nvSpPr>
          <p:cNvPr id="18" name="Arrow: Chevron 17">
            <a:extLst>
              <a:ext uri="{FF2B5EF4-FFF2-40B4-BE49-F238E27FC236}">
                <a16:creationId xmlns:a16="http://schemas.microsoft.com/office/drawing/2014/main" xmlns="" id="{2736BB0A-E237-4619-B0F5-5528C4CF1322}"/>
              </a:ext>
            </a:extLst>
          </p:cNvPr>
          <p:cNvSpPr/>
          <p:nvPr/>
        </p:nvSpPr>
        <p:spPr>
          <a:xfrm>
            <a:off x="6238391" y="1412775"/>
            <a:ext cx="3241986" cy="1000800"/>
          </a:xfrm>
          <a:prstGeom prst="chevr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cs typeface="Arial" panose="020B0604020202020204" pitchFamily="34" charset="0"/>
              </a:rPr>
              <a:t>Support Plan</a:t>
            </a:r>
          </a:p>
        </p:txBody>
      </p:sp>
      <p:sp>
        <p:nvSpPr>
          <p:cNvPr id="19" name="Arrow: Chevron 18">
            <a:extLst>
              <a:ext uri="{FF2B5EF4-FFF2-40B4-BE49-F238E27FC236}">
                <a16:creationId xmlns:a16="http://schemas.microsoft.com/office/drawing/2014/main" xmlns="" id="{DD3D2188-48F3-4946-8272-9B2E3E40FB4E}"/>
              </a:ext>
            </a:extLst>
          </p:cNvPr>
          <p:cNvSpPr/>
          <p:nvPr/>
        </p:nvSpPr>
        <p:spPr>
          <a:xfrm>
            <a:off x="9163559" y="1412775"/>
            <a:ext cx="2547439" cy="1000800"/>
          </a:xfrm>
          <a:prstGeom prst="chevr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Arial" panose="020B0604020202020204" pitchFamily="34" charset="0"/>
                <a:cs typeface="Arial" panose="020B0604020202020204" pitchFamily="34" charset="0"/>
              </a:rPr>
              <a:t>Their experience and whether the service meets their needs</a:t>
            </a:r>
          </a:p>
        </p:txBody>
      </p:sp>
      <p:cxnSp>
        <p:nvCxnSpPr>
          <p:cNvPr id="20" name="Straight Arrow Connector 19">
            <a:extLst>
              <a:ext uri="{FF2B5EF4-FFF2-40B4-BE49-F238E27FC236}">
                <a16:creationId xmlns:a16="http://schemas.microsoft.com/office/drawing/2014/main" xmlns="" id="{7D9BECCB-8D1B-45BF-AD9B-5CA7AAFFA446}"/>
              </a:ext>
            </a:extLst>
          </p:cNvPr>
          <p:cNvCxnSpPr>
            <a:cxnSpLocks/>
            <a:stCxn id="7" idx="0"/>
          </p:cNvCxnSpPr>
          <p:nvPr/>
        </p:nvCxnSpPr>
        <p:spPr>
          <a:xfrm>
            <a:off x="2777210" y="2893511"/>
            <a:ext cx="1664963" cy="33953"/>
          </a:xfrm>
          <a:prstGeom prst="straightConnector1">
            <a:avLst/>
          </a:prstGeom>
          <a:ln w="28575">
            <a:solidFill>
              <a:srgbClr val="00B050"/>
            </a:solidFill>
            <a:tailEnd type="triangle"/>
          </a:ln>
        </p:spPr>
        <p:style>
          <a:lnRef idx="3">
            <a:schemeClr val="accent3"/>
          </a:lnRef>
          <a:fillRef idx="0">
            <a:schemeClr val="accent3"/>
          </a:fillRef>
          <a:effectRef idx="2">
            <a:schemeClr val="accent3"/>
          </a:effectRef>
          <a:fontRef idx="minor">
            <a:schemeClr val="tx1"/>
          </a:fontRef>
        </p:style>
      </p:cxnSp>
      <p:sp>
        <p:nvSpPr>
          <p:cNvPr id="21" name="Arrow: Chevron 20">
            <a:extLst>
              <a:ext uri="{FF2B5EF4-FFF2-40B4-BE49-F238E27FC236}">
                <a16:creationId xmlns:a16="http://schemas.microsoft.com/office/drawing/2014/main" xmlns="" id="{A05CD13F-47A7-441E-9B37-ACB9BC556E51}"/>
              </a:ext>
            </a:extLst>
          </p:cNvPr>
          <p:cNvSpPr/>
          <p:nvPr/>
        </p:nvSpPr>
        <p:spPr>
          <a:xfrm>
            <a:off x="6240017" y="2511366"/>
            <a:ext cx="3241986" cy="1000800"/>
          </a:xfrm>
          <a:prstGeom prst="chevr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Arial" panose="020B0604020202020204" pitchFamily="34" charset="0"/>
                <a:cs typeface="Arial" panose="020B0604020202020204" pitchFamily="34" charset="0"/>
              </a:rPr>
              <a:t>Individual Support Agreements and Flexible Framework Terms and Conditions</a:t>
            </a:r>
          </a:p>
        </p:txBody>
      </p:sp>
      <p:sp>
        <p:nvSpPr>
          <p:cNvPr id="22" name="Arrow: Chevron 21">
            <a:extLst>
              <a:ext uri="{FF2B5EF4-FFF2-40B4-BE49-F238E27FC236}">
                <a16:creationId xmlns:a16="http://schemas.microsoft.com/office/drawing/2014/main" xmlns="" id="{997806DB-5F2D-4935-BF59-6D2D3BE2EA3F}"/>
              </a:ext>
            </a:extLst>
          </p:cNvPr>
          <p:cNvSpPr/>
          <p:nvPr/>
        </p:nvSpPr>
        <p:spPr>
          <a:xfrm>
            <a:off x="9165185" y="2511366"/>
            <a:ext cx="2547439" cy="1000800"/>
          </a:xfrm>
          <a:prstGeom prst="chevr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Arial" panose="020B0604020202020204" pitchFamily="34" charset="0"/>
                <a:cs typeface="Arial" panose="020B0604020202020204" pitchFamily="34" charset="0"/>
              </a:rPr>
              <a:t>Service delivery and outcomes</a:t>
            </a:r>
          </a:p>
        </p:txBody>
      </p:sp>
      <p:sp>
        <p:nvSpPr>
          <p:cNvPr id="23" name="Arrow: Chevron 22">
            <a:extLst>
              <a:ext uri="{FF2B5EF4-FFF2-40B4-BE49-F238E27FC236}">
                <a16:creationId xmlns:a16="http://schemas.microsoft.com/office/drawing/2014/main" xmlns="" id="{F997FDE4-CCAC-4164-808F-88C39F4A6412}"/>
              </a:ext>
            </a:extLst>
          </p:cNvPr>
          <p:cNvSpPr/>
          <p:nvPr/>
        </p:nvSpPr>
        <p:spPr>
          <a:xfrm>
            <a:off x="6238391" y="3594646"/>
            <a:ext cx="3241986" cy="1000800"/>
          </a:xfrm>
          <a:prstGeom prst="chevr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Arial" panose="020B0604020202020204" pitchFamily="34" charset="0"/>
                <a:cs typeface="Arial" panose="020B0604020202020204" pitchFamily="34" charset="0"/>
              </a:rPr>
              <a:t>Individual Support Agreements and Flexible Framework Terms and Conditions</a:t>
            </a:r>
          </a:p>
        </p:txBody>
      </p:sp>
      <p:sp>
        <p:nvSpPr>
          <p:cNvPr id="24" name="Arrow: Chevron 23">
            <a:extLst>
              <a:ext uri="{FF2B5EF4-FFF2-40B4-BE49-F238E27FC236}">
                <a16:creationId xmlns:a16="http://schemas.microsoft.com/office/drawing/2014/main" xmlns="" id="{6906B461-0302-44E0-9D77-5A3F4CE7929D}"/>
              </a:ext>
            </a:extLst>
          </p:cNvPr>
          <p:cNvSpPr/>
          <p:nvPr/>
        </p:nvSpPr>
        <p:spPr>
          <a:xfrm>
            <a:off x="9163559" y="3594646"/>
            <a:ext cx="2547439" cy="1000800"/>
          </a:xfrm>
          <a:prstGeom prst="chevr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Arial" panose="020B0604020202020204" pitchFamily="34" charset="0"/>
                <a:cs typeface="Arial" panose="020B0604020202020204" pitchFamily="34" charset="0"/>
              </a:rPr>
              <a:t>Service delivery and outcomes</a:t>
            </a:r>
          </a:p>
        </p:txBody>
      </p:sp>
      <p:sp>
        <p:nvSpPr>
          <p:cNvPr id="25" name="Arrow: Chevron 24">
            <a:extLst>
              <a:ext uri="{FF2B5EF4-FFF2-40B4-BE49-F238E27FC236}">
                <a16:creationId xmlns:a16="http://schemas.microsoft.com/office/drawing/2014/main" xmlns="" id="{B91C62CD-8C8F-49FA-AA6F-171350A806FB}"/>
              </a:ext>
            </a:extLst>
          </p:cNvPr>
          <p:cNvSpPr/>
          <p:nvPr/>
        </p:nvSpPr>
        <p:spPr>
          <a:xfrm>
            <a:off x="6238391" y="4732455"/>
            <a:ext cx="3241986" cy="1000800"/>
          </a:xfrm>
          <a:prstGeom prst="chevr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cs typeface="Arial" panose="020B0604020202020204" pitchFamily="34" charset="0"/>
                <a:hlinkClick r:id="rId2" tooltip="Download Flexible Framework Terms and Conditions">
                  <a:extLst>
                    <a:ext uri="{A12FA001-AC4F-418D-AE19-62706E023703}">
                      <ahyp:hlinkClr xmlns:ahyp="http://schemas.microsoft.com/office/drawing/2018/hyperlinkcolor" xmlns="" val="tx"/>
                    </a:ext>
                  </a:extLst>
                </a:hlinkClick>
              </a:rPr>
              <a:t>Flexible Framework Terms and Conditions</a:t>
            </a:r>
            <a:endParaRPr lang="en-GB" dirty="0">
              <a:solidFill>
                <a:schemeClr val="bg1"/>
              </a:solidFill>
              <a:latin typeface="Arial" panose="020B0604020202020204" pitchFamily="34" charset="0"/>
              <a:cs typeface="Arial" panose="020B0604020202020204" pitchFamily="34" charset="0"/>
            </a:endParaRPr>
          </a:p>
        </p:txBody>
      </p:sp>
      <p:sp>
        <p:nvSpPr>
          <p:cNvPr id="26" name="Arrow: Chevron 25">
            <a:extLst>
              <a:ext uri="{FF2B5EF4-FFF2-40B4-BE49-F238E27FC236}">
                <a16:creationId xmlns:a16="http://schemas.microsoft.com/office/drawing/2014/main" xmlns="" id="{D40D9F73-0615-445D-94AA-C1195A3C1005}"/>
              </a:ext>
            </a:extLst>
          </p:cNvPr>
          <p:cNvSpPr/>
          <p:nvPr/>
        </p:nvSpPr>
        <p:spPr>
          <a:xfrm>
            <a:off x="9163559" y="4732455"/>
            <a:ext cx="2547439" cy="1000800"/>
          </a:xfrm>
          <a:prstGeom prst="chevr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Arial" panose="020B0604020202020204" pitchFamily="34" charset="0"/>
                <a:cs typeface="Arial" panose="020B0604020202020204" pitchFamily="34" charset="0"/>
              </a:rPr>
              <a:t>Flexible Framework use and fit for purpose</a:t>
            </a:r>
          </a:p>
        </p:txBody>
      </p:sp>
    </p:spTree>
    <p:extLst>
      <p:ext uri="{BB962C8B-B14F-4D97-AF65-F5344CB8AC3E}">
        <p14:creationId xmlns:p14="http://schemas.microsoft.com/office/powerpoint/2010/main" xmlns="" val="37373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upRight)">
                                      <p:cBhvr>
                                        <p:cTn id="11" dur="500"/>
                                        <p:tgtEl>
                                          <p:spTgt spid="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8" presetClass="entr" presetSubtype="3"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strips(upRight)">
                                      <p:cBhvr>
                                        <p:cTn id="19" dur="500"/>
                                        <p:tgtEl>
                                          <p:spTgt spid="20"/>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3000"/>
                            </p:stCondLst>
                            <p:childTnLst>
                              <p:par>
                                <p:cTn id="25" presetID="18" presetClass="entr" presetSubtype="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Right)">
                                      <p:cBhvr>
                                        <p:cTn id="27" dur="500"/>
                                        <p:tgtEl>
                                          <p:spTgt spid="9"/>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4000"/>
                            </p:stCondLst>
                            <p:childTnLst>
                              <p:par>
                                <p:cTn id="33" presetID="18" presetClass="entr" presetSubtype="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strips(downRight)">
                                      <p:cBhvr>
                                        <p:cTn id="35" dur="500"/>
                                        <p:tgtEl>
                                          <p:spTgt spid="5"/>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P spid="13"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Straight Connector 65">
            <a:extLst>
              <a:ext uri="{FF2B5EF4-FFF2-40B4-BE49-F238E27FC236}">
                <a16:creationId xmlns:a16="http://schemas.microsoft.com/office/drawing/2014/main" xmlns="" id="{AA771145-7B79-4B1A-8300-D8C350ECAA2F}"/>
              </a:ext>
            </a:extLst>
          </p:cNvPr>
          <p:cNvCxnSpPr>
            <a:cxnSpLocks/>
          </p:cNvCxnSpPr>
          <p:nvPr/>
        </p:nvCxnSpPr>
        <p:spPr>
          <a:xfrm>
            <a:off x="6892338" y="2072471"/>
            <a:ext cx="486004" cy="412278"/>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xmlns="" id="{0721E29B-1C71-47FD-8054-B444E9E23564}"/>
              </a:ext>
            </a:extLst>
          </p:cNvPr>
          <p:cNvCxnSpPr>
            <a:cxnSpLocks/>
          </p:cNvCxnSpPr>
          <p:nvPr/>
        </p:nvCxnSpPr>
        <p:spPr>
          <a:xfrm flipV="1">
            <a:off x="4633914" y="1993533"/>
            <a:ext cx="504056" cy="259476"/>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xmlns="" id="{3647BF6E-93AC-47EC-AF32-4EE9093305B1}"/>
              </a:ext>
            </a:extLst>
          </p:cNvPr>
          <p:cNvCxnSpPr>
            <a:cxnSpLocks/>
          </p:cNvCxnSpPr>
          <p:nvPr/>
        </p:nvCxnSpPr>
        <p:spPr>
          <a:xfrm>
            <a:off x="4650242" y="2344426"/>
            <a:ext cx="504056" cy="259476"/>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xmlns="" id="{F6B71E3A-DB57-4686-8DDA-E03B9324225E}"/>
              </a:ext>
            </a:extLst>
          </p:cNvPr>
          <p:cNvCxnSpPr>
            <a:cxnSpLocks/>
          </p:cNvCxnSpPr>
          <p:nvPr/>
        </p:nvCxnSpPr>
        <p:spPr>
          <a:xfrm>
            <a:off x="8979722" y="2286446"/>
            <a:ext cx="504056"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xmlns="" id="{B6693F7E-6A53-4216-8AC2-D2FE7E27FD30}"/>
              </a:ext>
            </a:extLst>
          </p:cNvPr>
          <p:cNvCxnSpPr>
            <a:cxnSpLocks/>
          </p:cNvCxnSpPr>
          <p:nvPr/>
        </p:nvCxnSpPr>
        <p:spPr>
          <a:xfrm>
            <a:off x="9001000" y="5082025"/>
            <a:ext cx="504056"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xmlns="" id="{4DA9DBC8-87F3-4E74-855F-BB101A24D964}"/>
              </a:ext>
            </a:extLst>
          </p:cNvPr>
          <p:cNvCxnSpPr>
            <a:cxnSpLocks/>
          </p:cNvCxnSpPr>
          <p:nvPr/>
        </p:nvCxnSpPr>
        <p:spPr>
          <a:xfrm>
            <a:off x="6816280" y="5082025"/>
            <a:ext cx="504056"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xmlns="" id="{C040DB54-E9C0-4F68-9233-FA587548EB6C}"/>
              </a:ext>
            </a:extLst>
          </p:cNvPr>
          <p:cNvCxnSpPr>
            <a:cxnSpLocks/>
          </p:cNvCxnSpPr>
          <p:nvPr/>
        </p:nvCxnSpPr>
        <p:spPr>
          <a:xfrm>
            <a:off x="4688208" y="5082025"/>
            <a:ext cx="504056"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xmlns="" id="{D9156F98-2B97-4634-9E89-86E6C9B1C8A3}"/>
              </a:ext>
            </a:extLst>
          </p:cNvPr>
          <p:cNvCxnSpPr>
            <a:cxnSpLocks/>
          </p:cNvCxnSpPr>
          <p:nvPr/>
        </p:nvCxnSpPr>
        <p:spPr>
          <a:xfrm>
            <a:off x="8910364" y="3697086"/>
            <a:ext cx="504056"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xmlns="" id="{60E26BFF-3324-4E95-BF25-24C9EEE09575}"/>
              </a:ext>
            </a:extLst>
          </p:cNvPr>
          <p:cNvCxnSpPr>
            <a:cxnSpLocks/>
          </p:cNvCxnSpPr>
          <p:nvPr/>
        </p:nvCxnSpPr>
        <p:spPr>
          <a:xfrm>
            <a:off x="6740236" y="3717032"/>
            <a:ext cx="504056"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xmlns="" id="{833DB21E-10CE-46FF-9001-9B8BD2F92063}"/>
              </a:ext>
            </a:extLst>
          </p:cNvPr>
          <p:cNvCxnSpPr>
            <a:cxnSpLocks/>
          </p:cNvCxnSpPr>
          <p:nvPr/>
        </p:nvCxnSpPr>
        <p:spPr>
          <a:xfrm>
            <a:off x="2495300" y="5082025"/>
            <a:ext cx="504056"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xmlns="" id="{AEEC7D6D-3EC7-44E2-A58C-1DEA125485A7}"/>
              </a:ext>
            </a:extLst>
          </p:cNvPr>
          <p:cNvCxnSpPr>
            <a:cxnSpLocks/>
          </p:cNvCxnSpPr>
          <p:nvPr/>
        </p:nvCxnSpPr>
        <p:spPr>
          <a:xfrm>
            <a:off x="4658649" y="3701836"/>
            <a:ext cx="504056"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xmlns="" id="{E4AEA00E-E861-47B5-9118-4BD5B777569C}"/>
              </a:ext>
            </a:extLst>
          </p:cNvPr>
          <p:cNvCxnSpPr>
            <a:cxnSpLocks/>
          </p:cNvCxnSpPr>
          <p:nvPr/>
        </p:nvCxnSpPr>
        <p:spPr>
          <a:xfrm>
            <a:off x="2471530" y="3717032"/>
            <a:ext cx="504056"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xmlns="" id="{0C8381A6-A648-4C38-AC8A-C6850A2070C4}"/>
              </a:ext>
            </a:extLst>
          </p:cNvPr>
          <p:cNvCxnSpPr>
            <a:cxnSpLocks/>
          </p:cNvCxnSpPr>
          <p:nvPr/>
        </p:nvCxnSpPr>
        <p:spPr>
          <a:xfrm>
            <a:off x="2454890" y="2277967"/>
            <a:ext cx="504056"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xmlns="" id="{8D07C413-CC84-4DF1-B7E9-D5B780C99BC1}"/>
              </a:ext>
            </a:extLst>
          </p:cNvPr>
          <p:cNvSpPr>
            <a:spLocks noGrp="1"/>
          </p:cNvSpPr>
          <p:nvPr>
            <p:ph type="title"/>
          </p:nvPr>
        </p:nvSpPr>
        <p:spPr>
          <a:xfrm>
            <a:off x="119336" y="162415"/>
            <a:ext cx="11953328" cy="749066"/>
          </a:xfrm>
        </p:spPr>
        <p:txBody>
          <a:bodyPr/>
          <a:lstStyle/>
          <a:p>
            <a:r>
              <a:rPr lang="en-GB" sz="3300" dirty="0">
                <a:solidFill>
                  <a:srgbClr val="002060"/>
                </a:solidFill>
                <a:latin typeface="Arial" panose="020B0604020202020204" pitchFamily="34" charset="0"/>
                <a:cs typeface="Arial" panose="020B0604020202020204" pitchFamily="34" charset="0"/>
              </a:rPr>
              <a:t>Monitoring the Flexible Framework – roles and responsibilities</a:t>
            </a:r>
          </a:p>
        </p:txBody>
      </p:sp>
      <p:sp>
        <p:nvSpPr>
          <p:cNvPr id="15" name="Oval Callout 8">
            <a:extLst>
              <a:ext uri="{FF2B5EF4-FFF2-40B4-BE49-F238E27FC236}">
                <a16:creationId xmlns:a16="http://schemas.microsoft.com/office/drawing/2014/main" xmlns="" id="{2820CC32-35B3-4071-8304-59C88D26960D}"/>
              </a:ext>
            </a:extLst>
          </p:cNvPr>
          <p:cNvSpPr/>
          <p:nvPr/>
        </p:nvSpPr>
        <p:spPr>
          <a:xfrm>
            <a:off x="699875" y="881902"/>
            <a:ext cx="1800000" cy="712571"/>
          </a:xfrm>
          <a:prstGeom prst="wedgeEllipseCallout">
            <a:avLst/>
          </a:prstGeom>
          <a:solidFill>
            <a:schemeClr val="accent1">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latin typeface="Arial" panose="020B0604020202020204" pitchFamily="34" charset="0"/>
                <a:cs typeface="Arial" panose="020B0604020202020204" pitchFamily="34" charset="0"/>
              </a:rPr>
              <a:t>Who is  monitoring</a:t>
            </a:r>
          </a:p>
        </p:txBody>
      </p:sp>
      <p:sp>
        <p:nvSpPr>
          <p:cNvPr id="16" name="Oval Callout 9">
            <a:extLst>
              <a:ext uri="{FF2B5EF4-FFF2-40B4-BE49-F238E27FC236}">
                <a16:creationId xmlns:a16="http://schemas.microsoft.com/office/drawing/2014/main" xmlns="" id="{2353D694-63F0-42C2-B815-804D3A45133C}"/>
              </a:ext>
            </a:extLst>
          </p:cNvPr>
          <p:cNvSpPr/>
          <p:nvPr/>
        </p:nvSpPr>
        <p:spPr>
          <a:xfrm>
            <a:off x="2891644" y="867364"/>
            <a:ext cx="1800000" cy="712571"/>
          </a:xfrm>
          <a:prstGeom prst="wedgeEllipseCallout">
            <a:avLst/>
          </a:prstGeom>
          <a:solidFill>
            <a:schemeClr val="accent1">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latin typeface="Arial" panose="020B0604020202020204" pitchFamily="34" charset="0"/>
                <a:cs typeface="Arial" panose="020B0604020202020204" pitchFamily="34" charset="0"/>
              </a:rPr>
              <a:t>What are they monitoring</a:t>
            </a:r>
          </a:p>
        </p:txBody>
      </p:sp>
      <p:sp>
        <p:nvSpPr>
          <p:cNvPr id="17" name="Oval Callout 10">
            <a:extLst>
              <a:ext uri="{FF2B5EF4-FFF2-40B4-BE49-F238E27FC236}">
                <a16:creationId xmlns:a16="http://schemas.microsoft.com/office/drawing/2014/main" xmlns="" id="{BAB27DCA-5A66-4E40-B729-B9C4A4CC3B7C}"/>
              </a:ext>
            </a:extLst>
          </p:cNvPr>
          <p:cNvSpPr/>
          <p:nvPr/>
        </p:nvSpPr>
        <p:spPr>
          <a:xfrm>
            <a:off x="5083413" y="882457"/>
            <a:ext cx="1800000" cy="682383"/>
          </a:xfrm>
          <a:prstGeom prst="wedgeEllipseCallout">
            <a:avLst/>
          </a:prstGeom>
          <a:solidFill>
            <a:schemeClr val="accent1">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latin typeface="Arial" panose="020B0604020202020204" pitchFamily="34" charset="0"/>
                <a:cs typeface="Arial" panose="020B0604020202020204" pitchFamily="34" charset="0"/>
              </a:rPr>
              <a:t>How are they monitoring</a:t>
            </a:r>
          </a:p>
        </p:txBody>
      </p:sp>
      <p:sp>
        <p:nvSpPr>
          <p:cNvPr id="18" name="Oval Callout 11">
            <a:extLst>
              <a:ext uri="{FF2B5EF4-FFF2-40B4-BE49-F238E27FC236}">
                <a16:creationId xmlns:a16="http://schemas.microsoft.com/office/drawing/2014/main" xmlns="" id="{DEAA10FE-3B18-4D5F-8290-DB1EB0D111D8}"/>
              </a:ext>
            </a:extLst>
          </p:cNvPr>
          <p:cNvSpPr/>
          <p:nvPr/>
        </p:nvSpPr>
        <p:spPr>
          <a:xfrm>
            <a:off x="9363916" y="912240"/>
            <a:ext cx="1800000" cy="654457"/>
          </a:xfrm>
          <a:prstGeom prst="wedgeEllipseCallout">
            <a:avLst/>
          </a:prstGeom>
          <a:solidFill>
            <a:schemeClr val="accent1">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latin typeface="Arial" panose="020B0604020202020204" pitchFamily="34" charset="0"/>
                <a:cs typeface="Arial" panose="020B0604020202020204" pitchFamily="34" charset="0"/>
              </a:rPr>
              <a:t>Why are they  monitoring</a:t>
            </a:r>
          </a:p>
        </p:txBody>
      </p:sp>
      <p:sp>
        <p:nvSpPr>
          <p:cNvPr id="19" name="Oval Callout 12">
            <a:extLst>
              <a:ext uri="{FF2B5EF4-FFF2-40B4-BE49-F238E27FC236}">
                <a16:creationId xmlns:a16="http://schemas.microsoft.com/office/drawing/2014/main" xmlns="" id="{D060A88D-B20D-448F-84B6-46117C55418C}"/>
              </a:ext>
            </a:extLst>
          </p:cNvPr>
          <p:cNvSpPr/>
          <p:nvPr/>
        </p:nvSpPr>
        <p:spPr>
          <a:xfrm>
            <a:off x="7201000" y="915689"/>
            <a:ext cx="1800000" cy="682383"/>
          </a:xfrm>
          <a:prstGeom prst="wedgeEllipseCallout">
            <a:avLst/>
          </a:prstGeom>
          <a:solidFill>
            <a:schemeClr val="accent1">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latin typeface="Arial" panose="020B0604020202020204" pitchFamily="34" charset="0"/>
                <a:cs typeface="Arial" panose="020B0604020202020204" pitchFamily="34" charset="0"/>
              </a:rPr>
              <a:t>What are the key questions?</a:t>
            </a:r>
          </a:p>
        </p:txBody>
      </p:sp>
      <p:sp>
        <p:nvSpPr>
          <p:cNvPr id="23" name="Freeform: Shape 22">
            <a:extLst>
              <a:ext uri="{FF2B5EF4-FFF2-40B4-BE49-F238E27FC236}">
                <a16:creationId xmlns:a16="http://schemas.microsoft.com/office/drawing/2014/main" xmlns="" id="{075ED1B6-8472-4639-96E6-464814BBBF2D}"/>
              </a:ext>
            </a:extLst>
          </p:cNvPr>
          <p:cNvSpPr/>
          <p:nvPr/>
        </p:nvSpPr>
        <p:spPr>
          <a:xfrm>
            <a:off x="671530" y="1847850"/>
            <a:ext cx="1800000" cy="936000"/>
          </a:xfrm>
          <a:custGeom>
            <a:avLst/>
            <a:gdLst>
              <a:gd name="connsiteX0" fmla="*/ 0 w 1256234"/>
              <a:gd name="connsiteY0" fmla="*/ 93213 h 932134"/>
              <a:gd name="connsiteX1" fmla="*/ 93213 w 1256234"/>
              <a:gd name="connsiteY1" fmla="*/ 0 h 932134"/>
              <a:gd name="connsiteX2" fmla="*/ 1163021 w 1256234"/>
              <a:gd name="connsiteY2" fmla="*/ 0 h 932134"/>
              <a:gd name="connsiteX3" fmla="*/ 1256234 w 1256234"/>
              <a:gd name="connsiteY3" fmla="*/ 93213 h 932134"/>
              <a:gd name="connsiteX4" fmla="*/ 1256234 w 1256234"/>
              <a:gd name="connsiteY4" fmla="*/ 838921 h 932134"/>
              <a:gd name="connsiteX5" fmla="*/ 1163021 w 1256234"/>
              <a:gd name="connsiteY5" fmla="*/ 932134 h 932134"/>
              <a:gd name="connsiteX6" fmla="*/ 93213 w 1256234"/>
              <a:gd name="connsiteY6" fmla="*/ 932134 h 932134"/>
              <a:gd name="connsiteX7" fmla="*/ 0 w 1256234"/>
              <a:gd name="connsiteY7" fmla="*/ 838921 h 932134"/>
              <a:gd name="connsiteX8" fmla="*/ 0 w 1256234"/>
              <a:gd name="connsiteY8" fmla="*/ 93213 h 93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6234" h="932134">
                <a:moveTo>
                  <a:pt x="0" y="93213"/>
                </a:moveTo>
                <a:cubicBezTo>
                  <a:pt x="0" y="41733"/>
                  <a:pt x="41733" y="0"/>
                  <a:pt x="93213" y="0"/>
                </a:cubicBezTo>
                <a:lnTo>
                  <a:pt x="1163021" y="0"/>
                </a:lnTo>
                <a:cubicBezTo>
                  <a:pt x="1214501" y="0"/>
                  <a:pt x="1256234" y="41733"/>
                  <a:pt x="1256234" y="93213"/>
                </a:cubicBezTo>
                <a:lnTo>
                  <a:pt x="1256234" y="838921"/>
                </a:lnTo>
                <a:cubicBezTo>
                  <a:pt x="1256234" y="890401"/>
                  <a:pt x="1214501" y="932134"/>
                  <a:pt x="1163021" y="932134"/>
                </a:cubicBezTo>
                <a:lnTo>
                  <a:pt x="93213" y="932134"/>
                </a:lnTo>
                <a:cubicBezTo>
                  <a:pt x="41733" y="932134"/>
                  <a:pt x="0" y="890401"/>
                  <a:pt x="0" y="838921"/>
                </a:cubicBezTo>
                <a:lnTo>
                  <a:pt x="0" y="93213"/>
                </a:lnTo>
                <a:close/>
              </a:path>
            </a:pathLst>
          </a:custGeom>
          <a:solidFill>
            <a:schemeClr val="accent1">
              <a:lumMod val="75000"/>
            </a:schemeClr>
          </a:solidFill>
          <a:ln>
            <a:solidFill>
              <a:schemeClr val="accent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461" tIns="37461" rIns="37461" bIns="37461" numCol="1" spcCol="1270" anchor="ctr" anchorCtr="0">
            <a:noAutofit/>
          </a:bodyPr>
          <a:lstStyle/>
          <a:p>
            <a:pPr marL="0" lvl="0" indent="0" algn="ctr" defTabSz="711200">
              <a:lnSpc>
                <a:spcPct val="90000"/>
              </a:lnSpc>
              <a:spcBef>
                <a:spcPct val="0"/>
              </a:spcBef>
              <a:spcAft>
                <a:spcPct val="35000"/>
              </a:spcAft>
              <a:buNone/>
            </a:pPr>
            <a:r>
              <a:rPr lang="en-GB" sz="1600" kern="1200" baseline="0" dirty="0">
                <a:latin typeface="Arial" panose="020B0604020202020204" pitchFamily="34" charset="0"/>
                <a:cs typeface="Arial" panose="020B0604020202020204" pitchFamily="34" charset="0"/>
              </a:rPr>
              <a:t>Care managers</a:t>
            </a:r>
          </a:p>
        </p:txBody>
      </p:sp>
      <p:sp>
        <p:nvSpPr>
          <p:cNvPr id="25" name="Freeform: Shape 24">
            <a:extLst>
              <a:ext uri="{FF2B5EF4-FFF2-40B4-BE49-F238E27FC236}">
                <a16:creationId xmlns:a16="http://schemas.microsoft.com/office/drawing/2014/main" xmlns="" id="{F73451C7-5262-4E16-9D54-BA98BF884620}"/>
              </a:ext>
            </a:extLst>
          </p:cNvPr>
          <p:cNvSpPr/>
          <p:nvPr/>
        </p:nvSpPr>
        <p:spPr>
          <a:xfrm>
            <a:off x="2891644" y="1859772"/>
            <a:ext cx="1800000" cy="936000"/>
          </a:xfrm>
          <a:custGeom>
            <a:avLst/>
            <a:gdLst>
              <a:gd name="connsiteX0" fmla="*/ 0 w 1115329"/>
              <a:gd name="connsiteY0" fmla="*/ 105001 h 1050012"/>
              <a:gd name="connsiteX1" fmla="*/ 105001 w 1115329"/>
              <a:gd name="connsiteY1" fmla="*/ 0 h 1050012"/>
              <a:gd name="connsiteX2" fmla="*/ 1010328 w 1115329"/>
              <a:gd name="connsiteY2" fmla="*/ 0 h 1050012"/>
              <a:gd name="connsiteX3" fmla="*/ 1115329 w 1115329"/>
              <a:gd name="connsiteY3" fmla="*/ 105001 h 1050012"/>
              <a:gd name="connsiteX4" fmla="*/ 1115329 w 1115329"/>
              <a:gd name="connsiteY4" fmla="*/ 945011 h 1050012"/>
              <a:gd name="connsiteX5" fmla="*/ 1010328 w 1115329"/>
              <a:gd name="connsiteY5" fmla="*/ 1050012 h 1050012"/>
              <a:gd name="connsiteX6" fmla="*/ 105001 w 1115329"/>
              <a:gd name="connsiteY6" fmla="*/ 1050012 h 1050012"/>
              <a:gd name="connsiteX7" fmla="*/ 0 w 1115329"/>
              <a:gd name="connsiteY7" fmla="*/ 945011 h 1050012"/>
              <a:gd name="connsiteX8" fmla="*/ 0 w 1115329"/>
              <a:gd name="connsiteY8" fmla="*/ 105001 h 105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5329" h="1050012">
                <a:moveTo>
                  <a:pt x="0" y="105001"/>
                </a:moveTo>
                <a:cubicBezTo>
                  <a:pt x="0" y="47011"/>
                  <a:pt x="47011" y="0"/>
                  <a:pt x="105001" y="0"/>
                </a:cubicBezTo>
                <a:lnTo>
                  <a:pt x="1010328" y="0"/>
                </a:lnTo>
                <a:cubicBezTo>
                  <a:pt x="1068318" y="0"/>
                  <a:pt x="1115329" y="47011"/>
                  <a:pt x="1115329" y="105001"/>
                </a:cubicBezTo>
                <a:lnTo>
                  <a:pt x="1115329" y="945011"/>
                </a:lnTo>
                <a:cubicBezTo>
                  <a:pt x="1115329" y="1003001"/>
                  <a:pt x="1068318" y="1050012"/>
                  <a:pt x="1010328" y="1050012"/>
                </a:cubicBezTo>
                <a:lnTo>
                  <a:pt x="105001" y="1050012"/>
                </a:lnTo>
                <a:cubicBezTo>
                  <a:pt x="47011" y="1050012"/>
                  <a:pt x="0" y="1003001"/>
                  <a:pt x="0" y="945011"/>
                </a:cubicBezTo>
                <a:lnTo>
                  <a:pt x="0" y="105001"/>
                </a:lnTo>
                <a:close/>
              </a:path>
            </a:pathLst>
          </a:custGeom>
          <a:solidFill>
            <a:schemeClr val="accent1">
              <a:lumMod val="75000"/>
            </a:schemeClr>
          </a:solidFill>
          <a:ln>
            <a:solidFill>
              <a:schemeClr val="accent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644" tIns="39644" rIns="39644" bIns="39644" numCol="1" spcCol="1270" anchor="ctr" anchorCtr="0">
            <a:noAutofit/>
          </a:bodyPr>
          <a:lstStyle/>
          <a:p>
            <a:pPr marL="0" lvl="0" indent="0" algn="ctr" defTabSz="622300">
              <a:lnSpc>
                <a:spcPct val="90000"/>
              </a:lnSpc>
              <a:spcBef>
                <a:spcPct val="0"/>
              </a:spcBef>
              <a:spcAft>
                <a:spcPct val="35000"/>
              </a:spcAft>
              <a:buNone/>
            </a:pPr>
            <a:r>
              <a:rPr lang="en-GB" sz="1400" kern="1200" baseline="0" dirty="0">
                <a:latin typeface="Arial" panose="020B0604020202020204" pitchFamily="34" charset="0"/>
                <a:cs typeface="Arial" panose="020B0604020202020204" pitchFamily="34" charset="0"/>
              </a:rPr>
              <a:t>Individual agreement/ support plan</a:t>
            </a:r>
          </a:p>
        </p:txBody>
      </p:sp>
      <p:sp>
        <p:nvSpPr>
          <p:cNvPr id="27" name="Freeform: Shape 26">
            <a:extLst>
              <a:ext uri="{FF2B5EF4-FFF2-40B4-BE49-F238E27FC236}">
                <a16:creationId xmlns:a16="http://schemas.microsoft.com/office/drawing/2014/main" xmlns="" id="{3F02106F-89B6-4CF7-94D9-AB707741E217}"/>
              </a:ext>
            </a:extLst>
          </p:cNvPr>
          <p:cNvSpPr/>
          <p:nvPr/>
        </p:nvSpPr>
        <p:spPr>
          <a:xfrm>
            <a:off x="5113392" y="1845967"/>
            <a:ext cx="1800000" cy="432000"/>
          </a:xfrm>
          <a:custGeom>
            <a:avLst/>
            <a:gdLst>
              <a:gd name="connsiteX0" fmla="*/ 0 w 1535995"/>
              <a:gd name="connsiteY0" fmla="*/ 87470 h 874699"/>
              <a:gd name="connsiteX1" fmla="*/ 87470 w 1535995"/>
              <a:gd name="connsiteY1" fmla="*/ 0 h 874699"/>
              <a:gd name="connsiteX2" fmla="*/ 1448525 w 1535995"/>
              <a:gd name="connsiteY2" fmla="*/ 0 h 874699"/>
              <a:gd name="connsiteX3" fmla="*/ 1535995 w 1535995"/>
              <a:gd name="connsiteY3" fmla="*/ 87470 h 874699"/>
              <a:gd name="connsiteX4" fmla="*/ 1535995 w 1535995"/>
              <a:gd name="connsiteY4" fmla="*/ 787229 h 874699"/>
              <a:gd name="connsiteX5" fmla="*/ 1448525 w 1535995"/>
              <a:gd name="connsiteY5" fmla="*/ 874699 h 874699"/>
              <a:gd name="connsiteX6" fmla="*/ 87470 w 1535995"/>
              <a:gd name="connsiteY6" fmla="*/ 874699 h 874699"/>
              <a:gd name="connsiteX7" fmla="*/ 0 w 1535995"/>
              <a:gd name="connsiteY7" fmla="*/ 787229 h 874699"/>
              <a:gd name="connsiteX8" fmla="*/ 0 w 1535995"/>
              <a:gd name="connsiteY8" fmla="*/ 87470 h 874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995" h="874699">
                <a:moveTo>
                  <a:pt x="0" y="87470"/>
                </a:moveTo>
                <a:cubicBezTo>
                  <a:pt x="0" y="39162"/>
                  <a:pt x="39162" y="0"/>
                  <a:pt x="87470" y="0"/>
                </a:cubicBezTo>
                <a:lnTo>
                  <a:pt x="1448525" y="0"/>
                </a:lnTo>
                <a:cubicBezTo>
                  <a:pt x="1496833" y="0"/>
                  <a:pt x="1535995" y="39162"/>
                  <a:pt x="1535995" y="87470"/>
                </a:cubicBezTo>
                <a:lnTo>
                  <a:pt x="1535995" y="787229"/>
                </a:lnTo>
                <a:cubicBezTo>
                  <a:pt x="1535995" y="835537"/>
                  <a:pt x="1496833" y="874699"/>
                  <a:pt x="1448525" y="874699"/>
                </a:cubicBezTo>
                <a:lnTo>
                  <a:pt x="87470" y="874699"/>
                </a:lnTo>
                <a:cubicBezTo>
                  <a:pt x="39162" y="874699"/>
                  <a:pt x="0" y="835537"/>
                  <a:pt x="0" y="787229"/>
                </a:cubicBezTo>
                <a:lnTo>
                  <a:pt x="0" y="87470"/>
                </a:lnTo>
                <a:close/>
              </a:path>
            </a:pathLst>
          </a:custGeom>
          <a:solidFill>
            <a:schemeClr val="accent1">
              <a:lumMod val="75000"/>
            </a:schemeClr>
          </a:solidFill>
          <a:ln>
            <a:solidFill>
              <a:schemeClr val="accent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509" tIns="34509" rIns="34509" bIns="34509" numCol="1" spcCol="1270" anchor="ctr" anchorCtr="0">
            <a:noAutofit/>
          </a:bodyPr>
          <a:lstStyle/>
          <a:p>
            <a:pPr marL="0" lvl="0" indent="0" algn="ctr" defTabSz="622300">
              <a:lnSpc>
                <a:spcPct val="90000"/>
              </a:lnSpc>
              <a:spcBef>
                <a:spcPct val="0"/>
              </a:spcBef>
              <a:spcAft>
                <a:spcPct val="35000"/>
              </a:spcAft>
              <a:buNone/>
            </a:pPr>
            <a:r>
              <a:rPr lang="en-GB" sz="1400" kern="1200" baseline="0" dirty="0">
                <a:latin typeface="Arial" panose="020B0604020202020204" pitchFamily="34" charset="0"/>
                <a:cs typeface="Arial" panose="020B0604020202020204" pitchFamily="34" charset="0"/>
              </a:rPr>
              <a:t>Care Management Reviews</a:t>
            </a:r>
          </a:p>
        </p:txBody>
      </p:sp>
      <p:sp>
        <p:nvSpPr>
          <p:cNvPr id="29" name="Freeform: Shape 28">
            <a:extLst>
              <a:ext uri="{FF2B5EF4-FFF2-40B4-BE49-F238E27FC236}">
                <a16:creationId xmlns:a16="http://schemas.microsoft.com/office/drawing/2014/main" xmlns="" id="{F70F6CDD-DDC4-4F9E-B95D-7368E42921B3}"/>
              </a:ext>
            </a:extLst>
          </p:cNvPr>
          <p:cNvSpPr/>
          <p:nvPr/>
        </p:nvSpPr>
        <p:spPr>
          <a:xfrm>
            <a:off x="7179722" y="1845967"/>
            <a:ext cx="1800000" cy="936000"/>
          </a:xfrm>
          <a:custGeom>
            <a:avLst/>
            <a:gdLst>
              <a:gd name="connsiteX0" fmla="*/ 0 w 2388896"/>
              <a:gd name="connsiteY0" fmla="*/ 164861 h 1648612"/>
              <a:gd name="connsiteX1" fmla="*/ 164861 w 2388896"/>
              <a:gd name="connsiteY1" fmla="*/ 0 h 1648612"/>
              <a:gd name="connsiteX2" fmla="*/ 2224035 w 2388896"/>
              <a:gd name="connsiteY2" fmla="*/ 0 h 1648612"/>
              <a:gd name="connsiteX3" fmla="*/ 2388896 w 2388896"/>
              <a:gd name="connsiteY3" fmla="*/ 164861 h 1648612"/>
              <a:gd name="connsiteX4" fmla="*/ 2388896 w 2388896"/>
              <a:gd name="connsiteY4" fmla="*/ 1483751 h 1648612"/>
              <a:gd name="connsiteX5" fmla="*/ 2224035 w 2388896"/>
              <a:gd name="connsiteY5" fmla="*/ 1648612 h 1648612"/>
              <a:gd name="connsiteX6" fmla="*/ 164861 w 2388896"/>
              <a:gd name="connsiteY6" fmla="*/ 1648612 h 1648612"/>
              <a:gd name="connsiteX7" fmla="*/ 0 w 2388896"/>
              <a:gd name="connsiteY7" fmla="*/ 1483751 h 1648612"/>
              <a:gd name="connsiteX8" fmla="*/ 0 w 2388896"/>
              <a:gd name="connsiteY8" fmla="*/ 164861 h 164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8896" h="1648612">
                <a:moveTo>
                  <a:pt x="0" y="164861"/>
                </a:moveTo>
                <a:cubicBezTo>
                  <a:pt x="0" y="73811"/>
                  <a:pt x="73811" y="0"/>
                  <a:pt x="164861" y="0"/>
                </a:cubicBezTo>
                <a:lnTo>
                  <a:pt x="2224035" y="0"/>
                </a:lnTo>
                <a:cubicBezTo>
                  <a:pt x="2315085" y="0"/>
                  <a:pt x="2388896" y="73811"/>
                  <a:pt x="2388896" y="164861"/>
                </a:cubicBezTo>
                <a:lnTo>
                  <a:pt x="2388896" y="1483751"/>
                </a:lnTo>
                <a:cubicBezTo>
                  <a:pt x="2388896" y="1574801"/>
                  <a:pt x="2315085" y="1648612"/>
                  <a:pt x="2224035" y="1648612"/>
                </a:cubicBezTo>
                <a:lnTo>
                  <a:pt x="164861" y="1648612"/>
                </a:lnTo>
                <a:cubicBezTo>
                  <a:pt x="73811" y="1648612"/>
                  <a:pt x="0" y="1574801"/>
                  <a:pt x="0" y="1483751"/>
                </a:cubicBezTo>
                <a:lnTo>
                  <a:pt x="0" y="164861"/>
                </a:lnTo>
                <a:close/>
              </a:path>
            </a:pathLst>
          </a:custGeom>
          <a:solidFill>
            <a:schemeClr val="accent1">
              <a:lumMod val="75000"/>
            </a:schemeClr>
          </a:solidFill>
          <a:ln>
            <a:solidFill>
              <a:schemeClr val="accent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76" tIns="57176" rIns="57176" bIns="57176" numCol="1" spcCol="1270" anchor="ctr" anchorCtr="0">
            <a:noAutofit/>
          </a:bodyPr>
          <a:lstStyle/>
          <a:p>
            <a:pPr marL="0" lvl="0" indent="0" algn="ctr" defTabSz="622300">
              <a:lnSpc>
                <a:spcPct val="90000"/>
              </a:lnSpc>
              <a:spcBef>
                <a:spcPct val="0"/>
              </a:spcBef>
              <a:spcAft>
                <a:spcPct val="35000"/>
              </a:spcAft>
              <a:buNone/>
            </a:pPr>
            <a:r>
              <a:rPr lang="en-GB" sz="1400" kern="1200" baseline="0" dirty="0">
                <a:latin typeface="Arial" panose="020B0604020202020204" pitchFamily="34" charset="0"/>
                <a:cs typeface="Arial" panose="020B0604020202020204" pitchFamily="34" charset="0"/>
              </a:rPr>
              <a:t>How well is service delivering outcomes and are any interventions required</a:t>
            </a:r>
          </a:p>
        </p:txBody>
      </p:sp>
      <p:sp>
        <p:nvSpPr>
          <p:cNvPr id="31" name="Freeform: Shape 30">
            <a:extLst>
              <a:ext uri="{FF2B5EF4-FFF2-40B4-BE49-F238E27FC236}">
                <a16:creationId xmlns:a16="http://schemas.microsoft.com/office/drawing/2014/main" xmlns="" id="{689A5A1A-0423-45FF-A037-E0B369844FF8}"/>
              </a:ext>
            </a:extLst>
          </p:cNvPr>
          <p:cNvSpPr/>
          <p:nvPr/>
        </p:nvSpPr>
        <p:spPr>
          <a:xfrm>
            <a:off x="9265494" y="1814137"/>
            <a:ext cx="1800000" cy="936000"/>
          </a:xfrm>
          <a:custGeom>
            <a:avLst/>
            <a:gdLst>
              <a:gd name="connsiteX0" fmla="*/ 0 w 2388885"/>
              <a:gd name="connsiteY0" fmla="*/ 91602 h 916015"/>
              <a:gd name="connsiteX1" fmla="*/ 91602 w 2388885"/>
              <a:gd name="connsiteY1" fmla="*/ 0 h 916015"/>
              <a:gd name="connsiteX2" fmla="*/ 2297284 w 2388885"/>
              <a:gd name="connsiteY2" fmla="*/ 0 h 916015"/>
              <a:gd name="connsiteX3" fmla="*/ 2388886 w 2388885"/>
              <a:gd name="connsiteY3" fmla="*/ 91602 h 916015"/>
              <a:gd name="connsiteX4" fmla="*/ 2388885 w 2388885"/>
              <a:gd name="connsiteY4" fmla="*/ 824414 h 916015"/>
              <a:gd name="connsiteX5" fmla="*/ 2297283 w 2388885"/>
              <a:gd name="connsiteY5" fmla="*/ 916016 h 916015"/>
              <a:gd name="connsiteX6" fmla="*/ 91602 w 2388885"/>
              <a:gd name="connsiteY6" fmla="*/ 916015 h 916015"/>
              <a:gd name="connsiteX7" fmla="*/ 0 w 2388885"/>
              <a:gd name="connsiteY7" fmla="*/ 824413 h 916015"/>
              <a:gd name="connsiteX8" fmla="*/ 0 w 2388885"/>
              <a:gd name="connsiteY8" fmla="*/ 91602 h 91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8885" h="916015">
                <a:moveTo>
                  <a:pt x="0" y="91602"/>
                </a:moveTo>
                <a:cubicBezTo>
                  <a:pt x="0" y="41012"/>
                  <a:pt x="41012" y="0"/>
                  <a:pt x="91602" y="0"/>
                </a:cubicBezTo>
                <a:lnTo>
                  <a:pt x="2297284" y="0"/>
                </a:lnTo>
                <a:cubicBezTo>
                  <a:pt x="2347874" y="0"/>
                  <a:pt x="2388886" y="41012"/>
                  <a:pt x="2388886" y="91602"/>
                </a:cubicBezTo>
                <a:cubicBezTo>
                  <a:pt x="2388886" y="335873"/>
                  <a:pt x="2388885" y="580143"/>
                  <a:pt x="2388885" y="824414"/>
                </a:cubicBezTo>
                <a:cubicBezTo>
                  <a:pt x="2388885" y="875004"/>
                  <a:pt x="2347873" y="916016"/>
                  <a:pt x="2297283" y="916016"/>
                </a:cubicBezTo>
                <a:lnTo>
                  <a:pt x="91602" y="916015"/>
                </a:lnTo>
                <a:cubicBezTo>
                  <a:pt x="41012" y="916015"/>
                  <a:pt x="0" y="875003"/>
                  <a:pt x="0" y="824413"/>
                </a:cubicBezTo>
                <a:lnTo>
                  <a:pt x="0" y="91602"/>
                </a:lnTo>
                <a:close/>
              </a:path>
            </a:pathLst>
          </a:custGeom>
          <a:solidFill>
            <a:schemeClr val="accent1">
              <a:lumMod val="75000"/>
            </a:schemeClr>
          </a:solidFill>
          <a:ln>
            <a:solidFill>
              <a:schemeClr val="accent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989" tIns="36989" rIns="36989" bIns="36989"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Impact on future interventions</a:t>
            </a:r>
          </a:p>
        </p:txBody>
      </p:sp>
      <p:sp>
        <p:nvSpPr>
          <p:cNvPr id="33" name="Freeform: Shape 32">
            <a:extLst>
              <a:ext uri="{FF2B5EF4-FFF2-40B4-BE49-F238E27FC236}">
                <a16:creationId xmlns:a16="http://schemas.microsoft.com/office/drawing/2014/main" xmlns="" id="{E3BAF02C-E721-4408-963C-0BE45FA84551}"/>
              </a:ext>
            </a:extLst>
          </p:cNvPr>
          <p:cNvSpPr/>
          <p:nvPr/>
        </p:nvSpPr>
        <p:spPr>
          <a:xfrm>
            <a:off x="5130219" y="2348780"/>
            <a:ext cx="1800000" cy="432000"/>
          </a:xfrm>
          <a:custGeom>
            <a:avLst/>
            <a:gdLst>
              <a:gd name="connsiteX0" fmla="*/ 0 w 1579069"/>
              <a:gd name="connsiteY0" fmla="*/ 85678 h 856781"/>
              <a:gd name="connsiteX1" fmla="*/ 85678 w 1579069"/>
              <a:gd name="connsiteY1" fmla="*/ 0 h 856781"/>
              <a:gd name="connsiteX2" fmla="*/ 1493391 w 1579069"/>
              <a:gd name="connsiteY2" fmla="*/ 0 h 856781"/>
              <a:gd name="connsiteX3" fmla="*/ 1579069 w 1579069"/>
              <a:gd name="connsiteY3" fmla="*/ 85678 h 856781"/>
              <a:gd name="connsiteX4" fmla="*/ 1579069 w 1579069"/>
              <a:gd name="connsiteY4" fmla="*/ 771103 h 856781"/>
              <a:gd name="connsiteX5" fmla="*/ 1493391 w 1579069"/>
              <a:gd name="connsiteY5" fmla="*/ 856781 h 856781"/>
              <a:gd name="connsiteX6" fmla="*/ 85678 w 1579069"/>
              <a:gd name="connsiteY6" fmla="*/ 856781 h 856781"/>
              <a:gd name="connsiteX7" fmla="*/ 0 w 1579069"/>
              <a:gd name="connsiteY7" fmla="*/ 771103 h 856781"/>
              <a:gd name="connsiteX8" fmla="*/ 0 w 1579069"/>
              <a:gd name="connsiteY8" fmla="*/ 85678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9069" h="856781">
                <a:moveTo>
                  <a:pt x="0" y="85678"/>
                </a:moveTo>
                <a:cubicBezTo>
                  <a:pt x="0" y="38359"/>
                  <a:pt x="38359" y="0"/>
                  <a:pt x="85678" y="0"/>
                </a:cubicBezTo>
                <a:lnTo>
                  <a:pt x="1493391" y="0"/>
                </a:lnTo>
                <a:cubicBezTo>
                  <a:pt x="1540710" y="0"/>
                  <a:pt x="1579069" y="38359"/>
                  <a:pt x="1579069" y="85678"/>
                </a:cubicBezTo>
                <a:lnTo>
                  <a:pt x="1579069" y="771103"/>
                </a:lnTo>
                <a:cubicBezTo>
                  <a:pt x="1579069" y="818422"/>
                  <a:pt x="1540710" y="856781"/>
                  <a:pt x="1493391" y="856781"/>
                </a:cubicBezTo>
                <a:lnTo>
                  <a:pt x="85678" y="856781"/>
                </a:lnTo>
                <a:cubicBezTo>
                  <a:pt x="38359" y="856781"/>
                  <a:pt x="0" y="818422"/>
                  <a:pt x="0" y="771103"/>
                </a:cubicBezTo>
                <a:lnTo>
                  <a:pt x="0" y="85678"/>
                </a:lnTo>
                <a:close/>
              </a:path>
            </a:pathLst>
          </a:custGeom>
          <a:solidFill>
            <a:schemeClr val="accent1">
              <a:lumMod val="75000"/>
            </a:schemeClr>
          </a:solidFill>
          <a:ln>
            <a:solidFill>
              <a:schemeClr val="accent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984" tIns="33984" rIns="33984" bIns="33984" numCol="1" spcCol="1270" anchor="ctr" anchorCtr="0">
            <a:noAutofit/>
          </a:bodyPr>
          <a:lstStyle/>
          <a:p>
            <a:pPr marL="0" lvl="0" indent="0" algn="ctr" defTabSz="622300">
              <a:lnSpc>
                <a:spcPct val="90000"/>
              </a:lnSpc>
              <a:spcBef>
                <a:spcPct val="0"/>
              </a:spcBef>
              <a:spcAft>
                <a:spcPct val="35000"/>
              </a:spcAft>
              <a:buNone/>
            </a:pPr>
            <a:r>
              <a:rPr lang="en-GB" sz="1400" kern="1200" baseline="0" dirty="0">
                <a:latin typeface="Arial" panose="020B0604020202020204" pitchFamily="34" charset="0"/>
                <a:cs typeface="Arial" panose="020B0604020202020204" pitchFamily="34" charset="0"/>
              </a:rPr>
              <a:t>Key worker and family information</a:t>
            </a:r>
          </a:p>
        </p:txBody>
      </p:sp>
      <p:sp>
        <p:nvSpPr>
          <p:cNvPr id="21" name="TextBox 20">
            <a:extLst>
              <a:ext uri="{FF2B5EF4-FFF2-40B4-BE49-F238E27FC236}">
                <a16:creationId xmlns:a16="http://schemas.microsoft.com/office/drawing/2014/main" xmlns="" id="{6F0D2B58-73AD-49A4-BBA5-A2F8CDD576B7}"/>
              </a:ext>
            </a:extLst>
          </p:cNvPr>
          <p:cNvSpPr txBox="1"/>
          <p:nvPr/>
        </p:nvSpPr>
        <p:spPr bwMode="auto">
          <a:xfrm>
            <a:off x="10451049" y="2605756"/>
            <a:ext cx="1425734" cy="523220"/>
          </a:xfrm>
          <a:prstGeom prst="rect">
            <a:avLst/>
          </a:prstGeom>
          <a:solidFill>
            <a:schemeClr val="accent1">
              <a:lumMod val="40000"/>
              <a:lumOff val="60000"/>
            </a:schemeClr>
          </a:solidFill>
        </p:spPr>
        <p:txBody>
          <a:bodyPr wrap="square">
            <a:spAutoFit/>
          </a:bodyPr>
          <a:lstStyle/>
          <a:p>
            <a:pPr>
              <a:defRPr/>
            </a:pPr>
            <a:r>
              <a:rPr lang="en-GB" sz="1400" dirty="0">
                <a:latin typeface="Arial" charset="0"/>
              </a:rPr>
              <a:t>Quality of individual care</a:t>
            </a:r>
          </a:p>
        </p:txBody>
      </p:sp>
      <p:sp>
        <p:nvSpPr>
          <p:cNvPr id="34" name="Freeform: Shape 33">
            <a:extLst>
              <a:ext uri="{FF2B5EF4-FFF2-40B4-BE49-F238E27FC236}">
                <a16:creationId xmlns:a16="http://schemas.microsoft.com/office/drawing/2014/main" xmlns="" id="{E4177B8B-B96F-449A-9BF2-51D4BA6F153F}"/>
              </a:ext>
            </a:extLst>
          </p:cNvPr>
          <p:cNvSpPr/>
          <p:nvPr/>
        </p:nvSpPr>
        <p:spPr>
          <a:xfrm>
            <a:off x="671530" y="3249032"/>
            <a:ext cx="1800000" cy="936000"/>
          </a:xfrm>
          <a:custGeom>
            <a:avLst/>
            <a:gdLst>
              <a:gd name="connsiteX0" fmla="*/ 0 w 1256234"/>
              <a:gd name="connsiteY0" fmla="*/ 93213 h 932134"/>
              <a:gd name="connsiteX1" fmla="*/ 93213 w 1256234"/>
              <a:gd name="connsiteY1" fmla="*/ 0 h 932134"/>
              <a:gd name="connsiteX2" fmla="*/ 1163021 w 1256234"/>
              <a:gd name="connsiteY2" fmla="*/ 0 h 932134"/>
              <a:gd name="connsiteX3" fmla="*/ 1256234 w 1256234"/>
              <a:gd name="connsiteY3" fmla="*/ 93213 h 932134"/>
              <a:gd name="connsiteX4" fmla="*/ 1256234 w 1256234"/>
              <a:gd name="connsiteY4" fmla="*/ 838921 h 932134"/>
              <a:gd name="connsiteX5" fmla="*/ 1163021 w 1256234"/>
              <a:gd name="connsiteY5" fmla="*/ 932134 h 932134"/>
              <a:gd name="connsiteX6" fmla="*/ 93213 w 1256234"/>
              <a:gd name="connsiteY6" fmla="*/ 932134 h 932134"/>
              <a:gd name="connsiteX7" fmla="*/ 0 w 1256234"/>
              <a:gd name="connsiteY7" fmla="*/ 838921 h 932134"/>
              <a:gd name="connsiteX8" fmla="*/ 0 w 1256234"/>
              <a:gd name="connsiteY8" fmla="*/ 93213 h 93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6234" h="932134">
                <a:moveTo>
                  <a:pt x="0" y="93213"/>
                </a:moveTo>
                <a:cubicBezTo>
                  <a:pt x="0" y="41733"/>
                  <a:pt x="41733" y="0"/>
                  <a:pt x="93213" y="0"/>
                </a:cubicBezTo>
                <a:lnTo>
                  <a:pt x="1163021" y="0"/>
                </a:lnTo>
                <a:cubicBezTo>
                  <a:pt x="1214501" y="0"/>
                  <a:pt x="1256234" y="41733"/>
                  <a:pt x="1256234" y="93213"/>
                </a:cubicBezTo>
                <a:lnTo>
                  <a:pt x="1256234" y="838921"/>
                </a:lnTo>
                <a:cubicBezTo>
                  <a:pt x="1256234" y="890401"/>
                  <a:pt x="1214501" y="932134"/>
                  <a:pt x="1163021" y="932134"/>
                </a:cubicBezTo>
                <a:lnTo>
                  <a:pt x="93213" y="932134"/>
                </a:lnTo>
                <a:cubicBezTo>
                  <a:pt x="41733" y="932134"/>
                  <a:pt x="0" y="890401"/>
                  <a:pt x="0" y="838921"/>
                </a:cubicBezTo>
                <a:lnTo>
                  <a:pt x="0" y="93213"/>
                </a:lnTo>
                <a:close/>
              </a:path>
            </a:pathLst>
          </a:custGeom>
          <a:solidFill>
            <a:schemeClr val="accent1">
              <a:lumMod val="75000"/>
            </a:schemeClr>
          </a:solidFill>
          <a:ln>
            <a:solidFill>
              <a:schemeClr val="accent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461" tIns="37461" rIns="37461" bIns="37461" numCol="1" spcCol="1270" anchor="ctr" anchorCtr="0">
            <a:noAutofit/>
          </a:bodyPr>
          <a:lstStyle/>
          <a:p>
            <a:pPr marL="0" lvl="0" indent="0" algn="ctr" defTabSz="711200">
              <a:lnSpc>
                <a:spcPct val="90000"/>
              </a:lnSpc>
              <a:spcBef>
                <a:spcPct val="0"/>
              </a:spcBef>
              <a:spcAft>
                <a:spcPct val="35000"/>
              </a:spcAft>
              <a:buNone/>
            </a:pPr>
            <a:r>
              <a:rPr lang="en-GB" sz="1600" kern="1200" baseline="0" dirty="0">
                <a:latin typeface="Arial" panose="020B0604020202020204" pitchFamily="34" charset="0"/>
                <a:cs typeface="Arial" panose="020B0604020202020204" pitchFamily="34" charset="0"/>
              </a:rPr>
              <a:t>Purchasing authorities</a:t>
            </a:r>
          </a:p>
        </p:txBody>
      </p:sp>
      <p:sp>
        <p:nvSpPr>
          <p:cNvPr id="35" name="Freeform: Shape 34">
            <a:extLst>
              <a:ext uri="{FF2B5EF4-FFF2-40B4-BE49-F238E27FC236}">
                <a16:creationId xmlns:a16="http://schemas.microsoft.com/office/drawing/2014/main" xmlns="" id="{4F59651F-21D6-4C51-BE02-F7E47DFEBC6A}"/>
              </a:ext>
            </a:extLst>
          </p:cNvPr>
          <p:cNvSpPr/>
          <p:nvPr/>
        </p:nvSpPr>
        <p:spPr>
          <a:xfrm>
            <a:off x="2891644" y="3292602"/>
            <a:ext cx="1800000" cy="936000"/>
          </a:xfrm>
          <a:custGeom>
            <a:avLst/>
            <a:gdLst>
              <a:gd name="connsiteX0" fmla="*/ 0 w 1115329"/>
              <a:gd name="connsiteY0" fmla="*/ 105001 h 1050012"/>
              <a:gd name="connsiteX1" fmla="*/ 105001 w 1115329"/>
              <a:gd name="connsiteY1" fmla="*/ 0 h 1050012"/>
              <a:gd name="connsiteX2" fmla="*/ 1010328 w 1115329"/>
              <a:gd name="connsiteY2" fmla="*/ 0 h 1050012"/>
              <a:gd name="connsiteX3" fmla="*/ 1115329 w 1115329"/>
              <a:gd name="connsiteY3" fmla="*/ 105001 h 1050012"/>
              <a:gd name="connsiteX4" fmla="*/ 1115329 w 1115329"/>
              <a:gd name="connsiteY4" fmla="*/ 945011 h 1050012"/>
              <a:gd name="connsiteX5" fmla="*/ 1010328 w 1115329"/>
              <a:gd name="connsiteY5" fmla="*/ 1050012 h 1050012"/>
              <a:gd name="connsiteX6" fmla="*/ 105001 w 1115329"/>
              <a:gd name="connsiteY6" fmla="*/ 1050012 h 1050012"/>
              <a:gd name="connsiteX7" fmla="*/ 0 w 1115329"/>
              <a:gd name="connsiteY7" fmla="*/ 945011 h 1050012"/>
              <a:gd name="connsiteX8" fmla="*/ 0 w 1115329"/>
              <a:gd name="connsiteY8" fmla="*/ 105001 h 105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5329" h="1050012">
                <a:moveTo>
                  <a:pt x="0" y="105001"/>
                </a:moveTo>
                <a:cubicBezTo>
                  <a:pt x="0" y="47011"/>
                  <a:pt x="47011" y="0"/>
                  <a:pt x="105001" y="0"/>
                </a:cubicBezTo>
                <a:lnTo>
                  <a:pt x="1010328" y="0"/>
                </a:lnTo>
                <a:cubicBezTo>
                  <a:pt x="1068318" y="0"/>
                  <a:pt x="1115329" y="47011"/>
                  <a:pt x="1115329" y="105001"/>
                </a:cubicBezTo>
                <a:lnTo>
                  <a:pt x="1115329" y="945011"/>
                </a:lnTo>
                <a:cubicBezTo>
                  <a:pt x="1115329" y="1003001"/>
                  <a:pt x="1068318" y="1050012"/>
                  <a:pt x="1010328" y="1050012"/>
                </a:cubicBezTo>
                <a:lnTo>
                  <a:pt x="105001" y="1050012"/>
                </a:lnTo>
                <a:cubicBezTo>
                  <a:pt x="47011" y="1050012"/>
                  <a:pt x="0" y="1003001"/>
                  <a:pt x="0" y="945011"/>
                </a:cubicBezTo>
                <a:lnTo>
                  <a:pt x="0" y="105001"/>
                </a:lnTo>
                <a:close/>
              </a:path>
            </a:pathLst>
          </a:custGeom>
          <a:solidFill>
            <a:schemeClr val="accent1">
              <a:lumMod val="75000"/>
            </a:schemeClr>
          </a:solidFill>
          <a:ln>
            <a:solidFill>
              <a:schemeClr val="accent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644" tIns="39644" rIns="39644" bIns="39644" numCol="1" spcCol="1270" anchor="ctr" anchorCtr="0">
            <a:noAutofit/>
          </a:bodyPr>
          <a:lstStyle/>
          <a:p>
            <a:pPr marL="0" lvl="0" indent="0" algn="ctr" defTabSz="622300">
              <a:lnSpc>
                <a:spcPct val="90000"/>
              </a:lnSpc>
              <a:spcBef>
                <a:spcPct val="0"/>
              </a:spcBef>
              <a:spcAft>
                <a:spcPct val="35000"/>
              </a:spcAft>
              <a:buNone/>
            </a:pPr>
            <a:r>
              <a:rPr lang="en-GB" sz="1400" kern="1200" baseline="0" dirty="0">
                <a:latin typeface="Arial" panose="020B0604020202020204" pitchFamily="34" charset="0"/>
                <a:cs typeface="Arial" panose="020B0604020202020204" pitchFamily="34" charset="0"/>
              </a:rPr>
              <a:t>Service contract</a:t>
            </a:r>
          </a:p>
        </p:txBody>
      </p:sp>
      <p:sp>
        <p:nvSpPr>
          <p:cNvPr id="36" name="Freeform: Shape 35">
            <a:extLst>
              <a:ext uri="{FF2B5EF4-FFF2-40B4-BE49-F238E27FC236}">
                <a16:creationId xmlns:a16="http://schemas.microsoft.com/office/drawing/2014/main" xmlns="" id="{95905B7B-BEA7-4791-923E-672222DD70BE}"/>
              </a:ext>
            </a:extLst>
          </p:cNvPr>
          <p:cNvSpPr/>
          <p:nvPr/>
        </p:nvSpPr>
        <p:spPr>
          <a:xfrm>
            <a:off x="7231696" y="3273028"/>
            <a:ext cx="1800000" cy="936000"/>
          </a:xfrm>
          <a:custGeom>
            <a:avLst/>
            <a:gdLst>
              <a:gd name="connsiteX0" fmla="*/ 0 w 2388896"/>
              <a:gd name="connsiteY0" fmla="*/ 164861 h 1648612"/>
              <a:gd name="connsiteX1" fmla="*/ 164861 w 2388896"/>
              <a:gd name="connsiteY1" fmla="*/ 0 h 1648612"/>
              <a:gd name="connsiteX2" fmla="*/ 2224035 w 2388896"/>
              <a:gd name="connsiteY2" fmla="*/ 0 h 1648612"/>
              <a:gd name="connsiteX3" fmla="*/ 2388896 w 2388896"/>
              <a:gd name="connsiteY3" fmla="*/ 164861 h 1648612"/>
              <a:gd name="connsiteX4" fmla="*/ 2388896 w 2388896"/>
              <a:gd name="connsiteY4" fmla="*/ 1483751 h 1648612"/>
              <a:gd name="connsiteX5" fmla="*/ 2224035 w 2388896"/>
              <a:gd name="connsiteY5" fmla="*/ 1648612 h 1648612"/>
              <a:gd name="connsiteX6" fmla="*/ 164861 w 2388896"/>
              <a:gd name="connsiteY6" fmla="*/ 1648612 h 1648612"/>
              <a:gd name="connsiteX7" fmla="*/ 0 w 2388896"/>
              <a:gd name="connsiteY7" fmla="*/ 1483751 h 1648612"/>
              <a:gd name="connsiteX8" fmla="*/ 0 w 2388896"/>
              <a:gd name="connsiteY8" fmla="*/ 164861 h 164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8896" h="1648612">
                <a:moveTo>
                  <a:pt x="0" y="164861"/>
                </a:moveTo>
                <a:cubicBezTo>
                  <a:pt x="0" y="73811"/>
                  <a:pt x="73811" y="0"/>
                  <a:pt x="164861" y="0"/>
                </a:cubicBezTo>
                <a:lnTo>
                  <a:pt x="2224035" y="0"/>
                </a:lnTo>
                <a:cubicBezTo>
                  <a:pt x="2315085" y="0"/>
                  <a:pt x="2388896" y="73811"/>
                  <a:pt x="2388896" y="164861"/>
                </a:cubicBezTo>
                <a:lnTo>
                  <a:pt x="2388896" y="1483751"/>
                </a:lnTo>
                <a:cubicBezTo>
                  <a:pt x="2388896" y="1574801"/>
                  <a:pt x="2315085" y="1648612"/>
                  <a:pt x="2224035" y="1648612"/>
                </a:cubicBezTo>
                <a:lnTo>
                  <a:pt x="164861" y="1648612"/>
                </a:lnTo>
                <a:cubicBezTo>
                  <a:pt x="73811" y="1648612"/>
                  <a:pt x="0" y="1574801"/>
                  <a:pt x="0" y="1483751"/>
                </a:cubicBezTo>
                <a:lnTo>
                  <a:pt x="0" y="164861"/>
                </a:lnTo>
                <a:close/>
              </a:path>
            </a:pathLst>
          </a:custGeom>
          <a:solidFill>
            <a:schemeClr val="accent1">
              <a:lumMod val="75000"/>
            </a:schemeClr>
          </a:solidFill>
          <a:ln>
            <a:solidFill>
              <a:schemeClr val="accent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76" tIns="57176" rIns="57176" bIns="57176" numCol="1" spcCol="1270" anchor="ctr" anchorCtr="0">
            <a:noAutofit/>
          </a:bodyPr>
          <a:lstStyle/>
          <a:p>
            <a:pPr lvl="0" algn="ctr" defTabSz="622300">
              <a:lnSpc>
                <a:spcPct val="90000"/>
              </a:lnSpc>
              <a:spcAft>
                <a:spcPct val="35000"/>
              </a:spcAft>
            </a:pPr>
            <a:r>
              <a:rPr lang="en-GB" sz="1300" dirty="0">
                <a:latin typeface="Arial" panose="020B0604020202020204" pitchFamily="34" charset="0"/>
                <a:cs typeface="Arial" panose="020B0604020202020204" pitchFamily="34" charset="0"/>
              </a:rPr>
              <a:t>How well is Provider performing against Service Specification and are any interventions required</a:t>
            </a:r>
          </a:p>
        </p:txBody>
      </p:sp>
      <p:sp>
        <p:nvSpPr>
          <p:cNvPr id="37" name="Freeform: Shape 36">
            <a:extLst>
              <a:ext uri="{FF2B5EF4-FFF2-40B4-BE49-F238E27FC236}">
                <a16:creationId xmlns:a16="http://schemas.microsoft.com/office/drawing/2014/main" xmlns="" id="{EE6FCB61-60A6-4B0A-ACA5-A6CFEA5313EE}"/>
              </a:ext>
            </a:extLst>
          </p:cNvPr>
          <p:cNvSpPr/>
          <p:nvPr/>
        </p:nvSpPr>
        <p:spPr>
          <a:xfrm>
            <a:off x="9300356" y="3241527"/>
            <a:ext cx="1800000" cy="936000"/>
          </a:xfrm>
          <a:custGeom>
            <a:avLst/>
            <a:gdLst>
              <a:gd name="connsiteX0" fmla="*/ 0 w 2388885"/>
              <a:gd name="connsiteY0" fmla="*/ 91602 h 916015"/>
              <a:gd name="connsiteX1" fmla="*/ 91602 w 2388885"/>
              <a:gd name="connsiteY1" fmla="*/ 0 h 916015"/>
              <a:gd name="connsiteX2" fmla="*/ 2297284 w 2388885"/>
              <a:gd name="connsiteY2" fmla="*/ 0 h 916015"/>
              <a:gd name="connsiteX3" fmla="*/ 2388886 w 2388885"/>
              <a:gd name="connsiteY3" fmla="*/ 91602 h 916015"/>
              <a:gd name="connsiteX4" fmla="*/ 2388885 w 2388885"/>
              <a:gd name="connsiteY4" fmla="*/ 824414 h 916015"/>
              <a:gd name="connsiteX5" fmla="*/ 2297283 w 2388885"/>
              <a:gd name="connsiteY5" fmla="*/ 916016 h 916015"/>
              <a:gd name="connsiteX6" fmla="*/ 91602 w 2388885"/>
              <a:gd name="connsiteY6" fmla="*/ 916015 h 916015"/>
              <a:gd name="connsiteX7" fmla="*/ 0 w 2388885"/>
              <a:gd name="connsiteY7" fmla="*/ 824413 h 916015"/>
              <a:gd name="connsiteX8" fmla="*/ 0 w 2388885"/>
              <a:gd name="connsiteY8" fmla="*/ 91602 h 91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8885" h="916015">
                <a:moveTo>
                  <a:pt x="0" y="91602"/>
                </a:moveTo>
                <a:cubicBezTo>
                  <a:pt x="0" y="41012"/>
                  <a:pt x="41012" y="0"/>
                  <a:pt x="91602" y="0"/>
                </a:cubicBezTo>
                <a:lnTo>
                  <a:pt x="2297284" y="0"/>
                </a:lnTo>
                <a:cubicBezTo>
                  <a:pt x="2347874" y="0"/>
                  <a:pt x="2388886" y="41012"/>
                  <a:pt x="2388886" y="91602"/>
                </a:cubicBezTo>
                <a:cubicBezTo>
                  <a:pt x="2388886" y="335873"/>
                  <a:pt x="2388885" y="580143"/>
                  <a:pt x="2388885" y="824414"/>
                </a:cubicBezTo>
                <a:cubicBezTo>
                  <a:pt x="2388885" y="875004"/>
                  <a:pt x="2347873" y="916016"/>
                  <a:pt x="2297283" y="916016"/>
                </a:cubicBezTo>
                <a:lnTo>
                  <a:pt x="91602" y="916015"/>
                </a:lnTo>
                <a:cubicBezTo>
                  <a:pt x="41012" y="916015"/>
                  <a:pt x="0" y="875003"/>
                  <a:pt x="0" y="824413"/>
                </a:cubicBezTo>
                <a:lnTo>
                  <a:pt x="0" y="91602"/>
                </a:lnTo>
                <a:close/>
              </a:path>
            </a:pathLst>
          </a:custGeom>
          <a:solidFill>
            <a:schemeClr val="accent1">
              <a:lumMod val="75000"/>
            </a:schemeClr>
          </a:solidFill>
          <a:ln>
            <a:solidFill>
              <a:schemeClr val="accent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989" tIns="36989" rIns="36989" bIns="36989" numCol="1" spcCol="1270" anchor="ctr" anchorCtr="0">
            <a:noAutofit/>
          </a:bodyPr>
          <a:lstStyle/>
          <a:p>
            <a:pPr lvl="0" algn="ctr" defTabSz="711200">
              <a:lnSpc>
                <a:spcPct val="90000"/>
              </a:lnSpc>
              <a:spcAft>
                <a:spcPct val="35000"/>
              </a:spcAft>
            </a:pPr>
            <a:r>
              <a:rPr lang="en-GB" sz="1600" dirty="0">
                <a:latin typeface="Arial" panose="020B0604020202020204" pitchFamily="34" charset="0"/>
                <a:cs typeface="Arial" panose="020B0604020202020204" pitchFamily="34" charset="0"/>
              </a:rPr>
              <a:t>Impact on future specification and contract terms</a:t>
            </a:r>
          </a:p>
        </p:txBody>
      </p:sp>
      <p:sp>
        <p:nvSpPr>
          <p:cNvPr id="38" name="TextBox 37">
            <a:extLst>
              <a:ext uri="{FF2B5EF4-FFF2-40B4-BE49-F238E27FC236}">
                <a16:creationId xmlns:a16="http://schemas.microsoft.com/office/drawing/2014/main" xmlns="" id="{A45E6921-8AC1-4C2C-BE26-D2D310C7DF17}"/>
              </a:ext>
            </a:extLst>
          </p:cNvPr>
          <p:cNvSpPr txBox="1"/>
          <p:nvPr/>
        </p:nvSpPr>
        <p:spPr bwMode="auto">
          <a:xfrm>
            <a:off x="10451049" y="4032605"/>
            <a:ext cx="1425734" cy="523220"/>
          </a:xfrm>
          <a:prstGeom prst="rect">
            <a:avLst/>
          </a:prstGeom>
          <a:solidFill>
            <a:schemeClr val="accent1">
              <a:lumMod val="40000"/>
              <a:lumOff val="60000"/>
            </a:schemeClr>
          </a:solidFill>
        </p:spPr>
        <p:txBody>
          <a:bodyPr wrap="square" anchor="ctr">
            <a:spAutoFit/>
          </a:bodyPr>
          <a:lstStyle/>
          <a:p>
            <a:pPr>
              <a:defRPr/>
            </a:pPr>
            <a:r>
              <a:rPr lang="en-GB" sz="1400" dirty="0">
                <a:latin typeface="Arial" charset="0"/>
              </a:rPr>
              <a:t>Quality of service</a:t>
            </a:r>
          </a:p>
        </p:txBody>
      </p:sp>
      <p:sp>
        <p:nvSpPr>
          <p:cNvPr id="39" name="Freeform: Shape 38">
            <a:extLst>
              <a:ext uri="{FF2B5EF4-FFF2-40B4-BE49-F238E27FC236}">
                <a16:creationId xmlns:a16="http://schemas.microsoft.com/office/drawing/2014/main" xmlns="" id="{6CB41865-6839-4B27-B5AA-6DE35F942D6A}"/>
              </a:ext>
            </a:extLst>
          </p:cNvPr>
          <p:cNvSpPr/>
          <p:nvPr/>
        </p:nvSpPr>
        <p:spPr>
          <a:xfrm>
            <a:off x="5066302" y="3273028"/>
            <a:ext cx="1800000" cy="936000"/>
          </a:xfrm>
          <a:custGeom>
            <a:avLst/>
            <a:gdLst>
              <a:gd name="connsiteX0" fmla="*/ 0 w 1115329"/>
              <a:gd name="connsiteY0" fmla="*/ 105001 h 1050012"/>
              <a:gd name="connsiteX1" fmla="*/ 105001 w 1115329"/>
              <a:gd name="connsiteY1" fmla="*/ 0 h 1050012"/>
              <a:gd name="connsiteX2" fmla="*/ 1010328 w 1115329"/>
              <a:gd name="connsiteY2" fmla="*/ 0 h 1050012"/>
              <a:gd name="connsiteX3" fmla="*/ 1115329 w 1115329"/>
              <a:gd name="connsiteY3" fmla="*/ 105001 h 1050012"/>
              <a:gd name="connsiteX4" fmla="*/ 1115329 w 1115329"/>
              <a:gd name="connsiteY4" fmla="*/ 945011 h 1050012"/>
              <a:gd name="connsiteX5" fmla="*/ 1010328 w 1115329"/>
              <a:gd name="connsiteY5" fmla="*/ 1050012 h 1050012"/>
              <a:gd name="connsiteX6" fmla="*/ 105001 w 1115329"/>
              <a:gd name="connsiteY6" fmla="*/ 1050012 h 1050012"/>
              <a:gd name="connsiteX7" fmla="*/ 0 w 1115329"/>
              <a:gd name="connsiteY7" fmla="*/ 945011 h 1050012"/>
              <a:gd name="connsiteX8" fmla="*/ 0 w 1115329"/>
              <a:gd name="connsiteY8" fmla="*/ 105001 h 105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5329" h="1050012">
                <a:moveTo>
                  <a:pt x="0" y="105001"/>
                </a:moveTo>
                <a:cubicBezTo>
                  <a:pt x="0" y="47011"/>
                  <a:pt x="47011" y="0"/>
                  <a:pt x="105001" y="0"/>
                </a:cubicBezTo>
                <a:lnTo>
                  <a:pt x="1010328" y="0"/>
                </a:lnTo>
                <a:cubicBezTo>
                  <a:pt x="1068318" y="0"/>
                  <a:pt x="1115329" y="47011"/>
                  <a:pt x="1115329" y="105001"/>
                </a:cubicBezTo>
                <a:lnTo>
                  <a:pt x="1115329" y="945011"/>
                </a:lnTo>
                <a:cubicBezTo>
                  <a:pt x="1115329" y="1003001"/>
                  <a:pt x="1068318" y="1050012"/>
                  <a:pt x="1010328" y="1050012"/>
                </a:cubicBezTo>
                <a:lnTo>
                  <a:pt x="105001" y="1050012"/>
                </a:lnTo>
                <a:cubicBezTo>
                  <a:pt x="47011" y="1050012"/>
                  <a:pt x="0" y="1003001"/>
                  <a:pt x="0" y="945011"/>
                </a:cubicBezTo>
                <a:lnTo>
                  <a:pt x="0" y="105001"/>
                </a:lnTo>
                <a:close/>
              </a:path>
            </a:pathLst>
          </a:custGeom>
          <a:solidFill>
            <a:schemeClr val="accent1">
              <a:lumMod val="75000"/>
            </a:schemeClr>
          </a:solidFill>
          <a:ln>
            <a:solidFill>
              <a:schemeClr val="accent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644" tIns="39644" rIns="39644" bIns="39644" numCol="1" spcCol="1270" anchor="ctr" anchorCtr="0">
            <a:noAutofit/>
          </a:bodyPr>
          <a:lstStyle/>
          <a:p>
            <a:pPr lvl="0" algn="ctr" defTabSz="622300">
              <a:lnSpc>
                <a:spcPct val="90000"/>
              </a:lnSpc>
              <a:spcAft>
                <a:spcPct val="35000"/>
              </a:spcAft>
            </a:pPr>
            <a:r>
              <a:rPr lang="en-GB" sz="1400" dirty="0">
                <a:latin typeface="Arial" panose="020B0604020202020204" pitchFamily="34" charset="0"/>
                <a:cs typeface="Arial" panose="020B0604020202020204" pitchFamily="34" charset="0"/>
              </a:rPr>
              <a:t>Internal information on outcomes and spend</a:t>
            </a:r>
          </a:p>
        </p:txBody>
      </p:sp>
      <p:sp>
        <p:nvSpPr>
          <p:cNvPr id="40" name="Freeform: Shape 39">
            <a:extLst>
              <a:ext uri="{FF2B5EF4-FFF2-40B4-BE49-F238E27FC236}">
                <a16:creationId xmlns:a16="http://schemas.microsoft.com/office/drawing/2014/main" xmlns="" id="{A5838DB2-3EE2-439F-B340-308C2698B946}"/>
              </a:ext>
            </a:extLst>
          </p:cNvPr>
          <p:cNvSpPr/>
          <p:nvPr/>
        </p:nvSpPr>
        <p:spPr>
          <a:xfrm>
            <a:off x="699875" y="4627089"/>
            <a:ext cx="1800000" cy="1014658"/>
          </a:xfrm>
          <a:custGeom>
            <a:avLst/>
            <a:gdLst>
              <a:gd name="connsiteX0" fmla="*/ 0 w 1256234"/>
              <a:gd name="connsiteY0" fmla="*/ 93213 h 932134"/>
              <a:gd name="connsiteX1" fmla="*/ 93213 w 1256234"/>
              <a:gd name="connsiteY1" fmla="*/ 0 h 932134"/>
              <a:gd name="connsiteX2" fmla="*/ 1163021 w 1256234"/>
              <a:gd name="connsiteY2" fmla="*/ 0 h 932134"/>
              <a:gd name="connsiteX3" fmla="*/ 1256234 w 1256234"/>
              <a:gd name="connsiteY3" fmla="*/ 93213 h 932134"/>
              <a:gd name="connsiteX4" fmla="*/ 1256234 w 1256234"/>
              <a:gd name="connsiteY4" fmla="*/ 838921 h 932134"/>
              <a:gd name="connsiteX5" fmla="*/ 1163021 w 1256234"/>
              <a:gd name="connsiteY5" fmla="*/ 932134 h 932134"/>
              <a:gd name="connsiteX6" fmla="*/ 93213 w 1256234"/>
              <a:gd name="connsiteY6" fmla="*/ 932134 h 932134"/>
              <a:gd name="connsiteX7" fmla="*/ 0 w 1256234"/>
              <a:gd name="connsiteY7" fmla="*/ 838921 h 932134"/>
              <a:gd name="connsiteX8" fmla="*/ 0 w 1256234"/>
              <a:gd name="connsiteY8" fmla="*/ 93213 h 93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6234" h="932134">
                <a:moveTo>
                  <a:pt x="0" y="93213"/>
                </a:moveTo>
                <a:cubicBezTo>
                  <a:pt x="0" y="41733"/>
                  <a:pt x="41733" y="0"/>
                  <a:pt x="93213" y="0"/>
                </a:cubicBezTo>
                <a:lnTo>
                  <a:pt x="1163021" y="0"/>
                </a:lnTo>
                <a:cubicBezTo>
                  <a:pt x="1214501" y="0"/>
                  <a:pt x="1256234" y="41733"/>
                  <a:pt x="1256234" y="93213"/>
                </a:cubicBezTo>
                <a:lnTo>
                  <a:pt x="1256234" y="838921"/>
                </a:lnTo>
                <a:cubicBezTo>
                  <a:pt x="1256234" y="890401"/>
                  <a:pt x="1214501" y="932134"/>
                  <a:pt x="1163021" y="932134"/>
                </a:cubicBezTo>
                <a:lnTo>
                  <a:pt x="93213" y="932134"/>
                </a:lnTo>
                <a:cubicBezTo>
                  <a:pt x="41733" y="932134"/>
                  <a:pt x="0" y="890401"/>
                  <a:pt x="0" y="838921"/>
                </a:cubicBezTo>
                <a:lnTo>
                  <a:pt x="0" y="93213"/>
                </a:lnTo>
                <a:close/>
              </a:path>
            </a:pathLst>
          </a:custGeom>
          <a:solidFill>
            <a:schemeClr val="accent1">
              <a:lumMod val="75000"/>
            </a:schemeClr>
          </a:solidFill>
          <a:ln>
            <a:solidFill>
              <a:schemeClr val="accent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461" tIns="37461" rIns="37461" bIns="37461" numCol="1" spcCol="1270" anchor="ctr" anchorCtr="0">
            <a:noAutofit/>
          </a:bodyPr>
          <a:lstStyle/>
          <a:p>
            <a:pPr marL="0" lvl="0" indent="0" algn="ctr" defTabSz="711200">
              <a:lnSpc>
                <a:spcPct val="90000"/>
              </a:lnSpc>
              <a:spcBef>
                <a:spcPct val="0"/>
              </a:spcBef>
              <a:spcAft>
                <a:spcPct val="35000"/>
              </a:spcAft>
              <a:buNone/>
            </a:pPr>
            <a:r>
              <a:rPr lang="en-GB" sz="1600" kern="1200" baseline="0" dirty="0">
                <a:latin typeface="Arial" panose="020B0604020202020204" pitchFamily="34" charset="0"/>
                <a:cs typeface="Arial" panose="020B0604020202020204" pitchFamily="34" charset="0"/>
              </a:rPr>
              <a:t>Scotland Excel</a:t>
            </a:r>
          </a:p>
        </p:txBody>
      </p:sp>
      <p:sp>
        <p:nvSpPr>
          <p:cNvPr id="41" name="Freeform: Shape 40">
            <a:extLst>
              <a:ext uri="{FF2B5EF4-FFF2-40B4-BE49-F238E27FC236}">
                <a16:creationId xmlns:a16="http://schemas.microsoft.com/office/drawing/2014/main" xmlns="" id="{A183C73E-7889-48F8-83C9-A64E87AE8785}"/>
              </a:ext>
            </a:extLst>
          </p:cNvPr>
          <p:cNvSpPr/>
          <p:nvPr/>
        </p:nvSpPr>
        <p:spPr>
          <a:xfrm>
            <a:off x="2958946" y="4627089"/>
            <a:ext cx="1800000" cy="1014658"/>
          </a:xfrm>
          <a:custGeom>
            <a:avLst/>
            <a:gdLst>
              <a:gd name="connsiteX0" fmla="*/ 0 w 1115329"/>
              <a:gd name="connsiteY0" fmla="*/ 105001 h 1050012"/>
              <a:gd name="connsiteX1" fmla="*/ 105001 w 1115329"/>
              <a:gd name="connsiteY1" fmla="*/ 0 h 1050012"/>
              <a:gd name="connsiteX2" fmla="*/ 1010328 w 1115329"/>
              <a:gd name="connsiteY2" fmla="*/ 0 h 1050012"/>
              <a:gd name="connsiteX3" fmla="*/ 1115329 w 1115329"/>
              <a:gd name="connsiteY3" fmla="*/ 105001 h 1050012"/>
              <a:gd name="connsiteX4" fmla="*/ 1115329 w 1115329"/>
              <a:gd name="connsiteY4" fmla="*/ 945011 h 1050012"/>
              <a:gd name="connsiteX5" fmla="*/ 1010328 w 1115329"/>
              <a:gd name="connsiteY5" fmla="*/ 1050012 h 1050012"/>
              <a:gd name="connsiteX6" fmla="*/ 105001 w 1115329"/>
              <a:gd name="connsiteY6" fmla="*/ 1050012 h 1050012"/>
              <a:gd name="connsiteX7" fmla="*/ 0 w 1115329"/>
              <a:gd name="connsiteY7" fmla="*/ 945011 h 1050012"/>
              <a:gd name="connsiteX8" fmla="*/ 0 w 1115329"/>
              <a:gd name="connsiteY8" fmla="*/ 105001 h 105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5329" h="1050012">
                <a:moveTo>
                  <a:pt x="0" y="105001"/>
                </a:moveTo>
                <a:cubicBezTo>
                  <a:pt x="0" y="47011"/>
                  <a:pt x="47011" y="0"/>
                  <a:pt x="105001" y="0"/>
                </a:cubicBezTo>
                <a:lnTo>
                  <a:pt x="1010328" y="0"/>
                </a:lnTo>
                <a:cubicBezTo>
                  <a:pt x="1068318" y="0"/>
                  <a:pt x="1115329" y="47011"/>
                  <a:pt x="1115329" y="105001"/>
                </a:cubicBezTo>
                <a:lnTo>
                  <a:pt x="1115329" y="945011"/>
                </a:lnTo>
                <a:cubicBezTo>
                  <a:pt x="1115329" y="1003001"/>
                  <a:pt x="1068318" y="1050012"/>
                  <a:pt x="1010328" y="1050012"/>
                </a:cubicBezTo>
                <a:lnTo>
                  <a:pt x="105001" y="1050012"/>
                </a:lnTo>
                <a:cubicBezTo>
                  <a:pt x="47011" y="1050012"/>
                  <a:pt x="0" y="1003001"/>
                  <a:pt x="0" y="945011"/>
                </a:cubicBezTo>
                <a:lnTo>
                  <a:pt x="0" y="105001"/>
                </a:lnTo>
                <a:close/>
              </a:path>
            </a:pathLst>
          </a:custGeom>
          <a:solidFill>
            <a:schemeClr val="accent1">
              <a:lumMod val="75000"/>
            </a:schemeClr>
          </a:solidFill>
          <a:ln>
            <a:solidFill>
              <a:schemeClr val="accent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644" tIns="39644" rIns="39644" bIns="39644" numCol="1" spcCol="1270" anchor="ctr" anchorCtr="0">
            <a:noAutofit/>
          </a:bodyPr>
          <a:lstStyle/>
          <a:p>
            <a:pPr marL="0" lvl="0" indent="0" algn="ctr" defTabSz="622300">
              <a:lnSpc>
                <a:spcPct val="90000"/>
              </a:lnSpc>
              <a:spcBef>
                <a:spcPct val="0"/>
              </a:spcBef>
              <a:spcAft>
                <a:spcPct val="35000"/>
              </a:spcAft>
              <a:buNone/>
            </a:pPr>
            <a:r>
              <a:rPr lang="en-GB" sz="1400" kern="1200" baseline="0" dirty="0">
                <a:latin typeface="Arial" panose="020B0604020202020204" pitchFamily="34" charset="0"/>
                <a:cs typeface="Arial" panose="020B0604020202020204" pitchFamily="34" charset="0"/>
              </a:rPr>
              <a:t>National Shared contract</a:t>
            </a:r>
          </a:p>
        </p:txBody>
      </p:sp>
      <p:sp>
        <p:nvSpPr>
          <p:cNvPr id="42" name="Freeform: Shape 41">
            <a:extLst>
              <a:ext uri="{FF2B5EF4-FFF2-40B4-BE49-F238E27FC236}">
                <a16:creationId xmlns:a16="http://schemas.microsoft.com/office/drawing/2014/main" xmlns="" id="{1677BE29-E572-4109-9EA2-2AA02534768F}"/>
              </a:ext>
            </a:extLst>
          </p:cNvPr>
          <p:cNvSpPr/>
          <p:nvPr/>
        </p:nvSpPr>
        <p:spPr>
          <a:xfrm>
            <a:off x="7180341" y="4640995"/>
            <a:ext cx="1800000" cy="1014658"/>
          </a:xfrm>
          <a:custGeom>
            <a:avLst/>
            <a:gdLst>
              <a:gd name="connsiteX0" fmla="*/ 0 w 2388896"/>
              <a:gd name="connsiteY0" fmla="*/ 164861 h 1648612"/>
              <a:gd name="connsiteX1" fmla="*/ 164861 w 2388896"/>
              <a:gd name="connsiteY1" fmla="*/ 0 h 1648612"/>
              <a:gd name="connsiteX2" fmla="*/ 2224035 w 2388896"/>
              <a:gd name="connsiteY2" fmla="*/ 0 h 1648612"/>
              <a:gd name="connsiteX3" fmla="*/ 2388896 w 2388896"/>
              <a:gd name="connsiteY3" fmla="*/ 164861 h 1648612"/>
              <a:gd name="connsiteX4" fmla="*/ 2388896 w 2388896"/>
              <a:gd name="connsiteY4" fmla="*/ 1483751 h 1648612"/>
              <a:gd name="connsiteX5" fmla="*/ 2224035 w 2388896"/>
              <a:gd name="connsiteY5" fmla="*/ 1648612 h 1648612"/>
              <a:gd name="connsiteX6" fmla="*/ 164861 w 2388896"/>
              <a:gd name="connsiteY6" fmla="*/ 1648612 h 1648612"/>
              <a:gd name="connsiteX7" fmla="*/ 0 w 2388896"/>
              <a:gd name="connsiteY7" fmla="*/ 1483751 h 1648612"/>
              <a:gd name="connsiteX8" fmla="*/ 0 w 2388896"/>
              <a:gd name="connsiteY8" fmla="*/ 164861 h 164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8896" h="1648612">
                <a:moveTo>
                  <a:pt x="0" y="164861"/>
                </a:moveTo>
                <a:cubicBezTo>
                  <a:pt x="0" y="73811"/>
                  <a:pt x="73811" y="0"/>
                  <a:pt x="164861" y="0"/>
                </a:cubicBezTo>
                <a:lnTo>
                  <a:pt x="2224035" y="0"/>
                </a:lnTo>
                <a:cubicBezTo>
                  <a:pt x="2315085" y="0"/>
                  <a:pt x="2388896" y="73811"/>
                  <a:pt x="2388896" y="164861"/>
                </a:cubicBezTo>
                <a:lnTo>
                  <a:pt x="2388896" y="1483751"/>
                </a:lnTo>
                <a:cubicBezTo>
                  <a:pt x="2388896" y="1574801"/>
                  <a:pt x="2315085" y="1648612"/>
                  <a:pt x="2224035" y="1648612"/>
                </a:cubicBezTo>
                <a:lnTo>
                  <a:pt x="164861" y="1648612"/>
                </a:lnTo>
                <a:cubicBezTo>
                  <a:pt x="73811" y="1648612"/>
                  <a:pt x="0" y="1574801"/>
                  <a:pt x="0" y="1483751"/>
                </a:cubicBezTo>
                <a:lnTo>
                  <a:pt x="0" y="164861"/>
                </a:lnTo>
                <a:close/>
              </a:path>
            </a:pathLst>
          </a:custGeom>
          <a:solidFill>
            <a:schemeClr val="accent1">
              <a:lumMod val="75000"/>
            </a:schemeClr>
          </a:solidFill>
          <a:ln>
            <a:solidFill>
              <a:schemeClr val="accent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76" tIns="57176" rIns="57176" bIns="57176" numCol="1" spcCol="1270" anchor="ctr" anchorCtr="0">
            <a:noAutofit/>
          </a:bodyPr>
          <a:lstStyle/>
          <a:p>
            <a:pPr lvl="0" algn="ctr"/>
            <a:r>
              <a:rPr lang="en-GB" sz="1400" dirty="0">
                <a:latin typeface="Arial" panose="020B0604020202020204" pitchFamily="34" charset="0"/>
                <a:cs typeface="Arial" panose="020B0604020202020204" pitchFamily="34" charset="0"/>
              </a:rPr>
              <a:t>How well is Provider performing against others (benchmarking and market analysis)?</a:t>
            </a:r>
          </a:p>
        </p:txBody>
      </p:sp>
      <p:sp>
        <p:nvSpPr>
          <p:cNvPr id="43" name="Freeform: Shape 42">
            <a:extLst>
              <a:ext uri="{FF2B5EF4-FFF2-40B4-BE49-F238E27FC236}">
                <a16:creationId xmlns:a16="http://schemas.microsoft.com/office/drawing/2014/main" xmlns="" id="{EB8CAAA4-FB1B-4141-880F-8E8FB6D85813}"/>
              </a:ext>
            </a:extLst>
          </p:cNvPr>
          <p:cNvSpPr/>
          <p:nvPr/>
        </p:nvSpPr>
        <p:spPr>
          <a:xfrm>
            <a:off x="9328212" y="4640996"/>
            <a:ext cx="1835704" cy="1014657"/>
          </a:xfrm>
          <a:custGeom>
            <a:avLst/>
            <a:gdLst>
              <a:gd name="connsiteX0" fmla="*/ 0 w 2388885"/>
              <a:gd name="connsiteY0" fmla="*/ 91602 h 916015"/>
              <a:gd name="connsiteX1" fmla="*/ 91602 w 2388885"/>
              <a:gd name="connsiteY1" fmla="*/ 0 h 916015"/>
              <a:gd name="connsiteX2" fmla="*/ 2297284 w 2388885"/>
              <a:gd name="connsiteY2" fmla="*/ 0 h 916015"/>
              <a:gd name="connsiteX3" fmla="*/ 2388886 w 2388885"/>
              <a:gd name="connsiteY3" fmla="*/ 91602 h 916015"/>
              <a:gd name="connsiteX4" fmla="*/ 2388885 w 2388885"/>
              <a:gd name="connsiteY4" fmla="*/ 824414 h 916015"/>
              <a:gd name="connsiteX5" fmla="*/ 2297283 w 2388885"/>
              <a:gd name="connsiteY5" fmla="*/ 916016 h 916015"/>
              <a:gd name="connsiteX6" fmla="*/ 91602 w 2388885"/>
              <a:gd name="connsiteY6" fmla="*/ 916015 h 916015"/>
              <a:gd name="connsiteX7" fmla="*/ 0 w 2388885"/>
              <a:gd name="connsiteY7" fmla="*/ 824413 h 916015"/>
              <a:gd name="connsiteX8" fmla="*/ 0 w 2388885"/>
              <a:gd name="connsiteY8" fmla="*/ 91602 h 91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8885" h="916015">
                <a:moveTo>
                  <a:pt x="0" y="91602"/>
                </a:moveTo>
                <a:cubicBezTo>
                  <a:pt x="0" y="41012"/>
                  <a:pt x="41012" y="0"/>
                  <a:pt x="91602" y="0"/>
                </a:cubicBezTo>
                <a:lnTo>
                  <a:pt x="2297284" y="0"/>
                </a:lnTo>
                <a:cubicBezTo>
                  <a:pt x="2347874" y="0"/>
                  <a:pt x="2388886" y="41012"/>
                  <a:pt x="2388886" y="91602"/>
                </a:cubicBezTo>
                <a:cubicBezTo>
                  <a:pt x="2388886" y="335873"/>
                  <a:pt x="2388885" y="580143"/>
                  <a:pt x="2388885" y="824414"/>
                </a:cubicBezTo>
                <a:cubicBezTo>
                  <a:pt x="2388885" y="875004"/>
                  <a:pt x="2347873" y="916016"/>
                  <a:pt x="2297283" y="916016"/>
                </a:cubicBezTo>
                <a:lnTo>
                  <a:pt x="91602" y="916015"/>
                </a:lnTo>
                <a:cubicBezTo>
                  <a:pt x="41012" y="916015"/>
                  <a:pt x="0" y="875003"/>
                  <a:pt x="0" y="824413"/>
                </a:cubicBezTo>
                <a:lnTo>
                  <a:pt x="0" y="91602"/>
                </a:lnTo>
                <a:close/>
              </a:path>
            </a:pathLst>
          </a:custGeom>
          <a:solidFill>
            <a:schemeClr val="accent1">
              <a:lumMod val="75000"/>
            </a:schemeClr>
          </a:solidFill>
          <a:ln>
            <a:solidFill>
              <a:schemeClr val="accent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989" tIns="36989" rIns="36989" bIns="36989" numCol="1" spcCol="1270" anchor="ctr" anchorCtr="0">
            <a:noAutofit/>
          </a:bodyPr>
          <a:lstStyle/>
          <a:p>
            <a:pPr lvl="0" algn="ctr" defTabSz="711200">
              <a:lnSpc>
                <a:spcPct val="90000"/>
              </a:lnSpc>
              <a:spcAft>
                <a:spcPct val="35000"/>
              </a:spcAft>
            </a:pPr>
            <a:r>
              <a:rPr lang="en-GB" sz="1600" dirty="0">
                <a:latin typeface="Arial" panose="020B0604020202020204" pitchFamily="34" charset="0"/>
                <a:cs typeface="Arial" panose="020B0604020202020204" pitchFamily="34" charset="0"/>
              </a:rPr>
              <a:t>Impact on future market and Flexible Framework</a:t>
            </a:r>
          </a:p>
        </p:txBody>
      </p:sp>
      <p:sp>
        <p:nvSpPr>
          <p:cNvPr id="44" name="TextBox 43">
            <a:extLst>
              <a:ext uri="{FF2B5EF4-FFF2-40B4-BE49-F238E27FC236}">
                <a16:creationId xmlns:a16="http://schemas.microsoft.com/office/drawing/2014/main" xmlns="" id="{2F37A32E-6A1D-497D-8368-2A5F46951236}"/>
              </a:ext>
            </a:extLst>
          </p:cNvPr>
          <p:cNvSpPr txBox="1"/>
          <p:nvPr/>
        </p:nvSpPr>
        <p:spPr bwMode="auto">
          <a:xfrm>
            <a:off x="10451049" y="5556548"/>
            <a:ext cx="1425734" cy="523220"/>
          </a:xfrm>
          <a:prstGeom prst="rect">
            <a:avLst/>
          </a:prstGeom>
          <a:solidFill>
            <a:schemeClr val="accent1">
              <a:lumMod val="40000"/>
              <a:lumOff val="60000"/>
            </a:schemeClr>
          </a:solidFill>
        </p:spPr>
        <p:txBody>
          <a:bodyPr wrap="square" anchor="ctr">
            <a:spAutoFit/>
          </a:bodyPr>
          <a:lstStyle/>
          <a:p>
            <a:pPr>
              <a:defRPr/>
            </a:pPr>
            <a:r>
              <a:rPr lang="en-GB" sz="1400" dirty="0">
                <a:latin typeface="Arial" charset="0"/>
              </a:rPr>
              <a:t>Quality of procurement</a:t>
            </a:r>
          </a:p>
        </p:txBody>
      </p:sp>
      <p:sp>
        <p:nvSpPr>
          <p:cNvPr id="45" name="Freeform: Shape 44">
            <a:extLst>
              <a:ext uri="{FF2B5EF4-FFF2-40B4-BE49-F238E27FC236}">
                <a16:creationId xmlns:a16="http://schemas.microsoft.com/office/drawing/2014/main" xmlns="" id="{A68D22DC-8CBB-44E7-9EA7-C47D34DF298E}"/>
              </a:ext>
            </a:extLst>
          </p:cNvPr>
          <p:cNvSpPr/>
          <p:nvPr/>
        </p:nvSpPr>
        <p:spPr>
          <a:xfrm>
            <a:off x="5061265" y="4640995"/>
            <a:ext cx="1800000" cy="1014658"/>
          </a:xfrm>
          <a:custGeom>
            <a:avLst/>
            <a:gdLst>
              <a:gd name="connsiteX0" fmla="*/ 0 w 1115329"/>
              <a:gd name="connsiteY0" fmla="*/ 105001 h 1050012"/>
              <a:gd name="connsiteX1" fmla="*/ 105001 w 1115329"/>
              <a:gd name="connsiteY1" fmla="*/ 0 h 1050012"/>
              <a:gd name="connsiteX2" fmla="*/ 1010328 w 1115329"/>
              <a:gd name="connsiteY2" fmla="*/ 0 h 1050012"/>
              <a:gd name="connsiteX3" fmla="*/ 1115329 w 1115329"/>
              <a:gd name="connsiteY3" fmla="*/ 105001 h 1050012"/>
              <a:gd name="connsiteX4" fmla="*/ 1115329 w 1115329"/>
              <a:gd name="connsiteY4" fmla="*/ 945011 h 1050012"/>
              <a:gd name="connsiteX5" fmla="*/ 1010328 w 1115329"/>
              <a:gd name="connsiteY5" fmla="*/ 1050012 h 1050012"/>
              <a:gd name="connsiteX6" fmla="*/ 105001 w 1115329"/>
              <a:gd name="connsiteY6" fmla="*/ 1050012 h 1050012"/>
              <a:gd name="connsiteX7" fmla="*/ 0 w 1115329"/>
              <a:gd name="connsiteY7" fmla="*/ 945011 h 1050012"/>
              <a:gd name="connsiteX8" fmla="*/ 0 w 1115329"/>
              <a:gd name="connsiteY8" fmla="*/ 105001 h 105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5329" h="1050012">
                <a:moveTo>
                  <a:pt x="0" y="105001"/>
                </a:moveTo>
                <a:cubicBezTo>
                  <a:pt x="0" y="47011"/>
                  <a:pt x="47011" y="0"/>
                  <a:pt x="105001" y="0"/>
                </a:cubicBezTo>
                <a:lnTo>
                  <a:pt x="1010328" y="0"/>
                </a:lnTo>
                <a:cubicBezTo>
                  <a:pt x="1068318" y="0"/>
                  <a:pt x="1115329" y="47011"/>
                  <a:pt x="1115329" y="105001"/>
                </a:cubicBezTo>
                <a:lnTo>
                  <a:pt x="1115329" y="945011"/>
                </a:lnTo>
                <a:cubicBezTo>
                  <a:pt x="1115329" y="1003001"/>
                  <a:pt x="1068318" y="1050012"/>
                  <a:pt x="1010328" y="1050012"/>
                </a:cubicBezTo>
                <a:lnTo>
                  <a:pt x="105001" y="1050012"/>
                </a:lnTo>
                <a:cubicBezTo>
                  <a:pt x="47011" y="1050012"/>
                  <a:pt x="0" y="1003001"/>
                  <a:pt x="0" y="945011"/>
                </a:cubicBezTo>
                <a:lnTo>
                  <a:pt x="0" y="105001"/>
                </a:lnTo>
                <a:close/>
              </a:path>
            </a:pathLst>
          </a:custGeom>
          <a:solidFill>
            <a:schemeClr val="accent1">
              <a:lumMod val="75000"/>
            </a:schemeClr>
          </a:solidFill>
          <a:ln>
            <a:solidFill>
              <a:schemeClr val="accent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644" tIns="39644" rIns="39644" bIns="39644" numCol="1" spcCol="1270" anchor="ctr" anchorCtr="0">
            <a:noAutofit/>
          </a:bodyPr>
          <a:lstStyle/>
          <a:p>
            <a:pPr lvl="0" algn="ctr" defTabSz="622300">
              <a:lnSpc>
                <a:spcPct val="90000"/>
              </a:lnSpc>
              <a:spcAft>
                <a:spcPct val="35000"/>
              </a:spcAft>
            </a:pPr>
            <a:r>
              <a:rPr lang="en-GB" sz="1300" dirty="0">
                <a:latin typeface="Arial" panose="020B0604020202020204" pitchFamily="34" charset="0"/>
                <a:cs typeface="Arial" panose="020B0604020202020204" pitchFamily="34" charset="0"/>
              </a:rPr>
              <a:t>Information from Councils/HSCPs on service quality and National figures on spend and quality</a:t>
            </a:r>
          </a:p>
        </p:txBody>
      </p:sp>
      <p:sp>
        <p:nvSpPr>
          <p:cNvPr id="46" name="Up Arrow Callout 44">
            <a:extLst>
              <a:ext uri="{FF2B5EF4-FFF2-40B4-BE49-F238E27FC236}">
                <a16:creationId xmlns:a16="http://schemas.microsoft.com/office/drawing/2014/main" xmlns="" id="{163E7E89-C384-415F-BA2F-52D6C215132F}"/>
              </a:ext>
            </a:extLst>
          </p:cNvPr>
          <p:cNvSpPr/>
          <p:nvPr/>
        </p:nvSpPr>
        <p:spPr>
          <a:xfrm>
            <a:off x="671530" y="5769320"/>
            <a:ext cx="1800000" cy="666750"/>
          </a:xfrm>
          <a:prstGeom prst="upArrowCallout">
            <a:avLst>
              <a:gd name="adj1" fmla="val 25000"/>
              <a:gd name="adj2" fmla="val 25000"/>
              <a:gd name="adj3" fmla="val 25000"/>
              <a:gd name="adj4" fmla="val 64977"/>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latin typeface="Arial" panose="020B0604020202020204" pitchFamily="34" charset="0"/>
                <a:cs typeface="Arial" panose="020B0604020202020204" pitchFamily="34" charset="0"/>
              </a:rPr>
              <a:t>Joint  Committee* </a:t>
            </a:r>
          </a:p>
          <a:p>
            <a:pPr algn="ctr">
              <a:defRPr/>
            </a:pPr>
            <a:r>
              <a:rPr lang="en-GB" sz="1400" dirty="0">
                <a:latin typeface="Arial" panose="020B0604020202020204" pitchFamily="34" charset="0"/>
                <a:cs typeface="Arial" panose="020B0604020202020204" pitchFamily="34" charset="0"/>
              </a:rPr>
              <a:t>(Governance)</a:t>
            </a:r>
          </a:p>
        </p:txBody>
      </p:sp>
    </p:spTree>
    <p:extLst>
      <p:ext uri="{BB962C8B-B14F-4D97-AF65-F5344CB8AC3E}">
        <p14:creationId xmlns:p14="http://schemas.microsoft.com/office/powerpoint/2010/main" xmlns="" val="3390127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E648D6-7C72-463D-973C-BD93E950E0A8}"/>
              </a:ext>
            </a:extLst>
          </p:cNvPr>
          <p:cNvSpPr>
            <a:spLocks noGrp="1"/>
          </p:cNvSpPr>
          <p:nvPr>
            <p:ph type="title"/>
          </p:nvPr>
        </p:nvSpPr>
        <p:spPr/>
        <p:txBody>
          <a:bodyPr/>
          <a:lstStyle/>
          <a:p>
            <a:r>
              <a:rPr lang="en-GB" sz="4000" dirty="0">
                <a:solidFill>
                  <a:srgbClr val="002060"/>
                </a:solidFill>
                <a:latin typeface="Arial" panose="020B0604020202020204" pitchFamily="34" charset="0"/>
                <a:cs typeface="Arial" panose="020B0604020202020204" pitchFamily="34" charset="0"/>
                <a:hlinkClick r:id="rId2" tooltip="Download Service Specification - Local Contract Monitoring">
                  <a:extLst>
                    <a:ext uri="{A12FA001-AC4F-418D-AE19-62706E023703}">
                      <ahyp:hlinkClr xmlns:ahyp="http://schemas.microsoft.com/office/drawing/2018/hyperlinkcolor" xmlns="" val="tx"/>
                    </a:ext>
                  </a:extLst>
                </a:hlinkClick>
              </a:rPr>
              <a:t>Monitoring the Flexible Framework – activity</a:t>
            </a:r>
            <a:endParaRPr lang="en-GB" sz="4000" dirty="0">
              <a:solidFill>
                <a:srgbClr val="002060"/>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xmlns="" id="{3AA19D20-2365-4978-8802-7EFD4423D916}"/>
              </a:ext>
            </a:extLst>
          </p:cNvPr>
          <p:cNvGrpSpPr/>
          <p:nvPr/>
        </p:nvGrpSpPr>
        <p:grpSpPr>
          <a:xfrm>
            <a:off x="3335657" y="1168891"/>
            <a:ext cx="5365168" cy="5155144"/>
            <a:chOff x="3335657" y="898002"/>
            <a:chExt cx="5365168" cy="5155144"/>
          </a:xfrm>
        </p:grpSpPr>
        <p:sp>
          <p:nvSpPr>
            <p:cNvPr id="12" name="Block Arc 11">
              <a:extLst>
                <a:ext uri="{FF2B5EF4-FFF2-40B4-BE49-F238E27FC236}">
                  <a16:creationId xmlns:a16="http://schemas.microsoft.com/office/drawing/2014/main" xmlns="" id="{880433B9-F57E-40DB-8CC9-FD076385A879}"/>
                </a:ext>
              </a:extLst>
            </p:cNvPr>
            <p:cNvSpPr/>
            <p:nvPr/>
          </p:nvSpPr>
          <p:spPr>
            <a:xfrm>
              <a:off x="3970032" y="1592631"/>
              <a:ext cx="4460515" cy="4460515"/>
            </a:xfrm>
            <a:prstGeom prst="blockArc">
              <a:avLst>
                <a:gd name="adj1" fmla="val 9362973"/>
                <a:gd name="adj2" fmla="val 16035367"/>
                <a:gd name="adj3" fmla="val 4637"/>
              </a:avLst>
            </a:prstGeom>
            <a:solidFill>
              <a:schemeClr val="accent1">
                <a:lumMod val="40000"/>
                <a:lumOff val="60000"/>
              </a:schemeClr>
            </a:solidFill>
            <a:ln>
              <a:noFill/>
            </a:ln>
            <a:effectLst/>
          </p:spPr>
          <p:txBody>
            <a:bodyPr/>
            <a:lstStyle/>
            <a:p>
              <a:endParaRPr lang="en-GB" dirty="0"/>
            </a:p>
          </p:txBody>
        </p:sp>
        <p:sp>
          <p:nvSpPr>
            <p:cNvPr id="13" name="Block Arc 12">
              <a:extLst>
                <a:ext uri="{FF2B5EF4-FFF2-40B4-BE49-F238E27FC236}">
                  <a16:creationId xmlns:a16="http://schemas.microsoft.com/office/drawing/2014/main" xmlns="" id="{F468AB61-FE66-4E04-9A94-086A9BCEEE43}"/>
                </a:ext>
              </a:extLst>
            </p:cNvPr>
            <p:cNvSpPr/>
            <p:nvPr/>
          </p:nvSpPr>
          <p:spPr>
            <a:xfrm>
              <a:off x="3865742" y="1387731"/>
              <a:ext cx="4460515" cy="4460515"/>
            </a:xfrm>
            <a:prstGeom prst="blockArc">
              <a:avLst>
                <a:gd name="adj1" fmla="val 1800000"/>
                <a:gd name="adj2" fmla="val 9000000"/>
                <a:gd name="adj3" fmla="val 4637"/>
              </a:avLst>
            </a:prstGeom>
            <a:solidFill>
              <a:schemeClr val="accent1">
                <a:lumMod val="40000"/>
                <a:lumOff val="60000"/>
              </a:schemeClr>
            </a:solidFill>
            <a:ln>
              <a:noFill/>
            </a:ln>
            <a:effectLst/>
          </p:spPr>
        </p:sp>
        <p:sp>
          <p:nvSpPr>
            <p:cNvPr id="14" name="Block Arc 13">
              <a:extLst>
                <a:ext uri="{FF2B5EF4-FFF2-40B4-BE49-F238E27FC236}">
                  <a16:creationId xmlns:a16="http://schemas.microsoft.com/office/drawing/2014/main" xmlns="" id="{7064E64D-51E1-472C-93B0-A782F90933C5}"/>
                </a:ext>
              </a:extLst>
            </p:cNvPr>
            <p:cNvSpPr/>
            <p:nvPr/>
          </p:nvSpPr>
          <p:spPr>
            <a:xfrm>
              <a:off x="3761451" y="1592631"/>
              <a:ext cx="4460515" cy="4460515"/>
            </a:xfrm>
            <a:prstGeom prst="blockArc">
              <a:avLst>
                <a:gd name="adj1" fmla="val 16364633"/>
                <a:gd name="adj2" fmla="val 1437027"/>
                <a:gd name="adj3" fmla="val 4637"/>
              </a:avLst>
            </a:prstGeom>
            <a:solidFill>
              <a:schemeClr val="accent1">
                <a:lumMod val="40000"/>
                <a:lumOff val="60000"/>
              </a:schemeClr>
            </a:solidFill>
            <a:ln>
              <a:noFill/>
            </a:ln>
            <a:effectLst/>
          </p:spPr>
          <p:txBody>
            <a:bodyPr/>
            <a:lstStyle/>
            <a:p>
              <a:endParaRPr lang="en-GB" dirty="0"/>
            </a:p>
          </p:txBody>
        </p:sp>
        <p:sp>
          <p:nvSpPr>
            <p:cNvPr id="15" name="Freeform: Shape 14">
              <a:extLst>
                <a:ext uri="{FF2B5EF4-FFF2-40B4-BE49-F238E27FC236}">
                  <a16:creationId xmlns:a16="http://schemas.microsoft.com/office/drawing/2014/main" xmlns="" id="{16D0905D-2DFE-462C-9886-BEC0B2175B19}"/>
                </a:ext>
              </a:extLst>
            </p:cNvPr>
            <p:cNvSpPr/>
            <p:nvPr/>
          </p:nvSpPr>
          <p:spPr>
            <a:xfrm>
              <a:off x="5156460" y="2837467"/>
              <a:ext cx="1879078" cy="1715310"/>
            </a:xfrm>
            <a:custGeom>
              <a:avLst/>
              <a:gdLst>
                <a:gd name="connsiteX0" fmla="*/ 0 w 1879078"/>
                <a:gd name="connsiteY0" fmla="*/ 780521 h 1561042"/>
                <a:gd name="connsiteX1" fmla="*/ 939539 w 1879078"/>
                <a:gd name="connsiteY1" fmla="*/ 0 h 1561042"/>
                <a:gd name="connsiteX2" fmla="*/ 1879078 w 1879078"/>
                <a:gd name="connsiteY2" fmla="*/ 780521 h 1561042"/>
                <a:gd name="connsiteX3" fmla="*/ 939539 w 1879078"/>
                <a:gd name="connsiteY3" fmla="*/ 1561042 h 1561042"/>
                <a:gd name="connsiteX4" fmla="*/ 0 w 1879078"/>
                <a:gd name="connsiteY4" fmla="*/ 780521 h 1561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078" h="1561042">
                  <a:moveTo>
                    <a:pt x="0" y="780521"/>
                  </a:moveTo>
                  <a:cubicBezTo>
                    <a:pt x="0" y="349451"/>
                    <a:pt x="420646" y="0"/>
                    <a:pt x="939539" y="0"/>
                  </a:cubicBezTo>
                  <a:cubicBezTo>
                    <a:pt x="1458432" y="0"/>
                    <a:pt x="1879078" y="349451"/>
                    <a:pt x="1879078" y="780521"/>
                  </a:cubicBezTo>
                  <a:cubicBezTo>
                    <a:pt x="1879078" y="1211591"/>
                    <a:pt x="1458432" y="1561042"/>
                    <a:pt x="939539" y="1561042"/>
                  </a:cubicBezTo>
                  <a:cubicBezTo>
                    <a:pt x="420646" y="1561042"/>
                    <a:pt x="0" y="1211591"/>
                    <a:pt x="0" y="780521"/>
                  </a:cubicBezTo>
                  <a:close/>
                </a:path>
              </a:pathLst>
            </a:custGeom>
            <a:solidFill>
              <a:srgbClr val="FFC000"/>
            </a:solidFill>
            <a:ln w="12700" cap="flat" cmpd="sng" algn="ctr">
              <a:solidFill>
                <a:schemeClr val="bg2">
                  <a:lumMod val="50000"/>
                </a:schemeClr>
              </a:solidFill>
              <a:prstDash val="solid"/>
              <a:miter lim="800000"/>
            </a:ln>
            <a:effectLst/>
          </p:spPr>
          <p:txBody>
            <a:bodyPr spcFirstLastPara="0" vert="horz" wrap="square" lIns="300585" tIns="254009" rIns="300585" bIns="254009" numCol="1" spcCol="1270" anchor="ctr" anchorCtr="0">
              <a:noAutofit/>
            </a:bodyPr>
            <a:lstStyle/>
            <a:p>
              <a:pPr marL="0" marR="0" lvl="0" indent="0" algn="ctr" defTabSz="889000" eaLnBrk="1" fontAlgn="auto" latinLnBrk="0" hangingPunct="1">
                <a:lnSpc>
                  <a:spcPct val="90000"/>
                </a:lnSpc>
                <a:spcBef>
                  <a:spcPts val="0"/>
                </a:spcBef>
                <a:spcAft>
                  <a:spcPct val="3500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Supported Person’s views</a:t>
              </a:r>
            </a:p>
          </p:txBody>
        </p:sp>
        <p:sp>
          <p:nvSpPr>
            <p:cNvPr id="16" name="Freeform: Shape 15">
              <a:extLst>
                <a:ext uri="{FF2B5EF4-FFF2-40B4-BE49-F238E27FC236}">
                  <a16:creationId xmlns:a16="http://schemas.microsoft.com/office/drawing/2014/main" xmlns="" id="{D863CE97-53ED-4BAB-B31C-18DF45F1C87E}"/>
                </a:ext>
              </a:extLst>
            </p:cNvPr>
            <p:cNvSpPr/>
            <p:nvPr/>
          </p:nvSpPr>
          <p:spPr>
            <a:xfrm>
              <a:off x="5267157" y="898002"/>
              <a:ext cx="1657684" cy="1436290"/>
            </a:xfrm>
            <a:custGeom>
              <a:avLst/>
              <a:gdLst>
                <a:gd name="connsiteX0" fmla="*/ 0 w 1436290"/>
                <a:gd name="connsiteY0" fmla="*/ 718145 h 1436290"/>
                <a:gd name="connsiteX1" fmla="*/ 718145 w 1436290"/>
                <a:gd name="connsiteY1" fmla="*/ 0 h 1436290"/>
                <a:gd name="connsiteX2" fmla="*/ 1436290 w 1436290"/>
                <a:gd name="connsiteY2" fmla="*/ 718145 h 1436290"/>
                <a:gd name="connsiteX3" fmla="*/ 718145 w 1436290"/>
                <a:gd name="connsiteY3" fmla="*/ 1436290 h 1436290"/>
                <a:gd name="connsiteX4" fmla="*/ 0 w 1436290"/>
                <a:gd name="connsiteY4" fmla="*/ 718145 h 1436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290" h="1436290">
                  <a:moveTo>
                    <a:pt x="0" y="718145"/>
                  </a:moveTo>
                  <a:cubicBezTo>
                    <a:pt x="0" y="321524"/>
                    <a:pt x="321524" y="0"/>
                    <a:pt x="718145" y="0"/>
                  </a:cubicBezTo>
                  <a:cubicBezTo>
                    <a:pt x="1114766" y="0"/>
                    <a:pt x="1436290" y="321524"/>
                    <a:pt x="1436290" y="718145"/>
                  </a:cubicBezTo>
                  <a:cubicBezTo>
                    <a:pt x="1436290" y="1114766"/>
                    <a:pt x="1114766" y="1436290"/>
                    <a:pt x="718145" y="1436290"/>
                  </a:cubicBezTo>
                  <a:cubicBezTo>
                    <a:pt x="321524" y="1436290"/>
                    <a:pt x="0" y="1114766"/>
                    <a:pt x="0" y="718145"/>
                  </a:cubicBezTo>
                  <a:close/>
                </a:path>
              </a:pathLst>
            </a:custGeom>
            <a:solidFill>
              <a:srgbClr val="00BC55"/>
            </a:solidFill>
            <a:ln w="12700" cap="flat" cmpd="sng" algn="ctr">
              <a:solidFill>
                <a:schemeClr val="accent3">
                  <a:lumMod val="50000"/>
                </a:schemeClr>
              </a:solidFill>
              <a:prstDash val="solid"/>
              <a:miter lim="800000"/>
            </a:ln>
            <a:effectLst/>
          </p:spPr>
          <p:txBody>
            <a:bodyPr spcFirstLastPara="0" vert="horz" wrap="square" lIns="237010" tIns="237010" rIns="237010" bIns="237010" numCol="1" spcCol="1270" anchor="ctr" anchorCtr="0">
              <a:noAutofit/>
            </a:bodyPr>
            <a:lstStyle/>
            <a:p>
              <a:pPr marL="0" marR="0" lvl="0" indent="0" algn="ctr" defTabSz="933450" eaLnBrk="1" fontAlgn="auto" latinLnBrk="0" hangingPunct="1">
                <a:lnSpc>
                  <a:spcPct val="90000"/>
                </a:lnSpc>
                <a:spcBef>
                  <a:spcPts val="0"/>
                </a:spcBef>
                <a:spcAft>
                  <a:spcPct val="35000"/>
                </a:spcAft>
                <a:buClrTx/>
                <a:buSzTx/>
                <a:buFontTx/>
                <a:buNone/>
                <a:tabLst/>
                <a:defRPr/>
              </a:pPr>
              <a:r>
                <a:rPr kumimoji="0" lang="en-GB" sz="21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Provider</a:t>
              </a:r>
            </a:p>
          </p:txBody>
        </p:sp>
        <p:sp>
          <p:nvSpPr>
            <p:cNvPr id="17" name="Freeform: Shape 16">
              <a:extLst>
                <a:ext uri="{FF2B5EF4-FFF2-40B4-BE49-F238E27FC236}">
                  <a16:creationId xmlns:a16="http://schemas.microsoft.com/office/drawing/2014/main" xmlns="" id="{E156EA6D-5529-4712-B057-87C091CE9A91}"/>
                </a:ext>
              </a:extLst>
            </p:cNvPr>
            <p:cNvSpPr/>
            <p:nvPr/>
          </p:nvSpPr>
          <p:spPr>
            <a:xfrm>
              <a:off x="7264535" y="3989119"/>
              <a:ext cx="1436290" cy="1436290"/>
            </a:xfrm>
            <a:custGeom>
              <a:avLst/>
              <a:gdLst>
                <a:gd name="connsiteX0" fmla="*/ 0 w 1436290"/>
                <a:gd name="connsiteY0" fmla="*/ 718145 h 1436290"/>
                <a:gd name="connsiteX1" fmla="*/ 718145 w 1436290"/>
                <a:gd name="connsiteY1" fmla="*/ 0 h 1436290"/>
                <a:gd name="connsiteX2" fmla="*/ 1436290 w 1436290"/>
                <a:gd name="connsiteY2" fmla="*/ 718145 h 1436290"/>
                <a:gd name="connsiteX3" fmla="*/ 718145 w 1436290"/>
                <a:gd name="connsiteY3" fmla="*/ 1436290 h 1436290"/>
                <a:gd name="connsiteX4" fmla="*/ 0 w 1436290"/>
                <a:gd name="connsiteY4" fmla="*/ 718145 h 1436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290" h="1436290">
                  <a:moveTo>
                    <a:pt x="0" y="718145"/>
                  </a:moveTo>
                  <a:cubicBezTo>
                    <a:pt x="0" y="321524"/>
                    <a:pt x="321524" y="0"/>
                    <a:pt x="718145" y="0"/>
                  </a:cubicBezTo>
                  <a:cubicBezTo>
                    <a:pt x="1114766" y="0"/>
                    <a:pt x="1436290" y="321524"/>
                    <a:pt x="1436290" y="718145"/>
                  </a:cubicBezTo>
                  <a:cubicBezTo>
                    <a:pt x="1436290" y="1114766"/>
                    <a:pt x="1114766" y="1436290"/>
                    <a:pt x="718145" y="1436290"/>
                  </a:cubicBezTo>
                  <a:cubicBezTo>
                    <a:pt x="321524" y="1436290"/>
                    <a:pt x="0" y="1114766"/>
                    <a:pt x="0" y="718145"/>
                  </a:cubicBezTo>
                  <a:close/>
                </a:path>
              </a:pathLst>
            </a:custGeom>
            <a:solidFill>
              <a:schemeClr val="bg1">
                <a:lumMod val="50000"/>
              </a:schemeClr>
            </a:solidFill>
            <a:ln w="12700" cap="flat" cmpd="sng" algn="ctr">
              <a:solidFill>
                <a:schemeClr val="tx1">
                  <a:lumMod val="85000"/>
                  <a:lumOff val="15000"/>
                </a:schemeClr>
              </a:solidFill>
              <a:prstDash val="solid"/>
              <a:miter lim="800000"/>
            </a:ln>
            <a:effectLst/>
          </p:spPr>
          <p:txBody>
            <a:bodyPr spcFirstLastPara="0" vert="horz" wrap="square" lIns="237010" tIns="237010" rIns="237010" bIns="237010" numCol="1" spcCol="1270" anchor="ctr" anchorCtr="0">
              <a:noAutofit/>
            </a:bodyPr>
            <a:lstStyle/>
            <a:p>
              <a:pPr marL="0" marR="0" lvl="0" indent="0" algn="ctr" defTabSz="933450" eaLnBrk="1" fontAlgn="auto" latinLnBrk="0" hangingPunct="1">
                <a:lnSpc>
                  <a:spcPct val="90000"/>
                </a:lnSpc>
                <a:spcBef>
                  <a:spcPts val="0"/>
                </a:spcBef>
                <a:spcAft>
                  <a:spcPct val="35000"/>
                </a:spcAft>
                <a:buClrTx/>
                <a:buSzTx/>
                <a:buFontTx/>
                <a:buNone/>
                <a:tabLst/>
                <a:defRPr/>
              </a:pPr>
              <a:r>
                <a:rPr kumimoji="0" lang="en-GB" sz="21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Council/ HSCPs</a:t>
              </a:r>
            </a:p>
          </p:txBody>
        </p:sp>
        <p:sp>
          <p:nvSpPr>
            <p:cNvPr id="18" name="Freeform: Shape 17">
              <a:extLst>
                <a:ext uri="{FF2B5EF4-FFF2-40B4-BE49-F238E27FC236}">
                  <a16:creationId xmlns:a16="http://schemas.microsoft.com/office/drawing/2014/main" xmlns="" id="{8E138F8A-53A8-411A-A320-6BFFA1E2D471}"/>
                </a:ext>
              </a:extLst>
            </p:cNvPr>
            <p:cNvSpPr/>
            <p:nvPr/>
          </p:nvSpPr>
          <p:spPr>
            <a:xfrm>
              <a:off x="3335657" y="3989119"/>
              <a:ext cx="1591806" cy="1436290"/>
            </a:xfrm>
            <a:custGeom>
              <a:avLst/>
              <a:gdLst>
                <a:gd name="connsiteX0" fmla="*/ 0 w 1436290"/>
                <a:gd name="connsiteY0" fmla="*/ 718145 h 1436290"/>
                <a:gd name="connsiteX1" fmla="*/ 718145 w 1436290"/>
                <a:gd name="connsiteY1" fmla="*/ 0 h 1436290"/>
                <a:gd name="connsiteX2" fmla="*/ 1436290 w 1436290"/>
                <a:gd name="connsiteY2" fmla="*/ 718145 h 1436290"/>
                <a:gd name="connsiteX3" fmla="*/ 718145 w 1436290"/>
                <a:gd name="connsiteY3" fmla="*/ 1436290 h 1436290"/>
                <a:gd name="connsiteX4" fmla="*/ 0 w 1436290"/>
                <a:gd name="connsiteY4" fmla="*/ 718145 h 1436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290" h="1436290">
                  <a:moveTo>
                    <a:pt x="0" y="718145"/>
                  </a:moveTo>
                  <a:cubicBezTo>
                    <a:pt x="0" y="321524"/>
                    <a:pt x="321524" y="0"/>
                    <a:pt x="718145" y="0"/>
                  </a:cubicBezTo>
                  <a:cubicBezTo>
                    <a:pt x="1114766" y="0"/>
                    <a:pt x="1436290" y="321524"/>
                    <a:pt x="1436290" y="718145"/>
                  </a:cubicBezTo>
                  <a:cubicBezTo>
                    <a:pt x="1436290" y="1114766"/>
                    <a:pt x="1114766" y="1436290"/>
                    <a:pt x="718145" y="1436290"/>
                  </a:cubicBezTo>
                  <a:cubicBezTo>
                    <a:pt x="321524" y="1436290"/>
                    <a:pt x="0" y="1114766"/>
                    <a:pt x="0" y="718145"/>
                  </a:cubicBezTo>
                  <a:close/>
                </a:path>
              </a:pathLst>
            </a:custGeom>
            <a:solidFill>
              <a:srgbClr val="ED7D31"/>
            </a:solidFill>
            <a:ln w="12700" cap="flat" cmpd="sng" algn="ctr">
              <a:solidFill>
                <a:schemeClr val="accent6">
                  <a:lumMod val="50000"/>
                </a:schemeClr>
              </a:solidFill>
              <a:prstDash val="solid"/>
              <a:miter lim="800000"/>
            </a:ln>
            <a:effectLst/>
          </p:spPr>
          <p:txBody>
            <a:bodyPr spcFirstLastPara="0" vert="horz" wrap="square" lIns="237010" tIns="237010" rIns="237010" bIns="237010" numCol="1" spcCol="1270" anchor="ctr" anchorCtr="0">
              <a:noAutofit/>
            </a:bodyPr>
            <a:lstStyle/>
            <a:p>
              <a:pPr marL="0" marR="0" lvl="0" indent="0" algn="ctr" defTabSz="933450" eaLnBrk="1" fontAlgn="auto" latinLnBrk="0" hangingPunct="1">
                <a:lnSpc>
                  <a:spcPct val="90000"/>
                </a:lnSpc>
                <a:spcBef>
                  <a:spcPts val="0"/>
                </a:spcBef>
                <a:spcAft>
                  <a:spcPct val="35000"/>
                </a:spcAft>
                <a:buClrTx/>
                <a:buSzTx/>
                <a:buFontTx/>
                <a:buNone/>
                <a:tabLst/>
                <a:defRPr/>
              </a:pPr>
              <a:r>
                <a:rPr kumimoji="0" lang="en-GB" sz="21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Scotland Excel</a:t>
              </a:r>
            </a:p>
          </p:txBody>
        </p:sp>
      </p:grpSp>
      <p:sp>
        <p:nvSpPr>
          <p:cNvPr id="19" name="Speech Bubble: Rectangle with Corners Rounded 18">
            <a:extLst>
              <a:ext uri="{FF2B5EF4-FFF2-40B4-BE49-F238E27FC236}">
                <a16:creationId xmlns:a16="http://schemas.microsoft.com/office/drawing/2014/main" xmlns="" id="{A8C51A23-6890-47CA-B46C-D0E484457C57}"/>
              </a:ext>
            </a:extLst>
          </p:cNvPr>
          <p:cNvSpPr/>
          <p:nvPr/>
        </p:nvSpPr>
        <p:spPr>
          <a:xfrm>
            <a:off x="263354" y="1320432"/>
            <a:ext cx="3648236" cy="2025358"/>
          </a:xfrm>
          <a:prstGeom prst="wedgeRoundRectCallout">
            <a:avLst>
              <a:gd name="adj1" fmla="val 84745"/>
              <a:gd name="adj2" fmla="val -16441"/>
              <a:gd name="adj3" fmla="val 16667"/>
            </a:avLst>
          </a:prstGeom>
          <a:solidFill>
            <a:srgbClr val="00BC55"/>
          </a:solidFill>
          <a:ln w="12700" cap="flat" cmpd="sng" algn="ctr">
            <a:solidFill>
              <a:schemeClr val="accent3">
                <a:lumMod val="50000"/>
              </a:schemeClr>
            </a:solid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Participate in annual review of framework with Scotland Excel</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Provide management information to Excel - staff turnover, community benefits, significant incidents, Fair Work Practices, Financial probity, framework spend, number of supported people, number of hours, use of technology</a:t>
            </a:r>
            <a:endParaRPr kumimoji="0" lang="en-GB"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1" name="Speech Bubble: Rectangle with Corners Rounded 20">
            <a:extLst>
              <a:ext uri="{FF2B5EF4-FFF2-40B4-BE49-F238E27FC236}">
                <a16:creationId xmlns:a16="http://schemas.microsoft.com/office/drawing/2014/main" xmlns="" id="{E2E70EA8-8131-4E92-BF30-8B9D77E6476D}"/>
              </a:ext>
            </a:extLst>
          </p:cNvPr>
          <p:cNvSpPr/>
          <p:nvPr/>
        </p:nvSpPr>
        <p:spPr>
          <a:xfrm>
            <a:off x="8450963" y="1320432"/>
            <a:ext cx="3477682" cy="1845217"/>
          </a:xfrm>
          <a:prstGeom prst="wedgeRoundRectCallout">
            <a:avLst>
              <a:gd name="adj1" fmla="val -92746"/>
              <a:gd name="adj2" fmla="val -15553"/>
              <a:gd name="adj3" fmla="val 16667"/>
            </a:avLst>
          </a:prstGeom>
          <a:solidFill>
            <a:srgbClr val="00BC55"/>
          </a:solidFill>
          <a:ln w="12700" cap="flat" cmpd="sng" algn="ctr">
            <a:solidFill>
              <a:schemeClr val="accent3">
                <a:lumMod val="50000"/>
              </a:schemeClr>
            </a:solid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Support Plan Review</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Review of service/Individual Support agreements with Council/HSCP</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Engage in Council/HSCP practice and innovation forums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Provide finance information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Notify significant event</a:t>
            </a:r>
            <a:endParaRPr kumimoji="0" lang="en-GB" sz="16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3" name="Speech Bubble: Rectangle with Corners Rounded 22">
            <a:extLst>
              <a:ext uri="{FF2B5EF4-FFF2-40B4-BE49-F238E27FC236}">
                <a16:creationId xmlns:a16="http://schemas.microsoft.com/office/drawing/2014/main" xmlns="" id="{8484F306-807A-4FE0-A9F9-C3FA88899179}"/>
              </a:ext>
            </a:extLst>
          </p:cNvPr>
          <p:cNvSpPr/>
          <p:nvPr/>
        </p:nvSpPr>
        <p:spPr>
          <a:xfrm>
            <a:off x="347917" y="4149080"/>
            <a:ext cx="2435687" cy="2174955"/>
          </a:xfrm>
          <a:prstGeom prst="wedgeRoundRectCallout">
            <a:avLst>
              <a:gd name="adj1" fmla="val 78824"/>
              <a:gd name="adj2" fmla="val 6840"/>
              <a:gd name="adj3" fmla="val 16667"/>
            </a:avLst>
          </a:prstGeom>
          <a:solidFill>
            <a:srgbClr val="ED7D31"/>
          </a:solidFill>
          <a:ln w="12700" cap="flat" cmpd="sng" algn="ctr">
            <a:solidFill>
              <a:schemeClr val="accent6">
                <a:lumMod val="50000"/>
              </a:schemeClr>
            </a:solid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Annual meeting with providers on operation of Flexible Framework</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Forum for Councils/HSCPs and providers to meet and agree innovation/framework changes</a:t>
            </a:r>
          </a:p>
        </p:txBody>
      </p:sp>
      <p:sp>
        <p:nvSpPr>
          <p:cNvPr id="24" name="Speech Bubble: Rectangle with Corners Rounded 23">
            <a:extLst>
              <a:ext uri="{FF2B5EF4-FFF2-40B4-BE49-F238E27FC236}">
                <a16:creationId xmlns:a16="http://schemas.microsoft.com/office/drawing/2014/main" xmlns="" id="{926696E5-1F84-460B-80AE-EB76AC89546C}"/>
              </a:ext>
            </a:extLst>
          </p:cNvPr>
          <p:cNvSpPr/>
          <p:nvPr/>
        </p:nvSpPr>
        <p:spPr>
          <a:xfrm>
            <a:off x="9064922" y="3645024"/>
            <a:ext cx="2863723" cy="2232249"/>
          </a:xfrm>
          <a:prstGeom prst="wedgeRoundRectCallout">
            <a:avLst>
              <a:gd name="adj1" fmla="val -64452"/>
              <a:gd name="adj2" fmla="val -558"/>
              <a:gd name="adj3" fmla="val 16667"/>
            </a:avLst>
          </a:prstGeom>
          <a:solidFill>
            <a:schemeClr val="bg1">
              <a:lumMod val="50000"/>
            </a:schemeClr>
          </a:solidFill>
          <a:ln w="12700" cap="flat" cmpd="sng" algn="ctr">
            <a:solidFill>
              <a:schemeClr val="tx1">
                <a:lumMod val="85000"/>
                <a:lumOff val="15000"/>
              </a:schemeClr>
            </a:solid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Annual review of outcomes with Provider</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Individual Support Agreement review</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Host practice and innovation forums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Implement payment provisions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Action any significant event in line with statutory duties</a:t>
            </a:r>
          </a:p>
        </p:txBody>
      </p:sp>
      <p:sp>
        <p:nvSpPr>
          <p:cNvPr id="25" name="TextBox 24">
            <a:extLst>
              <a:ext uri="{FF2B5EF4-FFF2-40B4-BE49-F238E27FC236}">
                <a16:creationId xmlns:a16="http://schemas.microsoft.com/office/drawing/2014/main" xmlns="" id="{71D945A2-9DC1-442E-8740-5E2C2FFB8921}"/>
              </a:ext>
            </a:extLst>
          </p:cNvPr>
          <p:cNvSpPr txBox="1"/>
          <p:nvPr/>
        </p:nvSpPr>
        <p:spPr>
          <a:xfrm>
            <a:off x="3848414" y="6324035"/>
            <a:ext cx="4495170" cy="400110"/>
          </a:xfrm>
          <a:prstGeom prst="rect">
            <a:avLst/>
          </a:prstGeom>
          <a:noFill/>
        </p:spPr>
        <p:txBody>
          <a:bodyPr wrap="square" rtlCol="0">
            <a:spAutoFit/>
          </a:bodyPr>
          <a:lstStyle/>
          <a:p>
            <a:pPr algn="ctr"/>
            <a:r>
              <a:rPr lang="en-GB" sz="2000" dirty="0">
                <a:solidFill>
                  <a:srgbClr val="002060"/>
                </a:solidFill>
                <a:hlinkClick r:id="rId3" tooltip="Download Schedule 1 – Service Specification">
                  <a:extLst>
                    <a:ext uri="{A12FA001-AC4F-418D-AE19-62706E023703}">
                      <ahyp:hlinkClr xmlns:ahyp="http://schemas.microsoft.com/office/drawing/2018/hyperlinkcolor" xmlns="" val="tx"/>
                    </a:ext>
                  </a:extLst>
                </a:hlinkClick>
              </a:rPr>
              <a:t>Schedule 1 – Service Specification</a:t>
            </a:r>
            <a:endParaRPr lang="en-GB" sz="2000" dirty="0">
              <a:solidFill>
                <a:srgbClr val="002060"/>
              </a:solidFill>
            </a:endParaRPr>
          </a:p>
        </p:txBody>
      </p:sp>
      <p:cxnSp>
        <p:nvCxnSpPr>
          <p:cNvPr id="4" name="Straight Arrow Connector 3">
            <a:extLst>
              <a:ext uri="{FF2B5EF4-FFF2-40B4-BE49-F238E27FC236}">
                <a16:creationId xmlns:a16="http://schemas.microsoft.com/office/drawing/2014/main" xmlns="" id="{A92B12BA-B915-454E-A162-E2AA8EA77482}"/>
              </a:ext>
            </a:extLst>
          </p:cNvPr>
          <p:cNvCxnSpPr>
            <a:cxnSpLocks/>
            <a:stCxn id="15" idx="1"/>
            <a:endCxn id="16" idx="3"/>
          </p:cNvCxnSpPr>
          <p:nvPr/>
        </p:nvCxnSpPr>
        <p:spPr>
          <a:xfrm flipV="1">
            <a:off x="6095999" y="2605181"/>
            <a:ext cx="0" cy="50317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xmlns="" id="{37B32C05-66ED-4F41-86F1-2560A6A572FB}"/>
              </a:ext>
            </a:extLst>
          </p:cNvPr>
          <p:cNvCxnSpPr/>
          <p:nvPr/>
        </p:nvCxnSpPr>
        <p:spPr>
          <a:xfrm flipH="1">
            <a:off x="4871864" y="4437112"/>
            <a:ext cx="504056" cy="32403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52F54D65-F41B-4DDC-B3B0-931B87806122}"/>
              </a:ext>
            </a:extLst>
          </p:cNvPr>
          <p:cNvCxnSpPr>
            <a:cxnSpLocks/>
          </p:cNvCxnSpPr>
          <p:nvPr/>
        </p:nvCxnSpPr>
        <p:spPr>
          <a:xfrm>
            <a:off x="6839745" y="4437112"/>
            <a:ext cx="504056" cy="32403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65818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4E185A-9BFB-4ADB-A9AD-B8FD15D410A7}"/>
              </a:ext>
            </a:extLst>
          </p:cNvPr>
          <p:cNvSpPr>
            <a:spLocks noGrp="1"/>
          </p:cNvSpPr>
          <p:nvPr>
            <p:ph type="title"/>
          </p:nvPr>
        </p:nvSpPr>
        <p:spPr>
          <a:xfrm>
            <a:off x="609600" y="274638"/>
            <a:ext cx="10972800" cy="706090"/>
          </a:xfrm>
        </p:spPr>
        <p:txBody>
          <a:bodyPr/>
          <a:lstStyle/>
          <a:p>
            <a:r>
              <a:rPr lang="en-GB" sz="4000" dirty="0">
                <a:solidFill>
                  <a:srgbClr val="002060"/>
                </a:solidFill>
                <a:latin typeface="Arial" panose="020B0604020202020204" pitchFamily="34" charset="0"/>
                <a:cs typeface="Arial" panose="020B0604020202020204" pitchFamily="34" charset="0"/>
              </a:rPr>
              <a:t>Roles and responsibilities</a:t>
            </a:r>
          </a:p>
        </p:txBody>
      </p:sp>
      <p:grpSp>
        <p:nvGrpSpPr>
          <p:cNvPr id="3" name="Group 2">
            <a:extLst>
              <a:ext uri="{FF2B5EF4-FFF2-40B4-BE49-F238E27FC236}">
                <a16:creationId xmlns:a16="http://schemas.microsoft.com/office/drawing/2014/main" xmlns="" id="{1B5D60EE-C6D0-429B-9902-47CEE4D1C84F}"/>
              </a:ext>
            </a:extLst>
          </p:cNvPr>
          <p:cNvGrpSpPr/>
          <p:nvPr/>
        </p:nvGrpSpPr>
        <p:grpSpPr>
          <a:xfrm>
            <a:off x="495043" y="980728"/>
            <a:ext cx="11201914" cy="4996295"/>
            <a:chOff x="313357" y="980727"/>
            <a:chExt cx="11201914" cy="4996296"/>
          </a:xfrm>
        </p:grpSpPr>
        <p:sp>
          <p:nvSpPr>
            <p:cNvPr id="4" name="Freeform: Shape 3">
              <a:extLst>
                <a:ext uri="{FF2B5EF4-FFF2-40B4-BE49-F238E27FC236}">
                  <a16:creationId xmlns:a16="http://schemas.microsoft.com/office/drawing/2014/main" xmlns="" id="{8124E9D0-9309-4133-810B-F76A8A29235B}"/>
                </a:ext>
              </a:extLst>
            </p:cNvPr>
            <p:cNvSpPr/>
            <p:nvPr/>
          </p:nvSpPr>
          <p:spPr>
            <a:xfrm>
              <a:off x="313357" y="980727"/>
              <a:ext cx="3610480" cy="547303"/>
            </a:xfrm>
            <a:custGeom>
              <a:avLst/>
              <a:gdLst>
                <a:gd name="connsiteX0" fmla="*/ 0 w 3247110"/>
                <a:gd name="connsiteY0" fmla="*/ 0 h 403288"/>
                <a:gd name="connsiteX1" fmla="*/ 3247110 w 3247110"/>
                <a:gd name="connsiteY1" fmla="*/ 0 h 403288"/>
                <a:gd name="connsiteX2" fmla="*/ 3247110 w 3247110"/>
                <a:gd name="connsiteY2" fmla="*/ 403288 h 403288"/>
                <a:gd name="connsiteX3" fmla="*/ 0 w 3247110"/>
                <a:gd name="connsiteY3" fmla="*/ 403288 h 403288"/>
                <a:gd name="connsiteX4" fmla="*/ 0 w 3247110"/>
                <a:gd name="connsiteY4" fmla="*/ 0 h 403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7110" h="403288">
                  <a:moveTo>
                    <a:pt x="0" y="0"/>
                  </a:moveTo>
                  <a:lnTo>
                    <a:pt x="3247110" y="0"/>
                  </a:lnTo>
                  <a:lnTo>
                    <a:pt x="3247110" y="403288"/>
                  </a:lnTo>
                  <a:lnTo>
                    <a:pt x="0" y="403288"/>
                  </a:lnTo>
                  <a:lnTo>
                    <a:pt x="0" y="0"/>
                  </a:lnTo>
                  <a:close/>
                </a:path>
              </a:pathLst>
            </a:custGeom>
            <a:solidFill>
              <a:schemeClr val="accent1">
                <a:lumMod val="75000"/>
              </a:schemeClr>
            </a:solidFill>
            <a:ln>
              <a:solidFill>
                <a:schemeClr val="accent1">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Providers</a:t>
              </a:r>
            </a:p>
          </p:txBody>
        </p:sp>
        <p:sp>
          <p:nvSpPr>
            <p:cNvPr id="6" name="Freeform: Shape 5">
              <a:extLst>
                <a:ext uri="{FF2B5EF4-FFF2-40B4-BE49-F238E27FC236}">
                  <a16:creationId xmlns:a16="http://schemas.microsoft.com/office/drawing/2014/main" xmlns="" id="{533ECA67-F4A7-4EE8-BACE-4B56DB7D727A}"/>
                </a:ext>
              </a:extLst>
            </p:cNvPr>
            <p:cNvSpPr/>
            <p:nvPr/>
          </p:nvSpPr>
          <p:spPr>
            <a:xfrm>
              <a:off x="313357" y="1528031"/>
              <a:ext cx="3610480" cy="4428000"/>
            </a:xfrm>
            <a:custGeom>
              <a:avLst/>
              <a:gdLst>
                <a:gd name="connsiteX0" fmla="*/ 0 w 3247110"/>
                <a:gd name="connsiteY0" fmla="*/ 0 h 4496310"/>
                <a:gd name="connsiteX1" fmla="*/ 3247110 w 3247110"/>
                <a:gd name="connsiteY1" fmla="*/ 0 h 4496310"/>
                <a:gd name="connsiteX2" fmla="*/ 3247110 w 3247110"/>
                <a:gd name="connsiteY2" fmla="*/ 4496310 h 4496310"/>
                <a:gd name="connsiteX3" fmla="*/ 0 w 3247110"/>
                <a:gd name="connsiteY3" fmla="*/ 4496310 h 4496310"/>
                <a:gd name="connsiteX4" fmla="*/ 0 w 3247110"/>
                <a:gd name="connsiteY4" fmla="*/ 0 h 4496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7110" h="4496310">
                  <a:moveTo>
                    <a:pt x="0" y="0"/>
                  </a:moveTo>
                  <a:lnTo>
                    <a:pt x="3247110" y="0"/>
                  </a:lnTo>
                  <a:lnTo>
                    <a:pt x="3247110" y="4496310"/>
                  </a:lnTo>
                  <a:lnTo>
                    <a:pt x="0" y="4496310"/>
                  </a:lnTo>
                  <a:lnTo>
                    <a:pt x="0" y="0"/>
                  </a:lnTo>
                  <a:close/>
                </a:path>
              </a:pathLst>
            </a:custGeom>
            <a:solidFill>
              <a:schemeClr val="accent1">
                <a:lumMod val="40000"/>
                <a:lumOff val="6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Delivering services in line with the Flexible Framework Terms and Conditions and Individual Support Terms</a:t>
              </a:r>
            </a:p>
            <a:p>
              <a:pPr marL="114300" lvl="1" indent="-114300" algn="l" defTabSz="57785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Delivering service in line with the Individual Support Agreement</a:t>
              </a:r>
            </a:p>
            <a:p>
              <a:pPr marL="114300" lvl="1" indent="-114300" algn="l" defTabSz="577850">
                <a:lnSpc>
                  <a:spcPct val="90000"/>
                </a:lnSpc>
                <a:spcBef>
                  <a:spcPct val="0"/>
                </a:spcBef>
                <a:spcAft>
                  <a:spcPct val="15000"/>
                </a:spcAft>
                <a:buFont typeface="Arial" panose="020B0604020202020204" pitchFamily="34" charset="0"/>
                <a:buChar char="•"/>
              </a:pPr>
              <a:r>
                <a:rPr lang="en-GB" sz="1400" b="0" kern="1200" dirty="0">
                  <a:solidFill>
                    <a:schemeClr val="dk1"/>
                  </a:solidFill>
                  <a:latin typeface="Arial" panose="020B0604020202020204" pitchFamily="34" charset="0"/>
                  <a:cs typeface="Arial" panose="020B0604020202020204" pitchFamily="34" charset="0"/>
                </a:rPr>
                <a:t>Maintain Care Inspectorate registration</a:t>
              </a:r>
              <a:endParaRPr lang="en-GB" sz="1400" kern="1200" dirty="0">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Char char="•"/>
              </a:pPr>
              <a:r>
                <a:rPr lang="en-GB" sz="1400" b="0" kern="1200" dirty="0">
                  <a:solidFill>
                    <a:schemeClr val="dk1"/>
                  </a:solidFill>
                  <a:latin typeface="Arial" panose="020B0604020202020204" pitchFamily="34" charset="0"/>
                  <a:cs typeface="Arial" panose="020B0604020202020204" pitchFamily="34" charset="0"/>
                </a:rPr>
                <a:t>Compliance with Health and Social Care standards and Scottish Social Services Council (SSSC)</a:t>
              </a:r>
            </a:p>
            <a:p>
              <a:pPr marL="114300" lvl="1" indent="-114300" algn="l" defTabSz="577850">
                <a:lnSpc>
                  <a:spcPct val="90000"/>
                </a:lnSpc>
                <a:spcBef>
                  <a:spcPct val="0"/>
                </a:spcBef>
                <a:spcAft>
                  <a:spcPct val="15000"/>
                </a:spcAft>
                <a:buChar char="•"/>
              </a:pPr>
              <a:r>
                <a:rPr lang="en-GB" sz="1400" b="0" kern="1200" dirty="0">
                  <a:solidFill>
                    <a:schemeClr val="dk1"/>
                  </a:solidFill>
                  <a:latin typeface="Arial" panose="020B0604020202020204" pitchFamily="34" charset="0"/>
                  <a:cs typeface="Arial" panose="020B0604020202020204" pitchFamily="34" charset="0"/>
                </a:rPr>
                <a:t>To deliver service in line with Health and Safety legislation/best practice and Care Inspectorate/Council Medication policies and hold relevant insurance</a:t>
              </a:r>
            </a:p>
            <a:p>
              <a:pPr marL="114300" lvl="1" indent="-114300" algn="l" defTabSz="577850">
                <a:lnSpc>
                  <a:spcPct val="90000"/>
                </a:lnSpc>
                <a:spcBef>
                  <a:spcPct val="0"/>
                </a:spcBef>
                <a:spcAft>
                  <a:spcPct val="15000"/>
                </a:spcAft>
                <a:buChar char="•"/>
              </a:pPr>
              <a:r>
                <a:rPr lang="en-GB" sz="1400" b="0" kern="1200" dirty="0">
                  <a:solidFill>
                    <a:schemeClr val="dk1"/>
                  </a:solidFill>
                  <a:latin typeface="Arial" panose="020B0604020202020204" pitchFamily="34" charset="0"/>
                  <a:cs typeface="Arial" panose="020B0604020202020204" pitchFamily="34" charset="0"/>
                </a:rPr>
                <a:t>Implement, maintain and advise compliance with Fair Work Practices</a:t>
              </a:r>
            </a:p>
            <a:p>
              <a:pPr marL="114300" lvl="1" indent="-114300" algn="l" defTabSz="577850">
                <a:lnSpc>
                  <a:spcPct val="90000"/>
                </a:lnSpc>
                <a:spcBef>
                  <a:spcPct val="0"/>
                </a:spcBef>
                <a:spcAft>
                  <a:spcPct val="15000"/>
                </a:spcAft>
                <a:buChar char="•"/>
              </a:pPr>
              <a:r>
                <a:rPr lang="en-GB" sz="1400" b="0" kern="1200" dirty="0">
                  <a:solidFill>
                    <a:schemeClr val="dk1"/>
                  </a:solidFill>
                  <a:latin typeface="Arial" panose="020B0604020202020204" pitchFamily="34" charset="0"/>
                  <a:cs typeface="Arial" panose="020B0604020202020204" pitchFamily="34" charset="0"/>
                </a:rPr>
                <a:t>Establish, maintain and advise report on community benefits</a:t>
              </a:r>
            </a:p>
            <a:p>
              <a:pPr marL="114300" lvl="1" indent="-114300" algn="l" defTabSz="577850">
                <a:lnSpc>
                  <a:spcPct val="90000"/>
                </a:lnSpc>
                <a:spcBef>
                  <a:spcPct val="0"/>
                </a:spcBef>
                <a:spcAft>
                  <a:spcPct val="15000"/>
                </a:spcAft>
                <a:buChar char="•"/>
              </a:pPr>
              <a:r>
                <a:rPr lang="en-GB" sz="1400" b="0" kern="1200" dirty="0">
                  <a:solidFill>
                    <a:schemeClr val="dk1"/>
                  </a:solidFill>
                  <a:latin typeface="Arial" panose="020B0604020202020204" pitchFamily="34" charset="0"/>
                  <a:cs typeface="Arial" panose="020B0604020202020204" pitchFamily="34" charset="0"/>
                </a:rPr>
                <a:t>Maintain service standards and quality assurance</a:t>
              </a:r>
            </a:p>
            <a:p>
              <a:pPr marL="114300" lvl="1" indent="-114300" algn="l" defTabSz="577850">
                <a:lnSpc>
                  <a:spcPct val="90000"/>
                </a:lnSpc>
                <a:spcBef>
                  <a:spcPct val="0"/>
                </a:spcBef>
                <a:spcAft>
                  <a:spcPct val="15000"/>
                </a:spcAft>
                <a:buChar char="•"/>
              </a:pPr>
              <a:r>
                <a:rPr lang="en-GB" sz="1400" b="0" kern="1200" dirty="0">
                  <a:solidFill>
                    <a:schemeClr val="dk1"/>
                  </a:solidFill>
                  <a:latin typeface="Arial" panose="020B0604020202020204" pitchFamily="34" charset="0"/>
                  <a:cs typeface="Arial" panose="020B0604020202020204" pitchFamily="34" charset="0"/>
                </a:rPr>
                <a:t>Notify purchasers of any significant incidents or potential ASP issues</a:t>
              </a:r>
            </a:p>
            <a:p>
              <a:pPr marL="114300" lvl="1" indent="-114300" algn="l" defTabSz="577850">
                <a:lnSpc>
                  <a:spcPct val="90000"/>
                </a:lnSpc>
                <a:spcBef>
                  <a:spcPct val="0"/>
                </a:spcBef>
                <a:spcAft>
                  <a:spcPct val="15000"/>
                </a:spcAft>
                <a:buChar char="•"/>
              </a:pPr>
              <a:endParaRPr lang="en-GB" sz="1300" kern="1200" dirty="0">
                <a:latin typeface="Arial" panose="020B0604020202020204" pitchFamily="34" charset="0"/>
                <a:cs typeface="Arial" panose="020B0604020202020204" pitchFamily="34" charset="0"/>
              </a:endParaRPr>
            </a:p>
          </p:txBody>
        </p:sp>
        <p:sp>
          <p:nvSpPr>
            <p:cNvPr id="7" name="Freeform: Shape 6">
              <a:extLst>
                <a:ext uri="{FF2B5EF4-FFF2-40B4-BE49-F238E27FC236}">
                  <a16:creationId xmlns:a16="http://schemas.microsoft.com/office/drawing/2014/main" xmlns="" id="{12C2353D-ECFA-4F4A-8855-E5AB9EF2574E}"/>
                </a:ext>
              </a:extLst>
            </p:cNvPr>
            <p:cNvSpPr/>
            <p:nvPr/>
          </p:nvSpPr>
          <p:spPr>
            <a:xfrm>
              <a:off x="4220080" y="980727"/>
              <a:ext cx="3499474" cy="547303"/>
            </a:xfrm>
            <a:custGeom>
              <a:avLst/>
              <a:gdLst>
                <a:gd name="connsiteX0" fmla="*/ 0 w 3247110"/>
                <a:gd name="connsiteY0" fmla="*/ 0 h 403288"/>
                <a:gd name="connsiteX1" fmla="*/ 3247110 w 3247110"/>
                <a:gd name="connsiteY1" fmla="*/ 0 h 403288"/>
                <a:gd name="connsiteX2" fmla="*/ 3247110 w 3247110"/>
                <a:gd name="connsiteY2" fmla="*/ 403288 h 403288"/>
                <a:gd name="connsiteX3" fmla="*/ 0 w 3247110"/>
                <a:gd name="connsiteY3" fmla="*/ 403288 h 403288"/>
                <a:gd name="connsiteX4" fmla="*/ 0 w 3247110"/>
                <a:gd name="connsiteY4" fmla="*/ 0 h 403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7110" h="403288">
                  <a:moveTo>
                    <a:pt x="0" y="0"/>
                  </a:moveTo>
                  <a:lnTo>
                    <a:pt x="3247110" y="0"/>
                  </a:lnTo>
                  <a:lnTo>
                    <a:pt x="3247110" y="403288"/>
                  </a:lnTo>
                  <a:lnTo>
                    <a:pt x="0" y="403288"/>
                  </a:lnTo>
                  <a:lnTo>
                    <a:pt x="0" y="0"/>
                  </a:lnTo>
                  <a:close/>
                </a:path>
              </a:pathLst>
            </a:custGeom>
            <a:solidFill>
              <a:schemeClr val="accent1">
                <a:lumMod val="75000"/>
              </a:schemeClr>
            </a:solidFill>
            <a:ln>
              <a:solidFill>
                <a:schemeClr val="accent1">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Purchasers (Councils/HSCPs)</a:t>
              </a:r>
            </a:p>
          </p:txBody>
        </p:sp>
        <p:sp>
          <p:nvSpPr>
            <p:cNvPr id="8" name="Freeform: Shape 7">
              <a:extLst>
                <a:ext uri="{FF2B5EF4-FFF2-40B4-BE49-F238E27FC236}">
                  <a16:creationId xmlns:a16="http://schemas.microsoft.com/office/drawing/2014/main" xmlns="" id="{023F8DB4-3006-4F31-B0E4-471985350CFF}"/>
                </a:ext>
              </a:extLst>
            </p:cNvPr>
            <p:cNvSpPr/>
            <p:nvPr/>
          </p:nvSpPr>
          <p:spPr>
            <a:xfrm>
              <a:off x="4220080" y="1549023"/>
              <a:ext cx="3499474" cy="4428000"/>
            </a:xfrm>
            <a:custGeom>
              <a:avLst/>
              <a:gdLst>
                <a:gd name="connsiteX0" fmla="*/ 0 w 3247110"/>
                <a:gd name="connsiteY0" fmla="*/ 0 h 4496310"/>
                <a:gd name="connsiteX1" fmla="*/ 3247110 w 3247110"/>
                <a:gd name="connsiteY1" fmla="*/ 0 h 4496310"/>
                <a:gd name="connsiteX2" fmla="*/ 3247110 w 3247110"/>
                <a:gd name="connsiteY2" fmla="*/ 4496310 h 4496310"/>
                <a:gd name="connsiteX3" fmla="*/ 0 w 3247110"/>
                <a:gd name="connsiteY3" fmla="*/ 4496310 h 4496310"/>
                <a:gd name="connsiteX4" fmla="*/ 0 w 3247110"/>
                <a:gd name="connsiteY4" fmla="*/ 0 h 4496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7110" h="4496310">
                  <a:moveTo>
                    <a:pt x="0" y="0"/>
                  </a:moveTo>
                  <a:lnTo>
                    <a:pt x="3247110" y="0"/>
                  </a:lnTo>
                  <a:lnTo>
                    <a:pt x="3247110" y="4496310"/>
                  </a:lnTo>
                  <a:lnTo>
                    <a:pt x="0" y="4496310"/>
                  </a:lnTo>
                  <a:lnTo>
                    <a:pt x="0" y="0"/>
                  </a:lnTo>
                  <a:close/>
                </a:path>
              </a:pathLst>
            </a:custGeom>
            <a:solidFill>
              <a:schemeClr val="accent1">
                <a:lumMod val="40000"/>
                <a:lumOff val="6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Font typeface="Times New Roman" panose="02020603050405020304" pitchFamily="18" charset="0"/>
                <a:buChar char="•"/>
              </a:pPr>
              <a:r>
                <a:rPr lang="en-GB" sz="1400" kern="1200" dirty="0">
                  <a:latin typeface="Arial" panose="020B0604020202020204" pitchFamily="34" charset="0"/>
                  <a:cs typeface="Arial" panose="020B0604020202020204" pitchFamily="34" charset="0"/>
                </a:rPr>
                <a:t>Following the Councils/HSCP Financial Regulations and Contract Standing Orders including; the publishing of Award Notices for all ISA “call offs” from the Flexible Framework</a:t>
              </a:r>
            </a:p>
            <a:p>
              <a:pPr marL="114300" lvl="1" indent="-114300" algn="l" defTabSz="577850">
                <a:lnSpc>
                  <a:spcPct val="90000"/>
                </a:lnSpc>
                <a:spcBef>
                  <a:spcPct val="0"/>
                </a:spcBef>
                <a:spcAft>
                  <a:spcPct val="15000"/>
                </a:spcAft>
                <a:buFont typeface="Times New Roman" panose="02020603050405020304" pitchFamily="18" charset="0"/>
                <a:buChar char="•"/>
              </a:pPr>
              <a:r>
                <a:rPr lang="en-GB" sz="1400" kern="1200" dirty="0">
                  <a:latin typeface="Arial" panose="020B0604020202020204" pitchFamily="34" charset="0"/>
                  <a:cs typeface="Arial" panose="020B0604020202020204" pitchFamily="34" charset="0"/>
                </a:rPr>
                <a:t>The local format and content of the ISA and local purchasing approval processes</a:t>
              </a:r>
            </a:p>
            <a:p>
              <a:pPr marL="114300" lvl="1" indent="-114300" algn="l" defTabSz="577850">
                <a:lnSpc>
                  <a:spcPct val="90000"/>
                </a:lnSpc>
                <a:spcBef>
                  <a:spcPct val="0"/>
                </a:spcBef>
                <a:spcAft>
                  <a:spcPct val="15000"/>
                </a:spcAft>
                <a:buFont typeface="Times New Roman" panose="02020603050405020304" pitchFamily="18" charset="0"/>
                <a:buChar char="•"/>
              </a:pPr>
              <a:r>
                <a:rPr lang="en-GB" sz="1400" kern="1200" dirty="0">
                  <a:latin typeface="Arial" panose="020B0604020202020204" pitchFamily="34" charset="0"/>
                  <a:cs typeface="Arial" panose="020B0604020202020204" pitchFamily="34" charset="0"/>
                </a:rPr>
                <a:t>Decisions about existing and new individual support agreements</a:t>
              </a:r>
            </a:p>
            <a:p>
              <a:pPr marL="114300" lvl="1" indent="-114300" algn="l" defTabSz="577850">
                <a:lnSpc>
                  <a:spcPct val="90000"/>
                </a:lnSpc>
                <a:spcBef>
                  <a:spcPct val="0"/>
                </a:spcBef>
                <a:spcAft>
                  <a:spcPct val="15000"/>
                </a:spcAft>
                <a:buFont typeface="Times New Roman" panose="02020603050405020304" pitchFamily="18" charset="0"/>
                <a:buChar char="•"/>
              </a:pPr>
              <a:r>
                <a:rPr lang="en-GB" sz="1400" kern="1200" dirty="0">
                  <a:latin typeface="Arial" panose="020B0604020202020204" pitchFamily="34" charset="0"/>
                  <a:cs typeface="Arial" panose="020B0604020202020204" pitchFamily="34" charset="0"/>
                </a:rPr>
                <a:t>Care management and support for choice and control</a:t>
              </a:r>
            </a:p>
            <a:p>
              <a:pPr marL="114300" lvl="1" indent="-114300" algn="l" defTabSz="577850">
                <a:lnSpc>
                  <a:spcPct val="90000"/>
                </a:lnSpc>
                <a:spcBef>
                  <a:spcPct val="0"/>
                </a:spcBef>
                <a:spcAft>
                  <a:spcPct val="15000"/>
                </a:spcAft>
                <a:buFont typeface="Times New Roman" panose="02020603050405020304" pitchFamily="18" charset="0"/>
                <a:buChar char="•"/>
              </a:pPr>
              <a:r>
                <a:rPr lang="en-GB" sz="1400" kern="1200" dirty="0">
                  <a:latin typeface="Arial" panose="020B0604020202020204" pitchFamily="34" charset="0"/>
                  <a:cs typeface="Arial" panose="020B0604020202020204" pitchFamily="34" charset="0"/>
                </a:rPr>
                <a:t>Reviewing and monitoring individual ISA contracts and support plans</a:t>
              </a:r>
            </a:p>
            <a:p>
              <a:pPr marL="114300" lvl="1" indent="-114300" algn="l" defTabSz="577850">
                <a:lnSpc>
                  <a:spcPct val="90000"/>
                </a:lnSpc>
                <a:spcBef>
                  <a:spcPct val="0"/>
                </a:spcBef>
                <a:spcAft>
                  <a:spcPct val="15000"/>
                </a:spcAft>
                <a:buFont typeface="Times New Roman" panose="02020603050405020304" pitchFamily="18" charset="0"/>
                <a:buChar char="•"/>
              </a:pPr>
              <a:r>
                <a:rPr lang="en-GB" sz="1400" kern="1200" dirty="0">
                  <a:latin typeface="Arial" panose="020B0604020202020204" pitchFamily="34" charset="0"/>
                  <a:cs typeface="Arial" panose="020B0604020202020204" pitchFamily="34" charset="0"/>
                </a:rPr>
                <a:t>Adult Support and Protection</a:t>
              </a:r>
            </a:p>
            <a:p>
              <a:pPr marL="114300" lvl="1" indent="-114300" algn="l" defTabSz="577850">
                <a:lnSpc>
                  <a:spcPct val="90000"/>
                </a:lnSpc>
                <a:spcBef>
                  <a:spcPct val="0"/>
                </a:spcBef>
                <a:spcAft>
                  <a:spcPct val="15000"/>
                </a:spcAft>
                <a:buFont typeface="Times New Roman" panose="02020603050405020304" pitchFamily="18" charset="0"/>
                <a:buChar char="•"/>
              </a:pPr>
              <a:r>
                <a:rPr lang="en-GB" sz="1400" kern="1200" dirty="0">
                  <a:latin typeface="Arial" panose="020B0604020202020204" pitchFamily="34" charset="0"/>
                  <a:cs typeface="Arial" panose="020B0604020202020204" pitchFamily="34" charset="0"/>
                </a:rPr>
                <a:t>Local performance management and response to performance issues</a:t>
              </a:r>
            </a:p>
            <a:p>
              <a:pPr marL="114300" lvl="1" indent="-114300" algn="l" defTabSz="577850">
                <a:lnSpc>
                  <a:spcPct val="90000"/>
                </a:lnSpc>
                <a:spcBef>
                  <a:spcPct val="0"/>
                </a:spcBef>
                <a:spcAft>
                  <a:spcPct val="15000"/>
                </a:spcAft>
                <a:buFont typeface="Times New Roman" panose="02020603050405020304" pitchFamily="18" charset="0"/>
                <a:buChar char="•"/>
              </a:pPr>
              <a:r>
                <a:rPr lang="en-GB" sz="1400" kern="1200" dirty="0">
                  <a:latin typeface="Arial" panose="020B0604020202020204" pitchFamily="34" charset="0"/>
                  <a:cs typeface="Arial" panose="020B0604020202020204" pitchFamily="34" charset="0"/>
                </a:rPr>
                <a:t>Local commissioning of services from the Flexible Framework </a:t>
              </a:r>
            </a:p>
            <a:p>
              <a:pPr marL="114300" lvl="1" indent="-114300" algn="l" defTabSz="577850">
                <a:lnSpc>
                  <a:spcPct val="90000"/>
                </a:lnSpc>
                <a:spcBef>
                  <a:spcPct val="0"/>
                </a:spcBef>
                <a:spcAft>
                  <a:spcPct val="15000"/>
                </a:spcAft>
                <a:buFont typeface="Times New Roman" panose="02020603050405020304" pitchFamily="18" charset="0"/>
                <a:buChar char="•"/>
              </a:pPr>
              <a:r>
                <a:rPr lang="en-GB" sz="1400" kern="1200" dirty="0">
                  <a:latin typeface="Arial" panose="020B0604020202020204" pitchFamily="34" charset="0"/>
                  <a:cs typeface="Arial" panose="020B0604020202020204" pitchFamily="34" charset="0"/>
                </a:rPr>
                <a:t>Contributing to National Flexible Framework decisions</a:t>
              </a:r>
            </a:p>
          </p:txBody>
        </p:sp>
        <p:sp>
          <p:nvSpPr>
            <p:cNvPr id="9" name="Freeform: Shape 8">
              <a:extLst>
                <a:ext uri="{FF2B5EF4-FFF2-40B4-BE49-F238E27FC236}">
                  <a16:creationId xmlns:a16="http://schemas.microsoft.com/office/drawing/2014/main" xmlns="" id="{2DBE9CA1-06A6-4B33-A0B4-E4117E624A0B}"/>
                </a:ext>
              </a:extLst>
            </p:cNvPr>
            <p:cNvSpPr/>
            <p:nvPr/>
          </p:nvSpPr>
          <p:spPr>
            <a:xfrm>
              <a:off x="8015796" y="980728"/>
              <a:ext cx="3499473" cy="568295"/>
            </a:xfrm>
            <a:custGeom>
              <a:avLst/>
              <a:gdLst>
                <a:gd name="connsiteX0" fmla="*/ 0 w 3247110"/>
                <a:gd name="connsiteY0" fmla="*/ 0 h 403288"/>
                <a:gd name="connsiteX1" fmla="*/ 3247110 w 3247110"/>
                <a:gd name="connsiteY1" fmla="*/ 0 h 403288"/>
                <a:gd name="connsiteX2" fmla="*/ 3247110 w 3247110"/>
                <a:gd name="connsiteY2" fmla="*/ 403288 h 403288"/>
                <a:gd name="connsiteX3" fmla="*/ 0 w 3247110"/>
                <a:gd name="connsiteY3" fmla="*/ 403288 h 403288"/>
                <a:gd name="connsiteX4" fmla="*/ 0 w 3247110"/>
                <a:gd name="connsiteY4" fmla="*/ 0 h 403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7110" h="403288">
                  <a:moveTo>
                    <a:pt x="0" y="0"/>
                  </a:moveTo>
                  <a:lnTo>
                    <a:pt x="3247110" y="0"/>
                  </a:lnTo>
                  <a:lnTo>
                    <a:pt x="3247110" y="403288"/>
                  </a:lnTo>
                  <a:lnTo>
                    <a:pt x="0" y="403288"/>
                  </a:lnTo>
                  <a:lnTo>
                    <a:pt x="0" y="0"/>
                  </a:lnTo>
                  <a:close/>
                </a:path>
              </a:pathLst>
            </a:custGeom>
            <a:solidFill>
              <a:schemeClr val="accent1">
                <a:lumMod val="75000"/>
              </a:schemeClr>
            </a:solidFill>
            <a:ln>
              <a:solidFill>
                <a:schemeClr val="accent1">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Scotland Excel</a:t>
              </a:r>
            </a:p>
          </p:txBody>
        </p:sp>
        <p:sp>
          <p:nvSpPr>
            <p:cNvPr id="10" name="Freeform: Shape 9">
              <a:extLst>
                <a:ext uri="{FF2B5EF4-FFF2-40B4-BE49-F238E27FC236}">
                  <a16:creationId xmlns:a16="http://schemas.microsoft.com/office/drawing/2014/main" xmlns="" id="{EE94B210-CAA2-47CD-950B-1860699331B5}"/>
                </a:ext>
              </a:extLst>
            </p:cNvPr>
            <p:cNvSpPr/>
            <p:nvPr/>
          </p:nvSpPr>
          <p:spPr>
            <a:xfrm>
              <a:off x="8015797" y="1549023"/>
              <a:ext cx="3499474" cy="4428000"/>
            </a:xfrm>
            <a:custGeom>
              <a:avLst/>
              <a:gdLst>
                <a:gd name="connsiteX0" fmla="*/ 0 w 3247110"/>
                <a:gd name="connsiteY0" fmla="*/ 0 h 4496310"/>
                <a:gd name="connsiteX1" fmla="*/ 3247110 w 3247110"/>
                <a:gd name="connsiteY1" fmla="*/ 0 h 4496310"/>
                <a:gd name="connsiteX2" fmla="*/ 3247110 w 3247110"/>
                <a:gd name="connsiteY2" fmla="*/ 4496310 h 4496310"/>
                <a:gd name="connsiteX3" fmla="*/ 0 w 3247110"/>
                <a:gd name="connsiteY3" fmla="*/ 4496310 h 4496310"/>
                <a:gd name="connsiteX4" fmla="*/ 0 w 3247110"/>
                <a:gd name="connsiteY4" fmla="*/ 0 h 4496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7110" h="4496310">
                  <a:moveTo>
                    <a:pt x="0" y="0"/>
                  </a:moveTo>
                  <a:lnTo>
                    <a:pt x="3247110" y="0"/>
                  </a:lnTo>
                  <a:lnTo>
                    <a:pt x="3247110" y="4496310"/>
                  </a:lnTo>
                  <a:lnTo>
                    <a:pt x="0" y="4496310"/>
                  </a:lnTo>
                  <a:lnTo>
                    <a:pt x="0" y="0"/>
                  </a:lnTo>
                  <a:close/>
                </a:path>
              </a:pathLst>
            </a:custGeom>
            <a:solidFill>
              <a:schemeClr val="accent1">
                <a:lumMod val="40000"/>
                <a:lumOff val="6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Font typeface="Times New Roman" panose="02020603050405020304" pitchFamily="18" charset="0"/>
                <a:buChar char="•"/>
              </a:pPr>
              <a:r>
                <a:rPr lang="en-GB" sz="1400" kern="1200" dirty="0">
                  <a:latin typeface="Arial" panose="020B0604020202020204" pitchFamily="34" charset="0"/>
                  <a:cs typeface="Arial" panose="020B0604020202020204" pitchFamily="34" charset="0"/>
                </a:rPr>
                <a:t>Guidance on Flexible Framework use</a:t>
              </a:r>
            </a:p>
            <a:p>
              <a:pPr marL="114300" lvl="1" indent="-114300" algn="l" defTabSz="577850">
                <a:lnSpc>
                  <a:spcPct val="90000"/>
                </a:lnSpc>
                <a:spcBef>
                  <a:spcPct val="0"/>
                </a:spcBef>
                <a:spcAft>
                  <a:spcPct val="15000"/>
                </a:spcAft>
                <a:buFont typeface="Times New Roman" panose="02020603050405020304" pitchFamily="18" charset="0"/>
                <a:buChar char="•"/>
              </a:pPr>
              <a:r>
                <a:rPr lang="en-GB" sz="1400" kern="1200" dirty="0">
                  <a:latin typeface="Arial" panose="020B0604020202020204" pitchFamily="34" charset="0"/>
                  <a:cs typeface="Arial" panose="020B0604020202020204" pitchFamily="34" charset="0"/>
                </a:rPr>
                <a:t>Reviewing and implementing rate uplift requests in collaboration with Councils/HSCP’s</a:t>
              </a:r>
            </a:p>
            <a:p>
              <a:pPr marL="114300" lvl="1" indent="-114300" algn="l" defTabSz="577850">
                <a:lnSpc>
                  <a:spcPct val="90000"/>
                </a:lnSpc>
                <a:spcBef>
                  <a:spcPct val="0"/>
                </a:spcBef>
                <a:spcAft>
                  <a:spcPct val="15000"/>
                </a:spcAft>
                <a:buFont typeface="Times New Roman" panose="02020603050405020304" pitchFamily="18" charset="0"/>
                <a:buChar char="•"/>
              </a:pPr>
              <a:r>
                <a:rPr lang="en-GB" sz="1400" kern="1200" dirty="0">
                  <a:latin typeface="Arial" panose="020B0604020202020204" pitchFamily="34" charset="0"/>
                  <a:cs typeface="Arial" panose="020B0604020202020204" pitchFamily="34" charset="0"/>
                </a:rPr>
                <a:t>Reviewing and evaluating requests for New Entrants/New Services</a:t>
              </a:r>
            </a:p>
            <a:p>
              <a:pPr marL="114300" lvl="1" indent="-114300" algn="l" defTabSz="577850">
                <a:lnSpc>
                  <a:spcPct val="90000"/>
                </a:lnSpc>
                <a:spcBef>
                  <a:spcPct val="0"/>
                </a:spcBef>
                <a:spcAft>
                  <a:spcPct val="15000"/>
                </a:spcAft>
                <a:buFont typeface="Times New Roman" panose="02020603050405020304" pitchFamily="18" charset="0"/>
                <a:buChar char="•"/>
              </a:pPr>
              <a:r>
                <a:rPr lang="en-GB" sz="1400" kern="1200" dirty="0">
                  <a:latin typeface="Arial" panose="020B0604020202020204" pitchFamily="34" charset="0"/>
                  <a:cs typeface="Arial" panose="020B0604020202020204" pitchFamily="34" charset="0"/>
                </a:rPr>
                <a:t>Coordination of national networking and development of services </a:t>
              </a:r>
            </a:p>
            <a:p>
              <a:pPr marL="114300" lvl="1" indent="-114300" algn="l" defTabSz="577850">
                <a:lnSpc>
                  <a:spcPct val="90000"/>
                </a:lnSpc>
                <a:spcBef>
                  <a:spcPct val="0"/>
                </a:spcBef>
                <a:spcAft>
                  <a:spcPct val="15000"/>
                </a:spcAft>
                <a:buFont typeface="Times New Roman" panose="02020603050405020304" pitchFamily="18" charset="0"/>
                <a:buChar char="•"/>
              </a:pPr>
              <a:r>
                <a:rPr lang="en-GB" sz="1400" kern="1200" dirty="0">
                  <a:latin typeface="Arial" panose="020B0604020202020204" pitchFamily="34" charset="0"/>
                  <a:cs typeface="Arial" panose="020B0604020202020204" pitchFamily="34" charset="0"/>
                </a:rPr>
                <a:t>Monitoring insurance requirements and compliance</a:t>
              </a:r>
            </a:p>
            <a:p>
              <a:pPr marL="114300" lvl="1" indent="-114300" algn="l" defTabSz="577850">
                <a:lnSpc>
                  <a:spcPct val="90000"/>
                </a:lnSpc>
                <a:spcBef>
                  <a:spcPct val="0"/>
                </a:spcBef>
                <a:spcAft>
                  <a:spcPct val="15000"/>
                </a:spcAft>
                <a:buFont typeface="Times New Roman" panose="02020603050405020304" pitchFamily="18" charset="0"/>
                <a:buChar char="•"/>
              </a:pPr>
              <a:r>
                <a:rPr lang="en-GB" sz="1400" kern="1200" dirty="0">
                  <a:latin typeface="Arial" panose="020B0604020202020204" pitchFamily="34" charset="0"/>
                  <a:cs typeface="Arial" panose="020B0604020202020204" pitchFamily="34" charset="0"/>
                </a:rPr>
                <a:t>Flexible Framework level monitoring including community benefits, fair work practices</a:t>
              </a:r>
            </a:p>
            <a:p>
              <a:pPr marL="114300" lvl="1" indent="-114300" algn="l" defTabSz="577850">
                <a:lnSpc>
                  <a:spcPct val="90000"/>
                </a:lnSpc>
                <a:spcBef>
                  <a:spcPct val="0"/>
                </a:spcBef>
                <a:spcAft>
                  <a:spcPct val="15000"/>
                </a:spcAft>
                <a:buFont typeface="Times New Roman" panose="02020603050405020304" pitchFamily="18" charset="0"/>
                <a:buChar char="•"/>
              </a:pPr>
              <a:r>
                <a:rPr lang="en-GB" sz="1400" kern="1200" dirty="0">
                  <a:latin typeface="Arial" panose="020B0604020202020204" pitchFamily="34" charset="0"/>
                  <a:cs typeface="Arial" panose="020B0604020202020204" pitchFamily="34" charset="0"/>
                </a:rPr>
                <a:t>Contract performance management using information from Councils/HSCPs and Care Inspectorate/Equifax</a:t>
              </a:r>
            </a:p>
            <a:p>
              <a:pPr marL="114300" lvl="1" indent="-114300" algn="l" defTabSz="577850">
                <a:lnSpc>
                  <a:spcPct val="90000"/>
                </a:lnSpc>
                <a:spcBef>
                  <a:spcPct val="0"/>
                </a:spcBef>
                <a:spcAft>
                  <a:spcPct val="15000"/>
                </a:spcAft>
                <a:buFont typeface="Times New Roman" panose="02020603050405020304" pitchFamily="18" charset="0"/>
                <a:buChar char="•"/>
              </a:pPr>
              <a:r>
                <a:rPr lang="en-GB" sz="1400" kern="1200" dirty="0">
                  <a:latin typeface="Arial" panose="020B0604020202020204" pitchFamily="34" charset="0"/>
                  <a:cs typeface="Arial" panose="020B0604020202020204" pitchFamily="34" charset="0"/>
                </a:rPr>
                <a:t>National trend, usage and performance monitoring, analysis and reporting</a:t>
              </a:r>
            </a:p>
            <a:p>
              <a:pPr marL="114300" lvl="1" indent="-114300" algn="l" defTabSz="577850">
                <a:lnSpc>
                  <a:spcPct val="90000"/>
                </a:lnSpc>
                <a:spcBef>
                  <a:spcPct val="0"/>
                </a:spcBef>
                <a:spcAft>
                  <a:spcPct val="15000"/>
                </a:spcAft>
                <a:buFont typeface="Times New Roman" panose="02020603050405020304" pitchFamily="18" charset="0"/>
                <a:buChar char="•"/>
              </a:pPr>
              <a:r>
                <a:rPr lang="en-GB" sz="1400" kern="1200" dirty="0">
                  <a:latin typeface="Arial" panose="020B0604020202020204" pitchFamily="34" charset="0"/>
                  <a:cs typeface="Arial" panose="020B0604020202020204" pitchFamily="34" charset="0"/>
                </a:rPr>
                <a:t>Development and maintenance of reporting mechanisms </a:t>
              </a:r>
            </a:p>
          </p:txBody>
        </p:sp>
      </p:grpSp>
    </p:spTree>
    <p:extLst>
      <p:ext uri="{BB962C8B-B14F-4D97-AF65-F5344CB8AC3E}">
        <p14:creationId xmlns:p14="http://schemas.microsoft.com/office/powerpoint/2010/main" xmlns="" val="4223021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EB7E28-47F4-48A8-94E6-751DAA9E1AA4}"/>
              </a:ext>
            </a:extLst>
          </p:cNvPr>
          <p:cNvSpPr>
            <a:spLocks noGrp="1"/>
          </p:cNvSpPr>
          <p:nvPr>
            <p:ph type="title"/>
          </p:nvPr>
        </p:nvSpPr>
        <p:spPr/>
        <p:txBody>
          <a:bodyPr/>
          <a:lstStyle/>
          <a:p>
            <a:r>
              <a:rPr lang="en-GB" sz="4000" dirty="0">
                <a:solidFill>
                  <a:srgbClr val="002060"/>
                </a:solidFill>
                <a:latin typeface="Arial" panose="020B0604020202020204" pitchFamily="34" charset="0"/>
                <a:cs typeface="Arial" panose="020B0604020202020204" pitchFamily="34" charset="0"/>
              </a:rPr>
              <a:t>Contract Mobilisation</a:t>
            </a:r>
          </a:p>
        </p:txBody>
      </p:sp>
      <p:sp>
        <p:nvSpPr>
          <p:cNvPr id="3" name="Content Placeholder 2">
            <a:extLst>
              <a:ext uri="{FF2B5EF4-FFF2-40B4-BE49-F238E27FC236}">
                <a16:creationId xmlns:a16="http://schemas.microsoft.com/office/drawing/2014/main" xmlns="" id="{E5454353-4D7B-40D9-A979-8F6F3F1D1B57}"/>
              </a:ext>
            </a:extLst>
          </p:cNvPr>
          <p:cNvSpPr>
            <a:spLocks noGrp="1"/>
          </p:cNvSpPr>
          <p:nvPr>
            <p:ph idx="1"/>
          </p:nvPr>
        </p:nvSpPr>
        <p:spPr>
          <a:xfrm>
            <a:off x="263352" y="1340768"/>
            <a:ext cx="11665296" cy="4536504"/>
          </a:xfrm>
        </p:spPr>
        <p:txBody>
          <a:bodyPr/>
          <a:lstStyle/>
          <a:p>
            <a:r>
              <a:rPr lang="en-GB" sz="2300" dirty="0">
                <a:solidFill>
                  <a:srgbClr val="002060"/>
                </a:solidFill>
                <a:latin typeface="Arial" panose="020B0604020202020204" pitchFamily="34" charset="0"/>
                <a:cs typeface="Arial" panose="020B0604020202020204" pitchFamily="34" charset="0"/>
              </a:rPr>
              <a:t>This term is used to indicate when the contract terms and conditions come into place</a:t>
            </a:r>
          </a:p>
          <a:p>
            <a:r>
              <a:rPr lang="en-GB" sz="2300" dirty="0">
                <a:solidFill>
                  <a:srgbClr val="002060"/>
                </a:solidFill>
                <a:latin typeface="Arial" panose="020B0604020202020204" pitchFamily="34" charset="0"/>
                <a:cs typeface="Arial" panose="020B0604020202020204" pitchFamily="34" charset="0"/>
              </a:rPr>
              <a:t>When the contract is awarded and the Provider signs and returns a signed copy the National Flexible Framework contract is in place</a:t>
            </a:r>
          </a:p>
          <a:p>
            <a:r>
              <a:rPr lang="en-GB" sz="2300" dirty="0">
                <a:solidFill>
                  <a:srgbClr val="002060"/>
                </a:solidFill>
                <a:latin typeface="Arial" panose="020B0604020202020204" pitchFamily="34" charset="0"/>
                <a:cs typeface="Arial" panose="020B0604020202020204" pitchFamily="34" charset="0"/>
              </a:rPr>
              <a:t>However the contract terms and conditions are only activated when an Individual Support Agreement for the person is put in place</a:t>
            </a:r>
          </a:p>
          <a:p>
            <a:r>
              <a:rPr lang="en-GB" sz="2300" dirty="0">
                <a:solidFill>
                  <a:srgbClr val="002060"/>
                </a:solidFill>
                <a:latin typeface="Arial" panose="020B0604020202020204" pitchFamily="34" charset="0"/>
                <a:cs typeface="Arial" panose="020B0604020202020204" pitchFamily="34" charset="0"/>
              </a:rPr>
              <a:t>This would generally happen following an annual review of people already receiving service or for a new person receiving service</a:t>
            </a:r>
          </a:p>
          <a:p>
            <a:r>
              <a:rPr lang="en-GB" sz="2300" dirty="0">
                <a:solidFill>
                  <a:srgbClr val="002060"/>
                </a:solidFill>
                <a:latin typeface="Arial" panose="020B0604020202020204" pitchFamily="34" charset="0"/>
                <a:cs typeface="Arial" panose="020B0604020202020204" pitchFamily="34" charset="0"/>
              </a:rPr>
              <a:t>Until such time as this happens the existing contract and rate remains in place</a:t>
            </a:r>
          </a:p>
          <a:p>
            <a:r>
              <a:rPr lang="en-GB" sz="2300" dirty="0">
                <a:solidFill>
                  <a:srgbClr val="002060"/>
                </a:solidFill>
                <a:latin typeface="Arial" panose="020B0604020202020204" pitchFamily="34" charset="0"/>
                <a:cs typeface="Arial" panose="020B0604020202020204" pitchFamily="34" charset="0"/>
              </a:rPr>
              <a:t>People have a right to choose their own service Provider and if they are not on the Flexible Framework alternative local contract arrangements and prices remain in place</a:t>
            </a:r>
          </a:p>
          <a:p>
            <a:r>
              <a:rPr lang="en-GB" sz="2300" dirty="0">
                <a:solidFill>
                  <a:srgbClr val="002060"/>
                </a:solidFill>
                <a:latin typeface="Arial" panose="020B0604020202020204" pitchFamily="34" charset="0"/>
                <a:cs typeface="Arial" panose="020B0604020202020204" pitchFamily="34" charset="0"/>
              </a:rPr>
              <a:t>A Service Directory will be available to assist people to select a Provider</a:t>
            </a:r>
          </a:p>
        </p:txBody>
      </p:sp>
    </p:spTree>
    <p:extLst>
      <p:ext uri="{BB962C8B-B14F-4D97-AF65-F5344CB8AC3E}">
        <p14:creationId xmlns:p14="http://schemas.microsoft.com/office/powerpoint/2010/main" xmlns="" val="1471899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C861BB-A5D3-4852-96A9-87EF1C2C9657}"/>
              </a:ext>
            </a:extLst>
          </p:cNvPr>
          <p:cNvSpPr>
            <a:spLocks noGrp="1"/>
          </p:cNvSpPr>
          <p:nvPr>
            <p:ph type="title"/>
          </p:nvPr>
        </p:nvSpPr>
        <p:spPr/>
        <p:txBody>
          <a:bodyPr/>
          <a:lstStyle/>
          <a:p>
            <a:r>
              <a:rPr lang="en-GB" sz="4000" dirty="0">
                <a:solidFill>
                  <a:srgbClr val="002060"/>
                </a:solidFill>
                <a:latin typeface="Arial" panose="020B0604020202020204" pitchFamily="34" charset="0"/>
                <a:cs typeface="Arial" panose="020B0604020202020204" pitchFamily="34" charset="0"/>
              </a:rPr>
              <a:t>Help and Support</a:t>
            </a:r>
          </a:p>
        </p:txBody>
      </p:sp>
      <p:sp>
        <p:nvSpPr>
          <p:cNvPr id="3" name="Content Placeholder 2">
            <a:extLst>
              <a:ext uri="{FF2B5EF4-FFF2-40B4-BE49-F238E27FC236}">
                <a16:creationId xmlns:a16="http://schemas.microsoft.com/office/drawing/2014/main" xmlns="" id="{C6C3C8E1-4F1A-4283-8C6E-A162D5F9B4F5}"/>
              </a:ext>
            </a:extLst>
          </p:cNvPr>
          <p:cNvSpPr>
            <a:spLocks noGrp="1"/>
          </p:cNvSpPr>
          <p:nvPr>
            <p:ph idx="1"/>
          </p:nvPr>
        </p:nvSpPr>
        <p:spPr>
          <a:xfrm>
            <a:off x="335360" y="1600202"/>
            <a:ext cx="8280920" cy="4329129"/>
          </a:xfrm>
        </p:spPr>
        <p:txBody>
          <a:bodyPr anchor="ctr"/>
          <a:lstStyle/>
          <a:p>
            <a:r>
              <a:rPr lang="en-GB" sz="2400" dirty="0">
                <a:solidFill>
                  <a:srgbClr val="002060"/>
                </a:solidFill>
                <a:latin typeface="Arial" panose="020B0604020202020204" pitchFamily="34" charset="0"/>
                <a:cs typeface="Arial" panose="020B0604020202020204" pitchFamily="34" charset="0"/>
              </a:rPr>
              <a:t>The guide is designed to help you navigate the Flexible Framework contract and find information when you need it and on what you need </a:t>
            </a:r>
          </a:p>
          <a:p>
            <a:r>
              <a:rPr lang="en-GB" sz="2400" dirty="0">
                <a:solidFill>
                  <a:srgbClr val="002060"/>
                </a:solidFill>
                <a:latin typeface="Arial" panose="020B0604020202020204" pitchFamily="34" charset="0"/>
                <a:cs typeface="Arial" panose="020B0604020202020204" pitchFamily="34" charset="0"/>
              </a:rPr>
              <a:t>There might be further questions you have and therefore you can contact Scotland Excel at </a:t>
            </a:r>
            <a:r>
              <a:rPr lang="en-GB" sz="2400" dirty="0">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careandsupport@scotland-excel.org.uk</a:t>
            </a:r>
            <a:endParaRPr lang="en-GB" sz="2400" dirty="0">
              <a:solidFill>
                <a:srgbClr val="002060"/>
              </a:solidFill>
              <a:latin typeface="Arial" panose="020B0604020202020204" pitchFamily="34" charset="0"/>
              <a:cs typeface="Arial" panose="020B0604020202020204" pitchFamily="34" charset="0"/>
            </a:endParaRPr>
          </a:p>
          <a:p>
            <a:r>
              <a:rPr lang="en-GB" sz="2400" dirty="0">
                <a:solidFill>
                  <a:srgbClr val="002060"/>
                </a:solidFill>
                <a:latin typeface="Arial" panose="020B0604020202020204" pitchFamily="34" charset="0"/>
                <a:cs typeface="Arial" panose="020B0604020202020204" pitchFamily="34" charset="0"/>
              </a:rPr>
              <a:t>Your question will be logged, you will have an answer within 5 days or sooner if you indicate it is an emergency, and this information will be used anonymously to build a directory of FAQs</a:t>
            </a:r>
          </a:p>
        </p:txBody>
      </p:sp>
      <p:pic>
        <p:nvPicPr>
          <p:cNvPr id="5" name="Picture 4" descr="A group of people sitting at a table&#10;&#10;Description automatically generated">
            <a:extLst>
              <a:ext uri="{FF2B5EF4-FFF2-40B4-BE49-F238E27FC236}">
                <a16:creationId xmlns:a16="http://schemas.microsoft.com/office/drawing/2014/main" xmlns="" id="{41A6F117-4657-445B-8B26-A11956E451D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707801" y="2277192"/>
            <a:ext cx="2880000" cy="2880000"/>
          </a:xfrm>
          <a:prstGeom prst="rect">
            <a:avLst/>
          </a:prstGeom>
        </p:spPr>
      </p:pic>
    </p:spTree>
    <p:extLst>
      <p:ext uri="{BB962C8B-B14F-4D97-AF65-F5344CB8AC3E}">
        <p14:creationId xmlns:p14="http://schemas.microsoft.com/office/powerpoint/2010/main" xmlns="" val="2566193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9B1140-44B3-4648-A4E1-A492927E05E0}"/>
              </a:ext>
            </a:extLst>
          </p:cNvPr>
          <p:cNvSpPr>
            <a:spLocks noGrp="1"/>
          </p:cNvSpPr>
          <p:nvPr>
            <p:ph type="title"/>
          </p:nvPr>
        </p:nvSpPr>
        <p:spPr>
          <a:xfrm>
            <a:off x="609600" y="274638"/>
            <a:ext cx="10972800" cy="706090"/>
          </a:xfrm>
        </p:spPr>
        <p:txBody>
          <a:bodyPr/>
          <a:lstStyle/>
          <a:p>
            <a:r>
              <a:rPr lang="en-GB" sz="4000" dirty="0">
                <a:solidFill>
                  <a:srgbClr val="002060"/>
                </a:solidFill>
                <a:latin typeface="Arial" panose="020B0604020202020204" pitchFamily="34" charset="0"/>
                <a:cs typeface="Arial" panose="020B0604020202020204" pitchFamily="34" charset="0"/>
              </a:rPr>
              <a:t>Consultation – We need your help?</a:t>
            </a:r>
          </a:p>
        </p:txBody>
      </p:sp>
      <p:sp>
        <p:nvSpPr>
          <p:cNvPr id="3" name="Content Placeholder 2">
            <a:extLst>
              <a:ext uri="{FF2B5EF4-FFF2-40B4-BE49-F238E27FC236}">
                <a16:creationId xmlns:a16="http://schemas.microsoft.com/office/drawing/2014/main" xmlns="" id="{BCD4CD69-B459-46F0-ACC6-F2D6B6ECA4ED}"/>
              </a:ext>
            </a:extLst>
          </p:cNvPr>
          <p:cNvSpPr>
            <a:spLocks noGrp="1"/>
          </p:cNvSpPr>
          <p:nvPr>
            <p:ph idx="1"/>
          </p:nvPr>
        </p:nvSpPr>
        <p:spPr>
          <a:xfrm>
            <a:off x="191344" y="1268760"/>
            <a:ext cx="5904656" cy="3168352"/>
          </a:xfrm>
        </p:spPr>
        <p:txBody>
          <a:bodyPr/>
          <a:lstStyle/>
          <a:p>
            <a:r>
              <a:rPr lang="en-GB" sz="2000" dirty="0">
                <a:solidFill>
                  <a:srgbClr val="002060"/>
                </a:solidFill>
                <a:latin typeface="Arial" panose="020B0604020202020204" pitchFamily="34" charset="0"/>
                <a:cs typeface="Arial" panose="020B0604020202020204" pitchFamily="34" charset="0"/>
              </a:rPr>
              <a:t>This slide pack has been designed to be an interactive guide to the Flexible Framework rather than a narrative guide paraphrasing terms and conditions that you actually need to read and understand</a:t>
            </a:r>
          </a:p>
          <a:p>
            <a:r>
              <a:rPr lang="en-GB" sz="2000" dirty="0">
                <a:solidFill>
                  <a:srgbClr val="002060"/>
                </a:solidFill>
                <a:latin typeface="Arial" panose="020B0604020202020204" pitchFamily="34" charset="0"/>
                <a:cs typeface="Arial" panose="020B0604020202020204" pitchFamily="34" charset="0"/>
              </a:rPr>
              <a:t>It will change and evolve to meet your needs</a:t>
            </a:r>
          </a:p>
          <a:p>
            <a:r>
              <a:rPr lang="en-GB" sz="2000" dirty="0">
                <a:solidFill>
                  <a:srgbClr val="002060"/>
                </a:solidFill>
                <a:latin typeface="Arial" panose="020B0604020202020204" pitchFamily="34" charset="0"/>
                <a:cs typeface="Arial" panose="020B0604020202020204" pitchFamily="34" charset="0"/>
              </a:rPr>
              <a:t>After you have read the guidance give us your views by clicking on the link</a:t>
            </a:r>
          </a:p>
        </p:txBody>
      </p:sp>
      <p:graphicFrame>
        <p:nvGraphicFramePr>
          <p:cNvPr id="4" name="Diagram 3">
            <a:extLst>
              <a:ext uri="{FF2B5EF4-FFF2-40B4-BE49-F238E27FC236}">
                <a16:creationId xmlns:a16="http://schemas.microsoft.com/office/drawing/2014/main" xmlns="" id="{6CD055C0-23F0-4C23-8B3F-FE8273724D29}"/>
              </a:ext>
            </a:extLst>
          </p:cNvPr>
          <p:cNvGraphicFramePr/>
          <p:nvPr>
            <p:extLst>
              <p:ext uri="{D42A27DB-BD31-4B8C-83A1-F6EECF244321}">
                <p14:modId xmlns:p14="http://schemas.microsoft.com/office/powerpoint/2010/main" xmlns="" val="2173789217"/>
              </p:ext>
            </p:extLst>
          </p:nvPr>
        </p:nvGraphicFramePr>
        <p:xfrm>
          <a:off x="5519936" y="980728"/>
          <a:ext cx="6624736" cy="4824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xmlns="" id="{7EA6DB11-D4F1-4CCF-8555-EC0B51FB4E34}"/>
              </a:ext>
            </a:extLst>
          </p:cNvPr>
          <p:cNvSpPr/>
          <p:nvPr/>
        </p:nvSpPr>
        <p:spPr>
          <a:xfrm>
            <a:off x="198612" y="3861048"/>
            <a:ext cx="6912768" cy="369332"/>
          </a:xfrm>
          <a:prstGeom prst="rect">
            <a:avLst/>
          </a:prstGeom>
        </p:spPr>
        <p:txBody>
          <a:bodyPr wrap="square">
            <a:spAutoFit/>
          </a:bodyPr>
          <a:lstStyle/>
          <a:p>
            <a:pPr marL="0" indent="0">
              <a:buNone/>
            </a:pPr>
            <a:r>
              <a:rPr lang="en-GB" u="sng" dirty="0">
                <a:latin typeface="Arial" panose="020B0604020202020204" pitchFamily="34" charset="0"/>
                <a:cs typeface="Arial" panose="020B0604020202020204" pitchFamily="34" charset="0"/>
                <a:hlinkClick r:id="rId7"/>
              </a:rPr>
              <a:t>https://www.surveymonkey.co.uk/r/SXLCareandSupportGuidance</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95450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E01361-5210-4D31-89F3-E868D1AE8CC5}"/>
              </a:ext>
            </a:extLst>
          </p:cNvPr>
          <p:cNvSpPr>
            <a:spLocks noGrp="1"/>
          </p:cNvSpPr>
          <p:nvPr>
            <p:ph type="title"/>
          </p:nvPr>
        </p:nvSpPr>
        <p:spPr>
          <a:xfrm>
            <a:off x="257631" y="140934"/>
            <a:ext cx="11784632" cy="1143000"/>
          </a:xfrm>
        </p:spPr>
        <p:txBody>
          <a:bodyPr/>
          <a:lstStyle/>
          <a:p>
            <a:r>
              <a:rPr lang="en-GB" sz="4000" spc="-150" dirty="0">
                <a:solidFill>
                  <a:srgbClr val="002060"/>
                </a:solidFill>
                <a:latin typeface="Arial" panose="020B0604020202020204" pitchFamily="34" charset="0"/>
                <a:cs typeface="Arial" panose="020B0604020202020204" pitchFamily="34" charset="0"/>
              </a:rPr>
              <a:t>What are the key features of the Flexible Framework?</a:t>
            </a:r>
          </a:p>
        </p:txBody>
      </p:sp>
      <p:grpSp>
        <p:nvGrpSpPr>
          <p:cNvPr id="12" name="Group 11">
            <a:extLst>
              <a:ext uri="{FF2B5EF4-FFF2-40B4-BE49-F238E27FC236}">
                <a16:creationId xmlns:a16="http://schemas.microsoft.com/office/drawing/2014/main" xmlns="" id="{41495049-42BC-4D25-B64C-2C54027E2D00}"/>
              </a:ext>
            </a:extLst>
          </p:cNvPr>
          <p:cNvGrpSpPr/>
          <p:nvPr/>
        </p:nvGrpSpPr>
        <p:grpSpPr>
          <a:xfrm>
            <a:off x="853067" y="1283934"/>
            <a:ext cx="10485866" cy="4593338"/>
            <a:chOff x="815935" y="1844822"/>
            <a:chExt cx="10485866" cy="4290132"/>
          </a:xfrm>
        </p:grpSpPr>
        <p:sp>
          <p:nvSpPr>
            <p:cNvPr id="13" name="Freeform: Shape 12">
              <a:extLst>
                <a:ext uri="{FF2B5EF4-FFF2-40B4-BE49-F238E27FC236}">
                  <a16:creationId xmlns:a16="http://schemas.microsoft.com/office/drawing/2014/main" xmlns="" id="{1EE8CD67-EF22-467F-8EF5-3C5E89C030AE}"/>
                </a:ext>
              </a:extLst>
            </p:cNvPr>
            <p:cNvSpPr/>
            <p:nvPr/>
          </p:nvSpPr>
          <p:spPr>
            <a:xfrm>
              <a:off x="815935" y="1844822"/>
              <a:ext cx="2544259" cy="763277"/>
            </a:xfrm>
            <a:custGeom>
              <a:avLst/>
              <a:gdLst>
                <a:gd name="connsiteX0" fmla="*/ 0 w 2544259"/>
                <a:gd name="connsiteY0" fmla="*/ 0 h 763277"/>
                <a:gd name="connsiteX1" fmla="*/ 2544259 w 2544259"/>
                <a:gd name="connsiteY1" fmla="*/ 0 h 763277"/>
                <a:gd name="connsiteX2" fmla="*/ 2544259 w 2544259"/>
                <a:gd name="connsiteY2" fmla="*/ 763277 h 763277"/>
                <a:gd name="connsiteX3" fmla="*/ 0 w 2544259"/>
                <a:gd name="connsiteY3" fmla="*/ 763277 h 763277"/>
                <a:gd name="connsiteX4" fmla="*/ 0 w 2544259"/>
                <a:gd name="connsiteY4" fmla="*/ 0 h 76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259" h="763277">
                  <a:moveTo>
                    <a:pt x="0" y="0"/>
                  </a:moveTo>
                  <a:lnTo>
                    <a:pt x="2544259" y="0"/>
                  </a:lnTo>
                  <a:lnTo>
                    <a:pt x="2544259" y="763277"/>
                  </a:lnTo>
                  <a:lnTo>
                    <a:pt x="0" y="763277"/>
                  </a:lnTo>
                  <a:lnTo>
                    <a:pt x="0" y="0"/>
                  </a:lnTo>
                  <a:close/>
                </a:path>
              </a:pathLst>
            </a:custGeom>
            <a:solidFill>
              <a:schemeClr val="accent1">
                <a:lumMod val="75000"/>
              </a:schemeClr>
            </a:solidFill>
            <a:ln w="12700" cap="flat" cmpd="sng" algn="ctr">
              <a:solidFill>
                <a:srgbClr val="00263A"/>
              </a:solidFill>
              <a:prstDash val="solid"/>
              <a:miter lim="800000"/>
            </a:ln>
            <a:effectLst/>
          </p:spPr>
          <p:txBody>
            <a:bodyPr spcFirstLastPara="0" vert="horz" wrap="square" lIns="201053" tIns="201053" rIns="201053" bIns="201053" numCol="1" spcCol="1270" anchor="ctr" anchorCtr="0">
              <a:noAutofit/>
            </a:bodyPr>
            <a:lstStyle/>
            <a:p>
              <a:pPr marL="0" marR="0" lvl="0" indent="0" algn="ctr" defTabSz="1111250" eaLnBrk="1" fontAlgn="auto" latinLnBrk="0" hangingPunct="1">
                <a:lnSpc>
                  <a:spcPct val="90000"/>
                </a:lnSpc>
                <a:spcBef>
                  <a:spcPts val="0"/>
                </a:spcBef>
                <a:spcAft>
                  <a:spcPct val="35000"/>
                </a:spcAft>
                <a:buClrTx/>
                <a:buSzTx/>
                <a:buFontTx/>
                <a:buNone/>
                <a:tabLst/>
                <a:defRPr/>
              </a:pPr>
              <a:r>
                <a:rPr kumimoji="0" lang="en-US" sz="25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Using</a:t>
              </a:r>
            </a:p>
          </p:txBody>
        </p:sp>
        <p:sp>
          <p:nvSpPr>
            <p:cNvPr id="14" name="Freeform: Shape 13">
              <a:extLst>
                <a:ext uri="{FF2B5EF4-FFF2-40B4-BE49-F238E27FC236}">
                  <a16:creationId xmlns:a16="http://schemas.microsoft.com/office/drawing/2014/main" xmlns="" id="{6B188835-3B01-4167-BC74-5F172D577B39}"/>
                </a:ext>
              </a:extLst>
            </p:cNvPr>
            <p:cNvSpPr/>
            <p:nvPr/>
          </p:nvSpPr>
          <p:spPr>
            <a:xfrm>
              <a:off x="815936" y="2670077"/>
              <a:ext cx="2544259" cy="3464109"/>
            </a:xfrm>
            <a:custGeom>
              <a:avLst/>
              <a:gdLst>
                <a:gd name="connsiteX0" fmla="*/ 0 w 2544259"/>
                <a:gd name="connsiteY0" fmla="*/ 0 h 3464109"/>
                <a:gd name="connsiteX1" fmla="*/ 2544259 w 2544259"/>
                <a:gd name="connsiteY1" fmla="*/ 0 h 3464109"/>
                <a:gd name="connsiteX2" fmla="*/ 2544259 w 2544259"/>
                <a:gd name="connsiteY2" fmla="*/ 3464109 h 3464109"/>
                <a:gd name="connsiteX3" fmla="*/ 0 w 2544259"/>
                <a:gd name="connsiteY3" fmla="*/ 3464109 h 3464109"/>
                <a:gd name="connsiteX4" fmla="*/ 0 w 2544259"/>
                <a:gd name="connsiteY4" fmla="*/ 0 h 3464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259" h="3464109">
                  <a:moveTo>
                    <a:pt x="0" y="0"/>
                  </a:moveTo>
                  <a:lnTo>
                    <a:pt x="2544259" y="0"/>
                  </a:lnTo>
                  <a:lnTo>
                    <a:pt x="2544259" y="3464109"/>
                  </a:lnTo>
                  <a:lnTo>
                    <a:pt x="0" y="3464109"/>
                  </a:lnTo>
                  <a:lnTo>
                    <a:pt x="0" y="0"/>
                  </a:lnTo>
                  <a:close/>
                </a:path>
              </a:pathLst>
            </a:custGeom>
            <a:solidFill>
              <a:schemeClr val="accent1">
                <a:lumMod val="40000"/>
                <a:lumOff val="60000"/>
                <a:alpha val="90000"/>
              </a:schemeClr>
            </a:solidFill>
            <a:ln w="12700" cap="flat" cmpd="sng" algn="ctr">
              <a:solidFill>
                <a:srgbClr val="70AD47">
                  <a:alpha val="90000"/>
                  <a:tint val="40000"/>
                  <a:hueOff val="0"/>
                  <a:satOff val="0"/>
                  <a:lumOff val="0"/>
                  <a:alphaOff val="0"/>
                </a:srgbClr>
              </a:solidFill>
              <a:prstDash val="solid"/>
              <a:miter lim="800000"/>
            </a:ln>
            <a:effectLst/>
          </p:spPr>
          <p:txBody>
            <a:bodyPr spcFirstLastPara="0" vert="horz" wrap="square" lIns="251316" tIns="251316" rIns="251316" bIns="251316" numCol="1" spcCol="1270" anchor="t" anchorCtr="0">
              <a:noAutofit/>
            </a:bodyPr>
            <a:lstStyle/>
            <a:p>
              <a:pPr marL="0" marR="0" lvl="0" indent="0" defTabSz="844550" eaLnBrk="1" fontAlgn="auto" latinLnBrk="0" hangingPunct="1">
                <a:lnSpc>
                  <a:spcPct val="100000"/>
                </a:lnSpc>
                <a:spcBef>
                  <a:spcPts val="0"/>
                </a:spcBef>
                <a:spcAft>
                  <a:spcPct val="35000"/>
                </a:spcAft>
                <a:buClrTx/>
                <a:buSzTx/>
                <a:buFontTx/>
                <a:buNone/>
                <a:tabLst/>
                <a:defRPr/>
              </a:pPr>
              <a:r>
                <a:rPr kumimoji="0" lang="en-US" sz="1900" b="0" i="0" u="none" strike="noStrike" kern="0" cap="none" spc="0" normalizeH="0" baseline="0" noProof="0" dirty="0">
                  <a:ln>
                    <a:noFill/>
                  </a:ln>
                  <a:solidFill>
                    <a:prstClr val="black">
                      <a:hueOff val="0"/>
                      <a:satOff val="0"/>
                      <a:lumOff val="0"/>
                      <a:alphaOff val="0"/>
                    </a:prstClr>
                  </a:solidFill>
                  <a:effectLst/>
                  <a:uLnTx/>
                  <a:uFillTx/>
                  <a:latin typeface="Arial" panose="020B0604020202020204" pitchFamily="34" charset="0"/>
                  <a:cs typeface="Arial" panose="020B0604020202020204" pitchFamily="34" charset="0"/>
                </a:rPr>
                <a:t>Using the ‘Light Touch Regime’ to develop a Flexible Framework which will be open to new Providers every 6 months focusing providing choice and meeting peoples outcomes </a:t>
              </a:r>
            </a:p>
          </p:txBody>
        </p:sp>
        <p:sp>
          <p:nvSpPr>
            <p:cNvPr id="15" name="Freeform: Shape 14">
              <a:extLst>
                <a:ext uri="{FF2B5EF4-FFF2-40B4-BE49-F238E27FC236}">
                  <a16:creationId xmlns:a16="http://schemas.microsoft.com/office/drawing/2014/main" xmlns="" id="{50CDCB1E-9700-4FC0-8320-5827405F5992}"/>
                </a:ext>
              </a:extLst>
            </p:cNvPr>
            <p:cNvSpPr/>
            <p:nvPr/>
          </p:nvSpPr>
          <p:spPr>
            <a:xfrm>
              <a:off x="3468090" y="1844823"/>
              <a:ext cx="2544259" cy="763277"/>
            </a:xfrm>
            <a:custGeom>
              <a:avLst/>
              <a:gdLst>
                <a:gd name="connsiteX0" fmla="*/ 0 w 2544259"/>
                <a:gd name="connsiteY0" fmla="*/ 0 h 763277"/>
                <a:gd name="connsiteX1" fmla="*/ 2544259 w 2544259"/>
                <a:gd name="connsiteY1" fmla="*/ 0 h 763277"/>
                <a:gd name="connsiteX2" fmla="*/ 2544259 w 2544259"/>
                <a:gd name="connsiteY2" fmla="*/ 763277 h 763277"/>
                <a:gd name="connsiteX3" fmla="*/ 0 w 2544259"/>
                <a:gd name="connsiteY3" fmla="*/ 763277 h 763277"/>
                <a:gd name="connsiteX4" fmla="*/ 0 w 2544259"/>
                <a:gd name="connsiteY4" fmla="*/ 0 h 76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259" h="763277">
                  <a:moveTo>
                    <a:pt x="0" y="0"/>
                  </a:moveTo>
                  <a:lnTo>
                    <a:pt x="2544259" y="0"/>
                  </a:lnTo>
                  <a:lnTo>
                    <a:pt x="2544259" y="763277"/>
                  </a:lnTo>
                  <a:lnTo>
                    <a:pt x="0" y="763277"/>
                  </a:lnTo>
                  <a:lnTo>
                    <a:pt x="0" y="0"/>
                  </a:lnTo>
                  <a:close/>
                </a:path>
              </a:pathLst>
            </a:custGeom>
            <a:solidFill>
              <a:schemeClr val="accent1">
                <a:lumMod val="75000"/>
              </a:schemeClr>
            </a:solidFill>
            <a:ln w="12700" cap="flat" cmpd="sng" algn="ctr">
              <a:solidFill>
                <a:srgbClr val="00263A"/>
              </a:solidFill>
              <a:prstDash val="solid"/>
              <a:miter lim="800000"/>
            </a:ln>
            <a:effectLst/>
          </p:spPr>
          <p:txBody>
            <a:bodyPr spcFirstLastPara="0" vert="horz" wrap="square" lIns="201053" tIns="201053" rIns="201053" bIns="201053" numCol="1" spcCol="1270" anchor="ctr" anchorCtr="0">
              <a:noAutofit/>
            </a:bodyPr>
            <a:lstStyle/>
            <a:p>
              <a:pPr marL="0" marR="0" lvl="0" indent="0" algn="ctr" defTabSz="1111250" eaLnBrk="1" fontAlgn="auto" latinLnBrk="0" hangingPunct="1">
                <a:lnSpc>
                  <a:spcPct val="90000"/>
                </a:lnSpc>
                <a:spcBef>
                  <a:spcPts val="0"/>
                </a:spcBef>
                <a:spcAft>
                  <a:spcPct val="35000"/>
                </a:spcAft>
                <a:buClrTx/>
                <a:buSzTx/>
                <a:buFontTx/>
                <a:buNone/>
                <a:tabLst/>
                <a:defRPr/>
              </a:pPr>
              <a:r>
                <a:rPr kumimoji="0" lang="en-US" sz="250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a:t>
              </a:r>
              <a:r>
                <a:rPr kumimoji="0" lang="en-US" sz="25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veloping</a:t>
              </a:r>
            </a:p>
          </p:txBody>
        </p:sp>
        <p:sp>
          <p:nvSpPr>
            <p:cNvPr id="16" name="Freeform: Shape 15">
              <a:extLst>
                <a:ext uri="{FF2B5EF4-FFF2-40B4-BE49-F238E27FC236}">
                  <a16:creationId xmlns:a16="http://schemas.microsoft.com/office/drawing/2014/main" xmlns="" id="{D5217816-B474-4940-A862-A1FBB0DB4341}"/>
                </a:ext>
              </a:extLst>
            </p:cNvPr>
            <p:cNvSpPr/>
            <p:nvPr/>
          </p:nvSpPr>
          <p:spPr>
            <a:xfrm>
              <a:off x="3468090" y="2670076"/>
              <a:ext cx="2544259" cy="3464109"/>
            </a:xfrm>
            <a:custGeom>
              <a:avLst/>
              <a:gdLst>
                <a:gd name="connsiteX0" fmla="*/ 0 w 2544259"/>
                <a:gd name="connsiteY0" fmla="*/ 0 h 3464109"/>
                <a:gd name="connsiteX1" fmla="*/ 2544259 w 2544259"/>
                <a:gd name="connsiteY1" fmla="*/ 0 h 3464109"/>
                <a:gd name="connsiteX2" fmla="*/ 2544259 w 2544259"/>
                <a:gd name="connsiteY2" fmla="*/ 3464109 h 3464109"/>
                <a:gd name="connsiteX3" fmla="*/ 0 w 2544259"/>
                <a:gd name="connsiteY3" fmla="*/ 3464109 h 3464109"/>
                <a:gd name="connsiteX4" fmla="*/ 0 w 2544259"/>
                <a:gd name="connsiteY4" fmla="*/ 0 h 3464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259" h="3464109">
                  <a:moveTo>
                    <a:pt x="0" y="0"/>
                  </a:moveTo>
                  <a:lnTo>
                    <a:pt x="2544259" y="0"/>
                  </a:lnTo>
                  <a:lnTo>
                    <a:pt x="2544259" y="3464109"/>
                  </a:lnTo>
                  <a:lnTo>
                    <a:pt x="0" y="3464109"/>
                  </a:lnTo>
                  <a:lnTo>
                    <a:pt x="0" y="0"/>
                  </a:lnTo>
                  <a:close/>
                </a:path>
              </a:pathLst>
            </a:custGeom>
            <a:solidFill>
              <a:schemeClr val="accent1">
                <a:lumMod val="40000"/>
                <a:lumOff val="60000"/>
                <a:alpha val="90000"/>
              </a:schemeClr>
            </a:solidFill>
            <a:ln w="12700" cap="flat" cmpd="sng" algn="ctr">
              <a:solidFill>
                <a:srgbClr val="70AD47">
                  <a:alpha val="90000"/>
                  <a:tint val="40000"/>
                  <a:hueOff val="0"/>
                  <a:satOff val="0"/>
                  <a:lumOff val="0"/>
                  <a:alphaOff val="0"/>
                </a:srgbClr>
              </a:solidFill>
              <a:prstDash val="solid"/>
              <a:miter lim="800000"/>
            </a:ln>
            <a:effectLst/>
          </p:spPr>
          <p:txBody>
            <a:bodyPr spcFirstLastPara="0" vert="horz" wrap="square" lIns="251316" tIns="251316" rIns="251316" bIns="251316" numCol="1" spcCol="1270" anchor="t" anchorCtr="0">
              <a:noAutofit/>
            </a:bodyPr>
            <a:lstStyle/>
            <a:p>
              <a:pPr marL="0" marR="0" lvl="0" indent="0" defTabSz="844550" eaLnBrk="1" fontAlgn="auto" latinLnBrk="0" hangingPunct="1">
                <a:lnSpc>
                  <a:spcPct val="100000"/>
                </a:lnSpc>
                <a:spcBef>
                  <a:spcPts val="0"/>
                </a:spcBef>
                <a:spcAft>
                  <a:spcPct val="35000"/>
                </a:spcAft>
                <a:buClrTx/>
                <a:buSzTx/>
                <a:buFontTx/>
                <a:buNone/>
                <a:tabLst/>
                <a:defRPr/>
              </a:pPr>
              <a:r>
                <a:rPr kumimoji="0" lang="en-US" sz="1900" b="0" i="0" u="none" strike="noStrike" kern="0" cap="none" spc="0" normalizeH="0" baseline="0" noProof="0" dirty="0">
                  <a:ln>
                    <a:noFill/>
                  </a:ln>
                  <a:solidFill>
                    <a:prstClr val="black">
                      <a:hueOff val="0"/>
                      <a:satOff val="0"/>
                      <a:lumOff val="0"/>
                      <a:alphaOff val="0"/>
                    </a:prstClr>
                  </a:solidFill>
                  <a:effectLst/>
                  <a:uLnTx/>
                  <a:uFillTx/>
                  <a:latin typeface="Arial" panose="020B0604020202020204" pitchFamily="34" charset="0"/>
                  <a:cs typeface="Arial" panose="020B0604020202020204" pitchFamily="34" charset="0"/>
                </a:rPr>
                <a:t>Developing an inclusive Flexible Framework promoting a range of providers and services, small and large giving choice and control to people using the service</a:t>
              </a:r>
            </a:p>
          </p:txBody>
        </p:sp>
        <p:sp>
          <p:nvSpPr>
            <p:cNvPr id="17" name="Freeform: Shape 16">
              <a:extLst>
                <a:ext uri="{FF2B5EF4-FFF2-40B4-BE49-F238E27FC236}">
                  <a16:creationId xmlns:a16="http://schemas.microsoft.com/office/drawing/2014/main" xmlns="" id="{CE5E7FF4-2071-4DCB-8B8B-47F70C4590C2}"/>
                </a:ext>
              </a:extLst>
            </p:cNvPr>
            <p:cNvSpPr/>
            <p:nvPr/>
          </p:nvSpPr>
          <p:spPr>
            <a:xfrm>
              <a:off x="6112816" y="1844822"/>
              <a:ext cx="2544259" cy="763277"/>
            </a:xfrm>
            <a:custGeom>
              <a:avLst/>
              <a:gdLst>
                <a:gd name="connsiteX0" fmla="*/ 0 w 2544259"/>
                <a:gd name="connsiteY0" fmla="*/ 0 h 763277"/>
                <a:gd name="connsiteX1" fmla="*/ 2544259 w 2544259"/>
                <a:gd name="connsiteY1" fmla="*/ 0 h 763277"/>
                <a:gd name="connsiteX2" fmla="*/ 2544259 w 2544259"/>
                <a:gd name="connsiteY2" fmla="*/ 763277 h 763277"/>
                <a:gd name="connsiteX3" fmla="*/ 0 w 2544259"/>
                <a:gd name="connsiteY3" fmla="*/ 763277 h 763277"/>
                <a:gd name="connsiteX4" fmla="*/ 0 w 2544259"/>
                <a:gd name="connsiteY4" fmla="*/ 0 h 76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259" h="763277">
                  <a:moveTo>
                    <a:pt x="0" y="0"/>
                  </a:moveTo>
                  <a:lnTo>
                    <a:pt x="2544259" y="0"/>
                  </a:lnTo>
                  <a:lnTo>
                    <a:pt x="2544259" y="763277"/>
                  </a:lnTo>
                  <a:lnTo>
                    <a:pt x="0" y="763277"/>
                  </a:lnTo>
                  <a:lnTo>
                    <a:pt x="0" y="0"/>
                  </a:lnTo>
                  <a:close/>
                </a:path>
              </a:pathLst>
            </a:custGeom>
            <a:solidFill>
              <a:schemeClr val="accent1">
                <a:lumMod val="75000"/>
              </a:schemeClr>
            </a:solidFill>
            <a:ln w="12700" cap="flat" cmpd="sng" algn="ctr">
              <a:solidFill>
                <a:srgbClr val="00263A"/>
              </a:solidFill>
              <a:prstDash val="solid"/>
              <a:miter lim="800000"/>
            </a:ln>
            <a:effectLst/>
          </p:spPr>
          <p:txBody>
            <a:bodyPr spcFirstLastPara="0" vert="horz" wrap="square" lIns="201053" tIns="201053" rIns="201053" bIns="201053" numCol="1" spcCol="1270" anchor="ctr" anchorCtr="0">
              <a:noAutofit/>
            </a:bodyPr>
            <a:lstStyle/>
            <a:p>
              <a:pPr marL="0" marR="0" lvl="0" indent="0" algn="ctr" defTabSz="1111250" eaLnBrk="1" fontAlgn="auto" latinLnBrk="0" hangingPunct="1">
                <a:lnSpc>
                  <a:spcPct val="90000"/>
                </a:lnSpc>
                <a:spcBef>
                  <a:spcPts val="0"/>
                </a:spcBef>
                <a:spcAft>
                  <a:spcPct val="35000"/>
                </a:spcAft>
                <a:buClrTx/>
                <a:buSzTx/>
                <a:buFontTx/>
                <a:buNone/>
                <a:tabLst/>
                <a:defRPr/>
              </a:pPr>
              <a:r>
                <a:rPr kumimoji="0" lang="en-US" sz="25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Embedding</a:t>
              </a:r>
            </a:p>
          </p:txBody>
        </p:sp>
        <p:sp>
          <p:nvSpPr>
            <p:cNvPr id="18" name="Freeform: Shape 17">
              <a:extLst>
                <a:ext uri="{FF2B5EF4-FFF2-40B4-BE49-F238E27FC236}">
                  <a16:creationId xmlns:a16="http://schemas.microsoft.com/office/drawing/2014/main" xmlns="" id="{D4B6590E-D2E7-45D8-9018-C7F563431946}"/>
                </a:ext>
              </a:extLst>
            </p:cNvPr>
            <p:cNvSpPr/>
            <p:nvPr/>
          </p:nvSpPr>
          <p:spPr>
            <a:xfrm>
              <a:off x="6112815" y="2670077"/>
              <a:ext cx="2544259" cy="3464109"/>
            </a:xfrm>
            <a:custGeom>
              <a:avLst/>
              <a:gdLst>
                <a:gd name="connsiteX0" fmla="*/ 0 w 2544259"/>
                <a:gd name="connsiteY0" fmla="*/ 0 h 3464109"/>
                <a:gd name="connsiteX1" fmla="*/ 2544259 w 2544259"/>
                <a:gd name="connsiteY1" fmla="*/ 0 h 3464109"/>
                <a:gd name="connsiteX2" fmla="*/ 2544259 w 2544259"/>
                <a:gd name="connsiteY2" fmla="*/ 3464109 h 3464109"/>
                <a:gd name="connsiteX3" fmla="*/ 0 w 2544259"/>
                <a:gd name="connsiteY3" fmla="*/ 3464109 h 3464109"/>
                <a:gd name="connsiteX4" fmla="*/ 0 w 2544259"/>
                <a:gd name="connsiteY4" fmla="*/ 0 h 3464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259" h="3464109">
                  <a:moveTo>
                    <a:pt x="0" y="0"/>
                  </a:moveTo>
                  <a:lnTo>
                    <a:pt x="2544259" y="0"/>
                  </a:lnTo>
                  <a:lnTo>
                    <a:pt x="2544259" y="3464109"/>
                  </a:lnTo>
                  <a:lnTo>
                    <a:pt x="0" y="3464109"/>
                  </a:lnTo>
                  <a:lnTo>
                    <a:pt x="0" y="0"/>
                  </a:lnTo>
                  <a:close/>
                </a:path>
              </a:pathLst>
            </a:custGeom>
            <a:solidFill>
              <a:schemeClr val="accent1">
                <a:lumMod val="40000"/>
                <a:lumOff val="60000"/>
                <a:alpha val="90000"/>
              </a:schemeClr>
            </a:solidFill>
            <a:ln w="12700" cap="flat" cmpd="sng" algn="ctr">
              <a:solidFill>
                <a:srgbClr val="70AD47">
                  <a:alpha val="90000"/>
                  <a:tint val="40000"/>
                  <a:hueOff val="0"/>
                  <a:satOff val="0"/>
                  <a:lumOff val="0"/>
                  <a:alphaOff val="0"/>
                </a:srgbClr>
              </a:solidFill>
              <a:prstDash val="solid"/>
              <a:miter lim="800000"/>
            </a:ln>
            <a:effectLst/>
          </p:spPr>
          <p:txBody>
            <a:bodyPr spcFirstLastPara="0" vert="horz" wrap="square" lIns="251316" tIns="251316" rIns="251316" bIns="251316" numCol="1" spcCol="1270" anchor="t" anchorCtr="0">
              <a:noAutofit/>
            </a:bodyPr>
            <a:lstStyle/>
            <a:p>
              <a:pPr marL="0" marR="0" lvl="0" indent="0" defTabSz="844550" eaLnBrk="1" fontAlgn="auto" latinLnBrk="0" hangingPunct="1">
                <a:lnSpc>
                  <a:spcPct val="100000"/>
                </a:lnSpc>
                <a:spcBef>
                  <a:spcPts val="0"/>
                </a:spcBef>
                <a:spcAft>
                  <a:spcPct val="35000"/>
                </a:spcAft>
                <a:buClrTx/>
                <a:buSzTx/>
                <a:buFontTx/>
                <a:buNone/>
                <a:tabLst/>
                <a:defRPr/>
              </a:pPr>
              <a:r>
                <a:rPr kumimoji="0" lang="en-US" sz="1900" b="0" i="0" u="none" strike="noStrike" kern="0" cap="none" spc="0" normalizeH="0" baseline="0" noProof="0" dirty="0">
                  <a:ln>
                    <a:noFill/>
                  </a:ln>
                  <a:solidFill>
                    <a:prstClr val="black">
                      <a:hueOff val="0"/>
                      <a:satOff val="0"/>
                      <a:lumOff val="0"/>
                      <a:alphaOff val="0"/>
                    </a:prstClr>
                  </a:solidFill>
                  <a:effectLst/>
                  <a:uLnTx/>
                  <a:uFillTx/>
                  <a:latin typeface="Arial" panose="020B0604020202020204" pitchFamily="34" charset="0"/>
                  <a:cs typeface="Arial" panose="020B0604020202020204" pitchFamily="34" charset="0"/>
                </a:rPr>
                <a:t>Embedding fair work practices within the tender and evaluation by pricing in requirements for Real Living Wage, travel in and mileage and evaluating on quality, not price</a:t>
              </a:r>
            </a:p>
          </p:txBody>
        </p:sp>
        <p:sp>
          <p:nvSpPr>
            <p:cNvPr id="19" name="Freeform: Shape 18">
              <a:extLst>
                <a:ext uri="{FF2B5EF4-FFF2-40B4-BE49-F238E27FC236}">
                  <a16:creationId xmlns:a16="http://schemas.microsoft.com/office/drawing/2014/main" xmlns="" id="{05C25FC6-F82D-4F74-8399-16B732C1705C}"/>
                </a:ext>
              </a:extLst>
            </p:cNvPr>
            <p:cNvSpPr/>
            <p:nvPr/>
          </p:nvSpPr>
          <p:spPr>
            <a:xfrm>
              <a:off x="8757542" y="1844822"/>
              <a:ext cx="2544259" cy="763277"/>
            </a:xfrm>
            <a:custGeom>
              <a:avLst/>
              <a:gdLst>
                <a:gd name="connsiteX0" fmla="*/ 0 w 2544259"/>
                <a:gd name="connsiteY0" fmla="*/ 0 h 763277"/>
                <a:gd name="connsiteX1" fmla="*/ 2544259 w 2544259"/>
                <a:gd name="connsiteY1" fmla="*/ 0 h 763277"/>
                <a:gd name="connsiteX2" fmla="*/ 2544259 w 2544259"/>
                <a:gd name="connsiteY2" fmla="*/ 763277 h 763277"/>
                <a:gd name="connsiteX3" fmla="*/ 0 w 2544259"/>
                <a:gd name="connsiteY3" fmla="*/ 763277 h 763277"/>
                <a:gd name="connsiteX4" fmla="*/ 0 w 2544259"/>
                <a:gd name="connsiteY4" fmla="*/ 0 h 76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259" h="763277">
                  <a:moveTo>
                    <a:pt x="0" y="0"/>
                  </a:moveTo>
                  <a:lnTo>
                    <a:pt x="2544259" y="0"/>
                  </a:lnTo>
                  <a:lnTo>
                    <a:pt x="2544259" y="763277"/>
                  </a:lnTo>
                  <a:lnTo>
                    <a:pt x="0" y="763277"/>
                  </a:lnTo>
                  <a:lnTo>
                    <a:pt x="0" y="0"/>
                  </a:lnTo>
                  <a:close/>
                </a:path>
              </a:pathLst>
            </a:custGeom>
            <a:solidFill>
              <a:schemeClr val="accent1">
                <a:lumMod val="75000"/>
              </a:schemeClr>
            </a:solidFill>
            <a:ln w="12700" cap="flat" cmpd="sng" algn="ctr">
              <a:solidFill>
                <a:srgbClr val="00263A"/>
              </a:solidFill>
              <a:prstDash val="solid"/>
              <a:miter lim="800000"/>
            </a:ln>
            <a:effectLst/>
          </p:spPr>
          <p:txBody>
            <a:bodyPr spcFirstLastPara="0" vert="horz" wrap="square" lIns="201053" tIns="201053" rIns="201053" bIns="201053" numCol="1" spcCol="1270" anchor="ctr" anchorCtr="0">
              <a:noAutofit/>
            </a:bodyPr>
            <a:lstStyle/>
            <a:p>
              <a:pPr marL="0" marR="0" lvl="0" indent="0" algn="ctr" defTabSz="1111250" eaLnBrk="1" fontAlgn="auto" latinLnBrk="0" hangingPunct="1">
                <a:lnSpc>
                  <a:spcPct val="90000"/>
                </a:lnSpc>
                <a:spcBef>
                  <a:spcPts val="0"/>
                </a:spcBef>
                <a:spcAft>
                  <a:spcPct val="35000"/>
                </a:spcAft>
                <a:buClrTx/>
                <a:buSzTx/>
                <a:buFontTx/>
                <a:buNone/>
                <a:tabLst/>
                <a:defRPr/>
              </a:pPr>
              <a:r>
                <a:rPr kumimoji="0" lang="en-US" sz="25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Designing</a:t>
              </a:r>
              <a:endParaRPr kumimoji="0" lang="en-US" sz="25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0" name="Freeform: Shape 19">
              <a:extLst>
                <a:ext uri="{FF2B5EF4-FFF2-40B4-BE49-F238E27FC236}">
                  <a16:creationId xmlns:a16="http://schemas.microsoft.com/office/drawing/2014/main" xmlns="" id="{879B11B1-CEA5-4A9B-95AD-C9348CE5F389}"/>
                </a:ext>
              </a:extLst>
            </p:cNvPr>
            <p:cNvSpPr/>
            <p:nvPr/>
          </p:nvSpPr>
          <p:spPr>
            <a:xfrm>
              <a:off x="8757541" y="2670845"/>
              <a:ext cx="2544259" cy="3464109"/>
            </a:xfrm>
            <a:custGeom>
              <a:avLst/>
              <a:gdLst>
                <a:gd name="connsiteX0" fmla="*/ 0 w 2544259"/>
                <a:gd name="connsiteY0" fmla="*/ 0 h 3464109"/>
                <a:gd name="connsiteX1" fmla="*/ 2544259 w 2544259"/>
                <a:gd name="connsiteY1" fmla="*/ 0 h 3464109"/>
                <a:gd name="connsiteX2" fmla="*/ 2544259 w 2544259"/>
                <a:gd name="connsiteY2" fmla="*/ 3464109 h 3464109"/>
                <a:gd name="connsiteX3" fmla="*/ 0 w 2544259"/>
                <a:gd name="connsiteY3" fmla="*/ 3464109 h 3464109"/>
                <a:gd name="connsiteX4" fmla="*/ 0 w 2544259"/>
                <a:gd name="connsiteY4" fmla="*/ 0 h 3464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259" h="3464109">
                  <a:moveTo>
                    <a:pt x="0" y="0"/>
                  </a:moveTo>
                  <a:lnTo>
                    <a:pt x="2544259" y="0"/>
                  </a:lnTo>
                  <a:lnTo>
                    <a:pt x="2544259" y="3464109"/>
                  </a:lnTo>
                  <a:lnTo>
                    <a:pt x="0" y="3464109"/>
                  </a:lnTo>
                  <a:lnTo>
                    <a:pt x="0" y="0"/>
                  </a:lnTo>
                  <a:close/>
                </a:path>
              </a:pathLst>
            </a:custGeom>
            <a:solidFill>
              <a:schemeClr val="accent1">
                <a:lumMod val="40000"/>
                <a:lumOff val="60000"/>
                <a:alpha val="90000"/>
              </a:schemeClr>
            </a:solidFill>
            <a:ln w="12700" cap="flat" cmpd="sng" algn="ctr">
              <a:solidFill>
                <a:srgbClr val="70AD47">
                  <a:alpha val="90000"/>
                  <a:tint val="40000"/>
                  <a:hueOff val="0"/>
                  <a:satOff val="0"/>
                  <a:lumOff val="0"/>
                  <a:alphaOff val="0"/>
                </a:srgbClr>
              </a:solidFill>
              <a:prstDash val="solid"/>
              <a:miter lim="800000"/>
            </a:ln>
            <a:effectLst/>
          </p:spPr>
          <p:txBody>
            <a:bodyPr spcFirstLastPara="0" vert="horz" wrap="square" lIns="251316" tIns="251316" rIns="251316" bIns="251316" numCol="1" spcCol="1270" anchor="t" anchorCtr="0">
              <a:noAutofit/>
            </a:bodyPr>
            <a:lstStyle/>
            <a:p>
              <a:pPr marL="0" marR="0" lvl="0" indent="0" defTabSz="844550" eaLnBrk="1" fontAlgn="auto" latinLnBrk="0" hangingPunct="1">
                <a:lnSpc>
                  <a:spcPct val="100000"/>
                </a:lnSpc>
                <a:spcBef>
                  <a:spcPts val="0"/>
                </a:spcBef>
                <a:spcAft>
                  <a:spcPct val="35000"/>
                </a:spcAft>
                <a:buClrTx/>
                <a:buSzTx/>
                <a:buFontTx/>
                <a:buNone/>
                <a:tabLst/>
                <a:defRPr/>
              </a:pPr>
              <a:r>
                <a:rPr kumimoji="0" lang="en-US" sz="1900" b="0" i="0" u="none" strike="noStrike" kern="0" cap="none" spc="0" normalizeH="0" baseline="0" noProof="0" dirty="0">
                  <a:ln>
                    <a:noFill/>
                  </a:ln>
                  <a:solidFill>
                    <a:prstClr val="black">
                      <a:hueOff val="0"/>
                      <a:satOff val="0"/>
                      <a:lumOff val="0"/>
                      <a:alphaOff val="0"/>
                    </a:prstClr>
                  </a:solidFill>
                  <a:effectLst/>
                  <a:uLnTx/>
                  <a:uFillTx/>
                  <a:latin typeface="Arial" panose="020B0604020202020204" pitchFamily="34" charset="0"/>
                  <a:cs typeface="Arial" panose="020B0604020202020204" pitchFamily="34" charset="0"/>
                </a:rPr>
                <a:t>Designing an</a:t>
              </a:r>
              <a:r>
                <a:rPr kumimoji="0" lang="en-US" sz="1900" b="1" i="0" u="none" strike="noStrike" kern="0" cap="none" spc="0" normalizeH="0" baseline="0" noProof="0" dirty="0">
                  <a:ln>
                    <a:noFill/>
                  </a:ln>
                  <a:solidFill>
                    <a:prstClr val="black">
                      <a:hueOff val="0"/>
                      <a:satOff val="0"/>
                      <a:lumOff val="0"/>
                      <a:alphaOff val="0"/>
                    </a:prstClr>
                  </a:solidFill>
                  <a:effectLst/>
                  <a:uLnTx/>
                  <a:uFillTx/>
                  <a:latin typeface="Arial" panose="020B0604020202020204" pitchFamily="34" charset="0"/>
                  <a:cs typeface="Arial" panose="020B0604020202020204" pitchFamily="34" charset="0"/>
                </a:rPr>
                <a:t> </a:t>
              </a:r>
              <a:r>
                <a:rPr kumimoji="0" lang="en-US" sz="1900" b="0" i="0" u="none" strike="noStrike" kern="0" cap="none" spc="0" normalizeH="0" baseline="0" noProof="0" dirty="0">
                  <a:ln>
                    <a:noFill/>
                  </a:ln>
                  <a:solidFill>
                    <a:prstClr val="black">
                      <a:hueOff val="0"/>
                      <a:satOff val="0"/>
                      <a:lumOff val="0"/>
                      <a:alphaOff val="0"/>
                    </a:prstClr>
                  </a:solidFill>
                  <a:effectLst/>
                  <a:uLnTx/>
                  <a:uFillTx/>
                  <a:latin typeface="Arial" panose="020B0604020202020204" pitchFamily="34" charset="0"/>
                  <a:cs typeface="Arial" panose="020B0604020202020204" pitchFamily="34" charset="0"/>
                </a:rPr>
                <a:t>interactive Service Directory which shows all Providers and services, to help people/Councils/</a:t>
              </a:r>
              <a:br>
                <a:rPr kumimoji="0" lang="en-US" sz="1900" b="0" i="0" u="none" strike="noStrike" kern="0" cap="none" spc="0" normalizeH="0" baseline="0" noProof="0" dirty="0">
                  <a:ln>
                    <a:noFill/>
                  </a:ln>
                  <a:solidFill>
                    <a:prstClr val="black">
                      <a:hueOff val="0"/>
                      <a:satOff val="0"/>
                      <a:lumOff val="0"/>
                      <a:alphaOff val="0"/>
                    </a:prstClr>
                  </a:solidFill>
                  <a:effectLst/>
                  <a:uLnTx/>
                  <a:uFillTx/>
                  <a:latin typeface="Arial" panose="020B0604020202020204" pitchFamily="34" charset="0"/>
                  <a:cs typeface="Arial" panose="020B0604020202020204" pitchFamily="34" charset="0"/>
                </a:rPr>
              </a:br>
              <a:r>
                <a:rPr kumimoji="0" lang="en-US" sz="1900" b="0" i="0" u="none" strike="noStrike" kern="0" cap="none" spc="0" normalizeH="0" baseline="0" noProof="0" dirty="0">
                  <a:ln>
                    <a:noFill/>
                  </a:ln>
                  <a:solidFill>
                    <a:prstClr val="black">
                      <a:hueOff val="0"/>
                      <a:satOff val="0"/>
                      <a:lumOff val="0"/>
                      <a:alphaOff val="0"/>
                    </a:prstClr>
                  </a:solidFill>
                  <a:effectLst/>
                  <a:uLnTx/>
                  <a:uFillTx/>
                  <a:latin typeface="Arial" panose="020B0604020202020204" pitchFamily="34" charset="0"/>
                  <a:cs typeface="Arial" panose="020B0604020202020204" pitchFamily="34" charset="0"/>
                </a:rPr>
                <a:t>HSCPs make informed choices about their care and support</a:t>
              </a:r>
            </a:p>
          </p:txBody>
        </p:sp>
      </p:grpSp>
    </p:spTree>
    <p:extLst>
      <p:ext uri="{BB962C8B-B14F-4D97-AF65-F5344CB8AC3E}">
        <p14:creationId xmlns:p14="http://schemas.microsoft.com/office/powerpoint/2010/main" xmlns="" val="934128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39667B-40C3-446B-A75F-0F1A2C38B040}"/>
              </a:ext>
            </a:extLst>
          </p:cNvPr>
          <p:cNvSpPr>
            <a:spLocks noGrp="1"/>
          </p:cNvSpPr>
          <p:nvPr>
            <p:ph type="title"/>
          </p:nvPr>
        </p:nvSpPr>
        <p:spPr/>
        <p:txBody>
          <a:bodyPr/>
          <a:lstStyle/>
          <a:p>
            <a:r>
              <a:rPr lang="en-US" sz="4000" dirty="0">
                <a:solidFill>
                  <a:srgbClr val="002060"/>
                </a:solidFill>
                <a:latin typeface="Arial" panose="020B0604020202020204" pitchFamily="34" charset="0"/>
                <a:cs typeface="Arial" panose="020B0604020202020204" pitchFamily="34" charset="0"/>
              </a:rPr>
              <a:t>What do you need to know?</a:t>
            </a:r>
            <a:endParaRPr lang="en-GB" sz="4000"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CE469222-9FC1-41B7-9EBF-3FD8AD5D5F91}"/>
              </a:ext>
            </a:extLst>
          </p:cNvPr>
          <p:cNvSpPr txBox="1">
            <a:spLocks/>
          </p:cNvSpPr>
          <p:nvPr/>
        </p:nvSpPr>
        <p:spPr>
          <a:xfrm>
            <a:off x="407368" y="1600202"/>
            <a:ext cx="11521280" cy="4329129"/>
          </a:xfrm>
          <a:prstGeom prst="rect">
            <a:avLst/>
          </a:prstGeom>
        </p:spPr>
        <p:txBody>
          <a:bodyPr anchor="ctr"/>
          <a:lstStyle>
            <a:lvl1pPr marL="342900" indent="-342900" algn="l" rtl="0" eaLnBrk="1" fontAlgn="base" hangingPunct="1">
              <a:spcBef>
                <a:spcPct val="20000"/>
              </a:spcBef>
              <a:spcAft>
                <a:spcPct val="0"/>
              </a:spcAft>
              <a:buFont typeface="Arial" charset="0"/>
              <a:buChar char="•"/>
              <a:defRPr sz="3200" kern="1200">
                <a:solidFill>
                  <a:srgbClr val="00263A"/>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rgbClr val="00263A"/>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rgbClr val="00263A"/>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00263A"/>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00263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002060"/>
                </a:solidFill>
                <a:latin typeface="Arial" panose="020B0604020202020204" pitchFamily="34" charset="0"/>
                <a:cs typeface="Arial" panose="020B0604020202020204" pitchFamily="34" charset="0"/>
              </a:rPr>
              <a:t>New national Flexible Framework agreement</a:t>
            </a:r>
          </a:p>
          <a:p>
            <a:r>
              <a:rPr lang="en-US" sz="2400" dirty="0">
                <a:solidFill>
                  <a:srgbClr val="002060"/>
                </a:solidFill>
                <a:latin typeface="Arial" panose="020B0604020202020204" pitchFamily="34" charset="0"/>
                <a:cs typeface="Arial" panose="020B0604020202020204" pitchFamily="34" charset="0"/>
              </a:rPr>
              <a:t>Opportunities for new Providers to join every 6 months</a:t>
            </a:r>
          </a:p>
          <a:p>
            <a:r>
              <a:rPr lang="en-US" sz="2400" dirty="0">
                <a:solidFill>
                  <a:srgbClr val="002060"/>
                </a:solidFill>
                <a:latin typeface="Arial" panose="020B0604020202020204" pitchFamily="34" charset="0"/>
                <a:cs typeface="Arial" panose="020B0604020202020204" pitchFamily="34" charset="0"/>
              </a:rPr>
              <a:t>Aim to maximise the number of Providers on the Flexible Framework and provide more choice</a:t>
            </a:r>
          </a:p>
          <a:p>
            <a:r>
              <a:rPr lang="en-US" sz="2400" dirty="0">
                <a:solidFill>
                  <a:srgbClr val="002060"/>
                </a:solidFill>
                <a:latin typeface="Arial" panose="020B0604020202020204" pitchFamily="34" charset="0"/>
                <a:cs typeface="Arial" panose="020B0604020202020204" pitchFamily="34" charset="0"/>
              </a:rPr>
              <a:t>Focus on outcomes (based on Health and Social Care Standards)</a:t>
            </a:r>
          </a:p>
          <a:p>
            <a:r>
              <a:rPr lang="en-US" sz="2400" dirty="0">
                <a:solidFill>
                  <a:srgbClr val="002060"/>
                </a:solidFill>
                <a:latin typeface="Arial" panose="020B0604020202020204" pitchFamily="34" charset="0"/>
                <a:cs typeface="Arial" panose="020B0604020202020204" pitchFamily="34" charset="0"/>
              </a:rPr>
              <a:t>Option for Councils/HSCPs to direct award or run their own enhancing matching process for individuals requiring care and support</a:t>
            </a:r>
          </a:p>
          <a:p>
            <a:r>
              <a:rPr lang="en-US" sz="2400" dirty="0">
                <a:solidFill>
                  <a:srgbClr val="002060"/>
                </a:solidFill>
                <a:latin typeface="Arial" panose="020B0604020202020204" pitchFamily="34" charset="0"/>
                <a:cs typeface="Arial" panose="020B0604020202020204" pitchFamily="34" charset="0"/>
              </a:rPr>
              <a:t>Councils/HSCPs will be able to purchase services via an hourly rate and/or use an individual budget</a:t>
            </a:r>
          </a:p>
          <a:p>
            <a:r>
              <a:rPr lang="en-US" sz="2400" dirty="0">
                <a:solidFill>
                  <a:srgbClr val="002060"/>
                </a:solidFill>
                <a:latin typeface="Arial" panose="020B0604020202020204" pitchFamily="34" charset="0"/>
                <a:cs typeface="Arial" panose="020B0604020202020204" pitchFamily="34" charset="0"/>
              </a:rPr>
              <a:t>Flexibility for Councils/HSCPs to test new models i.e. alliance contracting</a:t>
            </a:r>
          </a:p>
          <a:p>
            <a:r>
              <a:rPr lang="en-US" sz="2400" dirty="0">
                <a:solidFill>
                  <a:srgbClr val="002060"/>
                </a:solidFill>
                <a:latin typeface="Arial" panose="020B0604020202020204" pitchFamily="34" charset="0"/>
                <a:cs typeface="Arial" panose="020B0604020202020204" pitchFamily="34" charset="0"/>
              </a:rPr>
              <a:t>Go live date is 1</a:t>
            </a:r>
            <a:r>
              <a:rPr lang="en-US" sz="2400" baseline="30000" dirty="0">
                <a:solidFill>
                  <a:srgbClr val="002060"/>
                </a:solidFill>
                <a:latin typeface="Arial" panose="020B0604020202020204" pitchFamily="34" charset="0"/>
                <a:cs typeface="Arial" panose="020B0604020202020204" pitchFamily="34" charset="0"/>
              </a:rPr>
              <a:t>st</a:t>
            </a:r>
            <a:r>
              <a:rPr lang="en-US" sz="2400" dirty="0">
                <a:solidFill>
                  <a:srgbClr val="002060"/>
                </a:solidFill>
                <a:latin typeface="Arial" panose="020B0604020202020204" pitchFamily="34" charset="0"/>
                <a:cs typeface="Arial" panose="020B0604020202020204" pitchFamily="34" charset="0"/>
              </a:rPr>
              <a:t> April 2020</a:t>
            </a:r>
          </a:p>
        </p:txBody>
      </p:sp>
    </p:spTree>
    <p:extLst>
      <p:ext uri="{BB962C8B-B14F-4D97-AF65-F5344CB8AC3E}">
        <p14:creationId xmlns:p14="http://schemas.microsoft.com/office/powerpoint/2010/main" xmlns="" val="740813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F82326-2243-44F2-AD75-25EB7FF75146}"/>
              </a:ext>
            </a:extLst>
          </p:cNvPr>
          <p:cNvSpPr>
            <a:spLocks noGrp="1"/>
          </p:cNvSpPr>
          <p:nvPr>
            <p:ph type="title"/>
          </p:nvPr>
        </p:nvSpPr>
        <p:spPr/>
        <p:txBody>
          <a:bodyPr/>
          <a:lstStyle/>
          <a:p>
            <a:r>
              <a:rPr lang="en-GB" sz="4000" dirty="0">
                <a:solidFill>
                  <a:srgbClr val="002060"/>
                </a:solidFill>
                <a:latin typeface="Arial" panose="020B0604020202020204" pitchFamily="34" charset="0"/>
                <a:cs typeface="Arial" panose="020B0604020202020204" pitchFamily="34" charset="0"/>
              </a:rPr>
              <a:t>Care and Support – the Flexible Framework</a:t>
            </a:r>
          </a:p>
        </p:txBody>
      </p:sp>
      <p:sp>
        <p:nvSpPr>
          <p:cNvPr id="3" name="Content Placeholder 2">
            <a:extLst>
              <a:ext uri="{FF2B5EF4-FFF2-40B4-BE49-F238E27FC236}">
                <a16:creationId xmlns:a16="http://schemas.microsoft.com/office/drawing/2014/main" xmlns="" id="{6FAC0B48-2426-494E-8BD7-D7BE11A33FC4}"/>
              </a:ext>
            </a:extLst>
          </p:cNvPr>
          <p:cNvSpPr>
            <a:spLocks noGrp="1"/>
          </p:cNvSpPr>
          <p:nvPr>
            <p:ph idx="1"/>
          </p:nvPr>
        </p:nvSpPr>
        <p:spPr>
          <a:xfrm>
            <a:off x="609600" y="1417638"/>
            <a:ext cx="8092480" cy="4531642"/>
          </a:xfrm>
        </p:spPr>
        <p:txBody>
          <a:bodyPr/>
          <a:lstStyle/>
          <a:p>
            <a:pPr marL="0" indent="0">
              <a:buNone/>
            </a:pPr>
            <a:r>
              <a:rPr lang="en-GB" sz="2800" dirty="0">
                <a:solidFill>
                  <a:srgbClr val="002060"/>
                </a:solidFill>
                <a:latin typeface="Arial" panose="020B0604020202020204" pitchFamily="34" charset="0"/>
                <a:cs typeface="Arial" panose="020B0604020202020204" pitchFamily="34" charset="0"/>
              </a:rPr>
              <a:t>It’s not all about the money!  Delivering value through social care contracts and procurement</a:t>
            </a:r>
          </a:p>
          <a:p>
            <a:pPr marL="0" indent="0" algn="ctr">
              <a:buNone/>
            </a:pPr>
            <a:endParaRPr lang="en-GB" dirty="0">
              <a:solidFill>
                <a:srgbClr val="002060"/>
              </a:solidFill>
              <a:latin typeface="Arial" panose="020B0604020202020204" pitchFamily="34" charset="0"/>
              <a:cs typeface="Arial" panose="020B0604020202020204" pitchFamily="34" charset="0"/>
            </a:endParaRPr>
          </a:p>
          <a:p>
            <a:r>
              <a:rPr lang="en-GB" sz="2400" dirty="0">
                <a:solidFill>
                  <a:srgbClr val="002060"/>
                </a:solidFill>
                <a:latin typeface="Arial" panose="020B0604020202020204" pitchFamily="34" charset="0"/>
                <a:cs typeface="Arial" panose="020B0604020202020204" pitchFamily="34" charset="0"/>
              </a:rPr>
              <a:t>Supports Self-directed Support legislation   </a:t>
            </a:r>
          </a:p>
          <a:p>
            <a:r>
              <a:rPr lang="en-GB" sz="2400" dirty="0">
                <a:solidFill>
                  <a:srgbClr val="002060"/>
                </a:solidFill>
                <a:latin typeface="Arial" panose="020B0604020202020204" pitchFamily="34" charset="0"/>
                <a:cs typeface="Arial" panose="020B0604020202020204" pitchFamily="34" charset="0"/>
              </a:rPr>
              <a:t>Supports people to live safely and independently in their own home / community for as long as possible         </a:t>
            </a:r>
          </a:p>
          <a:p>
            <a:r>
              <a:rPr lang="en-GB" sz="2400" dirty="0">
                <a:solidFill>
                  <a:srgbClr val="002060"/>
                </a:solidFill>
                <a:latin typeface="Arial" panose="020B0604020202020204" pitchFamily="34" charset="0"/>
                <a:cs typeface="Arial" panose="020B0604020202020204" pitchFamily="34" charset="0"/>
              </a:rPr>
              <a:t>Fosters greater collaboration between partnerships &amp; providers</a:t>
            </a:r>
          </a:p>
          <a:p>
            <a:r>
              <a:rPr lang="en-GB" sz="2400" dirty="0">
                <a:solidFill>
                  <a:srgbClr val="002060"/>
                </a:solidFill>
                <a:latin typeface="Arial" panose="020B0604020202020204" pitchFamily="34" charset="0"/>
                <a:cs typeface="Arial" panose="020B0604020202020204" pitchFamily="34" charset="0"/>
              </a:rPr>
              <a:t>Phased approach to ensure continuity of service </a:t>
            </a:r>
          </a:p>
          <a:p>
            <a:endParaRPr lang="en-GB" dirty="0">
              <a:solidFill>
                <a:srgbClr val="00206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9A87CB6C-6EC8-46B9-B2E8-2E052F2F73D8}"/>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8702080" y="2852936"/>
            <a:ext cx="2880320" cy="2880320"/>
          </a:xfrm>
          <a:prstGeom prst="rect">
            <a:avLst/>
          </a:prstGeom>
        </p:spPr>
      </p:pic>
    </p:spTree>
    <p:extLst>
      <p:ext uri="{BB962C8B-B14F-4D97-AF65-F5344CB8AC3E}">
        <p14:creationId xmlns:p14="http://schemas.microsoft.com/office/powerpoint/2010/main" xmlns="" val="3964360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F82326-2243-44F2-AD75-25EB7FF75146}"/>
              </a:ext>
            </a:extLst>
          </p:cNvPr>
          <p:cNvSpPr>
            <a:spLocks noGrp="1"/>
          </p:cNvSpPr>
          <p:nvPr>
            <p:ph type="title"/>
          </p:nvPr>
        </p:nvSpPr>
        <p:spPr/>
        <p:txBody>
          <a:bodyPr/>
          <a:lstStyle/>
          <a:p>
            <a:r>
              <a:rPr lang="en-GB" sz="4000" dirty="0">
                <a:solidFill>
                  <a:srgbClr val="002060"/>
                </a:solidFill>
                <a:latin typeface="Arial" panose="020B0604020202020204" pitchFamily="34" charset="0"/>
                <a:cs typeface="Arial" panose="020B0604020202020204" pitchFamily="34" charset="0"/>
              </a:rPr>
              <a:t>Care and Support – the Flexible Framework</a:t>
            </a:r>
          </a:p>
        </p:txBody>
      </p:sp>
      <p:sp>
        <p:nvSpPr>
          <p:cNvPr id="3" name="Content Placeholder 2">
            <a:extLst>
              <a:ext uri="{FF2B5EF4-FFF2-40B4-BE49-F238E27FC236}">
                <a16:creationId xmlns:a16="http://schemas.microsoft.com/office/drawing/2014/main" xmlns="" id="{6FAC0B48-2426-494E-8BD7-D7BE11A33FC4}"/>
              </a:ext>
            </a:extLst>
          </p:cNvPr>
          <p:cNvSpPr>
            <a:spLocks noGrp="1"/>
          </p:cNvSpPr>
          <p:nvPr>
            <p:ph idx="1"/>
          </p:nvPr>
        </p:nvSpPr>
        <p:spPr>
          <a:xfrm>
            <a:off x="609600" y="1417638"/>
            <a:ext cx="8078688" cy="4891682"/>
          </a:xfrm>
        </p:spPr>
        <p:txBody>
          <a:bodyPr/>
          <a:lstStyle/>
          <a:p>
            <a:pPr marL="0" indent="0">
              <a:buNone/>
            </a:pPr>
            <a:r>
              <a:rPr lang="en-GB" sz="2800" dirty="0">
                <a:solidFill>
                  <a:srgbClr val="002060"/>
                </a:solidFill>
                <a:latin typeface="Arial" panose="020B0604020202020204" pitchFamily="34" charset="0"/>
                <a:cs typeface="Arial" panose="020B0604020202020204" pitchFamily="34" charset="0"/>
              </a:rPr>
              <a:t>It’s not all about the money! - Delivering value through social care contracts and procurement</a:t>
            </a:r>
            <a:br>
              <a:rPr lang="en-GB" sz="2800" dirty="0">
                <a:solidFill>
                  <a:srgbClr val="002060"/>
                </a:solidFill>
                <a:latin typeface="Arial" panose="020B0604020202020204" pitchFamily="34" charset="0"/>
                <a:cs typeface="Arial" panose="020B0604020202020204" pitchFamily="34" charset="0"/>
              </a:rPr>
            </a:br>
            <a:endParaRPr lang="en-GB" sz="2800" dirty="0">
              <a:solidFill>
                <a:srgbClr val="002060"/>
              </a:solidFill>
              <a:latin typeface="Arial" panose="020B0604020202020204" pitchFamily="34" charset="0"/>
              <a:cs typeface="Arial" panose="020B0604020202020204" pitchFamily="34" charset="0"/>
            </a:endParaRPr>
          </a:p>
          <a:p>
            <a:r>
              <a:rPr lang="en-GB" sz="2400" dirty="0">
                <a:solidFill>
                  <a:srgbClr val="002060"/>
                </a:solidFill>
                <a:latin typeface="Arial" panose="020B0604020202020204" pitchFamily="34" charset="0"/>
                <a:cs typeface="Arial" panose="020B0604020202020204" pitchFamily="34" charset="0"/>
              </a:rPr>
              <a:t>Maximises choice of Providers and services by reopening every six months </a:t>
            </a:r>
          </a:p>
          <a:p>
            <a:r>
              <a:rPr lang="en-GB" sz="2400" dirty="0">
                <a:solidFill>
                  <a:srgbClr val="002060"/>
                </a:solidFill>
                <a:latin typeface="Arial" panose="020B0604020202020204" pitchFamily="34" charset="0"/>
                <a:cs typeface="Arial" panose="020B0604020202020204" pitchFamily="34" charset="0"/>
              </a:rPr>
              <a:t>Providers on Flexible Framework can add new services and locations </a:t>
            </a:r>
          </a:p>
          <a:p>
            <a:r>
              <a:rPr lang="en-GB" sz="2400" dirty="0">
                <a:solidFill>
                  <a:srgbClr val="002060"/>
                </a:solidFill>
                <a:latin typeface="Arial" panose="020B0604020202020204" pitchFamily="34" charset="0"/>
                <a:cs typeface="Arial" panose="020B0604020202020204" pitchFamily="34" charset="0"/>
              </a:rPr>
              <a:t>Responsive to people’s changing needs</a:t>
            </a:r>
          </a:p>
          <a:p>
            <a:r>
              <a:rPr lang="en-GB" sz="2400" dirty="0">
                <a:solidFill>
                  <a:srgbClr val="002060"/>
                </a:solidFill>
                <a:latin typeface="Arial" panose="020B0604020202020204" pitchFamily="34" charset="0"/>
                <a:cs typeface="Arial" panose="020B0604020202020204" pitchFamily="34" charset="0"/>
              </a:rPr>
              <a:t>Supports sustainability of services and fair work as paying real living wage  </a:t>
            </a:r>
          </a:p>
          <a:p>
            <a:r>
              <a:rPr lang="en-GB" sz="2400" dirty="0">
                <a:solidFill>
                  <a:srgbClr val="002060"/>
                </a:solidFill>
                <a:latin typeface="Arial" panose="020B0604020202020204" pitchFamily="34" charset="0"/>
                <a:cs typeface="Arial" panose="020B0604020202020204" pitchFamily="34" charset="0"/>
              </a:rPr>
              <a:t>Helps promote social care as an attractive career option </a:t>
            </a:r>
          </a:p>
          <a:p>
            <a:endParaRPr lang="en-GB" sz="2000" dirty="0">
              <a:solidFill>
                <a:srgbClr val="002060"/>
              </a:solidFill>
              <a:latin typeface="Arial" panose="020B0604020202020204" pitchFamily="34" charset="0"/>
              <a:cs typeface="Arial" panose="020B0604020202020204" pitchFamily="34" charset="0"/>
            </a:endParaRPr>
          </a:p>
          <a:p>
            <a:endParaRPr lang="en-GB" sz="2800" dirty="0">
              <a:solidFill>
                <a:srgbClr val="00206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9A87CB6C-6EC8-46B9-B2E8-2E052F2F73D8}"/>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8702400" y="2996952"/>
            <a:ext cx="2880000" cy="2880000"/>
          </a:xfrm>
          <a:prstGeom prst="rect">
            <a:avLst/>
          </a:prstGeom>
        </p:spPr>
      </p:pic>
    </p:spTree>
    <p:extLst>
      <p:ext uri="{BB962C8B-B14F-4D97-AF65-F5344CB8AC3E}">
        <p14:creationId xmlns:p14="http://schemas.microsoft.com/office/powerpoint/2010/main" xmlns="" val="3149051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CF4882-3CA8-42E7-B6A6-3D3CB9CC7D80}"/>
              </a:ext>
            </a:extLst>
          </p:cNvPr>
          <p:cNvSpPr>
            <a:spLocks noGrp="1"/>
          </p:cNvSpPr>
          <p:nvPr>
            <p:ph type="title"/>
          </p:nvPr>
        </p:nvSpPr>
        <p:spPr/>
        <p:txBody>
          <a:bodyPr/>
          <a:lstStyle/>
          <a:p>
            <a:r>
              <a:rPr lang="en-GB" sz="4000" dirty="0">
                <a:solidFill>
                  <a:srgbClr val="002060"/>
                </a:solidFill>
                <a:latin typeface="Arial" panose="020B0604020202020204" pitchFamily="34" charset="0"/>
                <a:cs typeface="Arial" panose="020B0604020202020204" pitchFamily="34" charset="0"/>
              </a:rPr>
              <a:t>Care and Support Flexible Framework</a:t>
            </a:r>
          </a:p>
        </p:txBody>
      </p:sp>
      <p:sp>
        <p:nvSpPr>
          <p:cNvPr id="3" name="Content Placeholder 2">
            <a:extLst>
              <a:ext uri="{FF2B5EF4-FFF2-40B4-BE49-F238E27FC236}">
                <a16:creationId xmlns:a16="http://schemas.microsoft.com/office/drawing/2014/main" xmlns="" id="{29F715C2-8A4D-4FA5-9829-CDD6790EEF1D}"/>
              </a:ext>
            </a:extLst>
          </p:cNvPr>
          <p:cNvSpPr>
            <a:spLocks noGrp="1"/>
          </p:cNvSpPr>
          <p:nvPr>
            <p:ph idx="1"/>
          </p:nvPr>
        </p:nvSpPr>
        <p:spPr>
          <a:xfrm>
            <a:off x="263350" y="3284984"/>
            <a:ext cx="11665296" cy="2644347"/>
          </a:xfrm>
        </p:spPr>
        <p:txBody>
          <a:bodyPr/>
          <a:lstStyle/>
          <a:p>
            <a:pPr marL="0" indent="0">
              <a:buNone/>
            </a:pPr>
            <a:r>
              <a:rPr lang="en-GB" dirty="0">
                <a:solidFill>
                  <a:srgbClr val="002060"/>
                </a:solidFill>
                <a:latin typeface="Arial" panose="020B0604020202020204" pitchFamily="34" charset="0"/>
                <a:cs typeface="Arial" panose="020B0604020202020204" pitchFamily="34" charset="0"/>
              </a:rPr>
              <a:t>Using this guide</a:t>
            </a:r>
          </a:p>
          <a:p>
            <a:r>
              <a:rPr lang="en-GB" sz="2400" dirty="0">
                <a:solidFill>
                  <a:srgbClr val="002060"/>
                </a:solidFill>
                <a:latin typeface="Arial" panose="020B0604020202020204" pitchFamily="34" charset="0"/>
                <a:cs typeface="Arial" panose="020B0604020202020204" pitchFamily="34" charset="0"/>
              </a:rPr>
              <a:t>Click or Ctrl-Click the link or the box to take you to the contract clause you are looking for</a:t>
            </a:r>
          </a:p>
          <a:p>
            <a:r>
              <a:rPr lang="en-GB" sz="2400" dirty="0">
                <a:solidFill>
                  <a:srgbClr val="002060"/>
                </a:solidFill>
                <a:latin typeface="Arial" panose="020B0604020202020204" pitchFamily="34" charset="0"/>
                <a:cs typeface="Arial" panose="020B0604020202020204" pitchFamily="34" charset="0"/>
              </a:rPr>
              <a:t>Use </a:t>
            </a:r>
            <a:r>
              <a:rPr lang="en-GB" sz="2400" dirty="0">
                <a:solidFill>
                  <a:srgbClr val="002060"/>
                </a:solidFill>
                <a:latin typeface="Arial" panose="020B0604020202020204" pitchFamily="34" charset="0"/>
                <a:cs typeface="Arial" panose="020B0604020202020204" pitchFamily="34" charset="0"/>
                <a:hlinkClick r:id="rId2" tooltip="Download Schedule 6 – Identified and Defined Terms">
                  <a:extLst>
                    <a:ext uri="{A12FA001-AC4F-418D-AE19-62706E023703}">
                      <ahyp:hlinkClr xmlns:ahyp="http://schemas.microsoft.com/office/drawing/2018/hyperlinkcolor" xmlns="" val="tx"/>
                    </a:ext>
                  </a:extLst>
                </a:hlinkClick>
              </a:rPr>
              <a:t>Schedule 6 – Identified and Defined Terms</a:t>
            </a:r>
            <a:r>
              <a:rPr lang="en-GB" sz="2400" dirty="0">
                <a:solidFill>
                  <a:srgbClr val="002060"/>
                </a:solidFill>
                <a:latin typeface="Arial" panose="020B0604020202020204" pitchFamily="34" charset="0"/>
                <a:cs typeface="Arial" panose="020B0604020202020204" pitchFamily="34" charset="0"/>
              </a:rPr>
              <a:t> where you do not understand a term that is being used</a:t>
            </a:r>
          </a:p>
          <a:p>
            <a:r>
              <a:rPr lang="en-GB" sz="2400" dirty="0">
                <a:solidFill>
                  <a:srgbClr val="002060"/>
                </a:solidFill>
                <a:latin typeface="Arial" panose="020B0604020202020204" pitchFamily="34" charset="0"/>
                <a:cs typeface="Arial" panose="020B0604020202020204" pitchFamily="34" charset="0"/>
              </a:rPr>
              <a:t>Use the contact details at the end for any questions and this will form an evolving FAQ list for everyone</a:t>
            </a:r>
          </a:p>
        </p:txBody>
      </p:sp>
      <p:pic>
        <p:nvPicPr>
          <p:cNvPr id="4" name="Picture 3">
            <a:extLst>
              <a:ext uri="{FF2B5EF4-FFF2-40B4-BE49-F238E27FC236}">
                <a16:creationId xmlns:a16="http://schemas.microsoft.com/office/drawing/2014/main" xmlns="" id="{9D2D5701-6A24-41E5-BF44-CFAB65399C46}"/>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4450944" y="1534486"/>
            <a:ext cx="3290109" cy="1888074"/>
          </a:xfrm>
          <a:prstGeom prst="rect">
            <a:avLst/>
          </a:prstGeom>
        </p:spPr>
      </p:pic>
    </p:spTree>
    <p:extLst>
      <p:ext uri="{BB962C8B-B14F-4D97-AF65-F5344CB8AC3E}">
        <p14:creationId xmlns:p14="http://schemas.microsoft.com/office/powerpoint/2010/main" xmlns="" val="3970437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DA9C67-CB9C-49FF-A716-443D94315C03}"/>
              </a:ext>
            </a:extLst>
          </p:cNvPr>
          <p:cNvSpPr>
            <a:spLocks noGrp="1"/>
          </p:cNvSpPr>
          <p:nvPr>
            <p:ph type="title"/>
          </p:nvPr>
        </p:nvSpPr>
        <p:spPr/>
        <p:txBody>
          <a:bodyPr/>
          <a:lstStyle/>
          <a:p>
            <a:r>
              <a:rPr lang="en-GB" sz="4000" dirty="0">
                <a:solidFill>
                  <a:srgbClr val="002060"/>
                </a:solidFill>
                <a:latin typeface="Arial" panose="020B0604020202020204" pitchFamily="34" charset="0"/>
                <a:cs typeface="Arial" panose="020B0604020202020204" pitchFamily="34" charset="0"/>
              </a:rPr>
              <a:t>What is in the Flexible Framework contract?</a:t>
            </a:r>
          </a:p>
        </p:txBody>
      </p:sp>
      <p:sp>
        <p:nvSpPr>
          <p:cNvPr id="6" name="Freeform: Shape 5">
            <a:extLst>
              <a:ext uri="{FF2B5EF4-FFF2-40B4-BE49-F238E27FC236}">
                <a16:creationId xmlns:a16="http://schemas.microsoft.com/office/drawing/2014/main" xmlns="" id="{1BFF378E-7C21-4844-BE0D-8A0473D94A10}"/>
              </a:ext>
            </a:extLst>
          </p:cNvPr>
          <p:cNvSpPr/>
          <p:nvPr/>
        </p:nvSpPr>
        <p:spPr>
          <a:xfrm>
            <a:off x="5035967" y="3066320"/>
            <a:ext cx="2052613" cy="1737740"/>
          </a:xfrm>
          <a:custGeom>
            <a:avLst/>
            <a:gdLst>
              <a:gd name="connsiteX0" fmla="*/ 0 w 2031940"/>
              <a:gd name="connsiteY0" fmla="*/ 278678 h 1672035"/>
              <a:gd name="connsiteX1" fmla="*/ 278678 w 2031940"/>
              <a:gd name="connsiteY1" fmla="*/ 0 h 1672035"/>
              <a:gd name="connsiteX2" fmla="*/ 1753262 w 2031940"/>
              <a:gd name="connsiteY2" fmla="*/ 0 h 1672035"/>
              <a:gd name="connsiteX3" fmla="*/ 2031940 w 2031940"/>
              <a:gd name="connsiteY3" fmla="*/ 278678 h 1672035"/>
              <a:gd name="connsiteX4" fmla="*/ 2031940 w 2031940"/>
              <a:gd name="connsiteY4" fmla="*/ 1393357 h 1672035"/>
              <a:gd name="connsiteX5" fmla="*/ 1753262 w 2031940"/>
              <a:gd name="connsiteY5" fmla="*/ 1672035 h 1672035"/>
              <a:gd name="connsiteX6" fmla="*/ 278678 w 2031940"/>
              <a:gd name="connsiteY6" fmla="*/ 1672035 h 1672035"/>
              <a:gd name="connsiteX7" fmla="*/ 0 w 2031940"/>
              <a:gd name="connsiteY7" fmla="*/ 1393357 h 1672035"/>
              <a:gd name="connsiteX8" fmla="*/ 0 w 2031940"/>
              <a:gd name="connsiteY8" fmla="*/ 278678 h 167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1940" h="1672035">
                <a:moveTo>
                  <a:pt x="0" y="278678"/>
                </a:moveTo>
                <a:cubicBezTo>
                  <a:pt x="0" y="124768"/>
                  <a:pt x="124768" y="0"/>
                  <a:pt x="278678" y="0"/>
                </a:cubicBezTo>
                <a:lnTo>
                  <a:pt x="1753262" y="0"/>
                </a:lnTo>
                <a:cubicBezTo>
                  <a:pt x="1907172" y="0"/>
                  <a:pt x="2031940" y="124768"/>
                  <a:pt x="2031940" y="278678"/>
                </a:cubicBezTo>
                <a:lnTo>
                  <a:pt x="2031940" y="1393357"/>
                </a:lnTo>
                <a:cubicBezTo>
                  <a:pt x="2031940" y="1547267"/>
                  <a:pt x="1907172" y="1672035"/>
                  <a:pt x="1753262" y="1672035"/>
                </a:cubicBezTo>
                <a:lnTo>
                  <a:pt x="278678" y="1672035"/>
                </a:lnTo>
                <a:cubicBezTo>
                  <a:pt x="124768" y="1672035"/>
                  <a:pt x="0" y="1547267"/>
                  <a:pt x="0" y="1393357"/>
                </a:cubicBezTo>
                <a:lnTo>
                  <a:pt x="0" y="278678"/>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262" tIns="122262" rIns="122262" bIns="122262" numCol="1" spcCol="1270" anchor="ctr" anchorCtr="0">
            <a:noAutofit/>
          </a:bodyPr>
          <a:lstStyle/>
          <a:p>
            <a:pPr marL="0" lvl="0" indent="0" algn="ctr" defTabSz="711200">
              <a:lnSpc>
                <a:spcPct val="90000"/>
              </a:lnSpc>
              <a:spcBef>
                <a:spcPct val="0"/>
              </a:spcBef>
              <a:spcAft>
                <a:spcPct val="35000"/>
              </a:spcAft>
              <a:buNone/>
            </a:pPr>
            <a:r>
              <a:rPr lang="en-GB" kern="1200" dirty="0">
                <a:latin typeface="Arial" panose="020B0604020202020204" pitchFamily="34" charset="0"/>
                <a:cs typeface="Arial" panose="020B0604020202020204" pitchFamily="34" charset="0"/>
              </a:rPr>
              <a:t>Care and Support – Flexible Framework Terms and Individual Support Terms</a:t>
            </a:r>
          </a:p>
        </p:txBody>
      </p:sp>
      <p:sp>
        <p:nvSpPr>
          <p:cNvPr id="8" name="Freeform: Shape 7">
            <a:extLst>
              <a:ext uri="{FF2B5EF4-FFF2-40B4-BE49-F238E27FC236}">
                <a16:creationId xmlns:a16="http://schemas.microsoft.com/office/drawing/2014/main" xmlns="" id="{DF6A864A-E475-4FFB-9C69-78E6B58010B1}"/>
              </a:ext>
            </a:extLst>
          </p:cNvPr>
          <p:cNvSpPr/>
          <p:nvPr/>
        </p:nvSpPr>
        <p:spPr>
          <a:xfrm>
            <a:off x="5249134" y="1208522"/>
            <a:ext cx="1557933" cy="1211726"/>
          </a:xfrm>
          <a:custGeom>
            <a:avLst/>
            <a:gdLst>
              <a:gd name="connsiteX0" fmla="*/ 0 w 1611510"/>
              <a:gd name="connsiteY0" fmla="*/ 186714 h 1120263"/>
              <a:gd name="connsiteX1" fmla="*/ 186714 w 1611510"/>
              <a:gd name="connsiteY1" fmla="*/ 0 h 1120263"/>
              <a:gd name="connsiteX2" fmla="*/ 1424796 w 1611510"/>
              <a:gd name="connsiteY2" fmla="*/ 0 h 1120263"/>
              <a:gd name="connsiteX3" fmla="*/ 1611510 w 1611510"/>
              <a:gd name="connsiteY3" fmla="*/ 186714 h 1120263"/>
              <a:gd name="connsiteX4" fmla="*/ 1611510 w 1611510"/>
              <a:gd name="connsiteY4" fmla="*/ 933549 h 1120263"/>
              <a:gd name="connsiteX5" fmla="*/ 1424796 w 1611510"/>
              <a:gd name="connsiteY5" fmla="*/ 1120263 h 1120263"/>
              <a:gd name="connsiteX6" fmla="*/ 186714 w 1611510"/>
              <a:gd name="connsiteY6" fmla="*/ 1120263 h 1120263"/>
              <a:gd name="connsiteX7" fmla="*/ 0 w 1611510"/>
              <a:gd name="connsiteY7" fmla="*/ 933549 h 1120263"/>
              <a:gd name="connsiteX8" fmla="*/ 0 w 1611510"/>
              <a:gd name="connsiteY8" fmla="*/ 186714 h 112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510" h="1120263">
                <a:moveTo>
                  <a:pt x="0" y="186714"/>
                </a:moveTo>
                <a:cubicBezTo>
                  <a:pt x="0" y="83595"/>
                  <a:pt x="83595" y="0"/>
                  <a:pt x="186714" y="0"/>
                </a:cubicBezTo>
                <a:lnTo>
                  <a:pt x="1424796" y="0"/>
                </a:lnTo>
                <a:cubicBezTo>
                  <a:pt x="1527915" y="0"/>
                  <a:pt x="1611510" y="83595"/>
                  <a:pt x="1611510" y="186714"/>
                </a:cubicBezTo>
                <a:lnTo>
                  <a:pt x="1611510" y="933549"/>
                </a:lnTo>
                <a:cubicBezTo>
                  <a:pt x="1611510" y="1036668"/>
                  <a:pt x="1527915" y="1120263"/>
                  <a:pt x="1424796" y="1120263"/>
                </a:cubicBezTo>
                <a:lnTo>
                  <a:pt x="186714" y="1120263"/>
                </a:lnTo>
                <a:cubicBezTo>
                  <a:pt x="83595" y="1120263"/>
                  <a:pt x="0" y="1036668"/>
                  <a:pt x="0" y="933549"/>
                </a:cubicBezTo>
                <a:lnTo>
                  <a:pt x="0" y="186714"/>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0407" tIns="100407" rIns="100407" bIns="100407"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latin typeface="Arial" panose="020B0604020202020204" pitchFamily="34" charset="0"/>
                <a:cs typeface="Arial" panose="020B0604020202020204" pitchFamily="34" charset="0"/>
                <a:hlinkClick r:id="rId2" tooltip="Download Terms and Conditions">
                  <a:extLst>
                    <a:ext uri="{A12FA001-AC4F-418D-AE19-62706E023703}">
                      <ahyp:hlinkClr xmlns:ahyp="http://schemas.microsoft.com/office/drawing/2018/hyperlinkcolor" xmlns="" val="tx"/>
                    </a:ext>
                  </a:extLst>
                </a:hlinkClick>
              </a:rPr>
              <a:t>Terms and Conditions</a:t>
            </a:r>
            <a:endParaRPr lang="en-GB" sz="1800" kern="1200" dirty="0">
              <a:solidFill>
                <a:schemeClr val="bg1"/>
              </a:solidFill>
              <a:latin typeface="Arial" panose="020B0604020202020204" pitchFamily="34" charset="0"/>
              <a:cs typeface="Arial" panose="020B0604020202020204" pitchFamily="34" charset="0"/>
            </a:endParaRPr>
          </a:p>
        </p:txBody>
      </p:sp>
      <p:sp>
        <p:nvSpPr>
          <p:cNvPr id="10" name="Freeform: Shape 9">
            <a:extLst>
              <a:ext uri="{FF2B5EF4-FFF2-40B4-BE49-F238E27FC236}">
                <a16:creationId xmlns:a16="http://schemas.microsoft.com/office/drawing/2014/main" xmlns="" id="{8BF73C61-5E6C-4010-B4A7-4D77A5D500DF}"/>
              </a:ext>
            </a:extLst>
          </p:cNvPr>
          <p:cNvSpPr/>
          <p:nvPr/>
        </p:nvSpPr>
        <p:spPr>
          <a:xfrm>
            <a:off x="8069998" y="1758865"/>
            <a:ext cx="1557933" cy="1211726"/>
          </a:xfrm>
          <a:custGeom>
            <a:avLst/>
            <a:gdLst>
              <a:gd name="connsiteX0" fmla="*/ 0 w 1611510"/>
              <a:gd name="connsiteY0" fmla="*/ 186714 h 1120263"/>
              <a:gd name="connsiteX1" fmla="*/ 186714 w 1611510"/>
              <a:gd name="connsiteY1" fmla="*/ 0 h 1120263"/>
              <a:gd name="connsiteX2" fmla="*/ 1424796 w 1611510"/>
              <a:gd name="connsiteY2" fmla="*/ 0 h 1120263"/>
              <a:gd name="connsiteX3" fmla="*/ 1611510 w 1611510"/>
              <a:gd name="connsiteY3" fmla="*/ 186714 h 1120263"/>
              <a:gd name="connsiteX4" fmla="*/ 1611510 w 1611510"/>
              <a:gd name="connsiteY4" fmla="*/ 933549 h 1120263"/>
              <a:gd name="connsiteX5" fmla="*/ 1424796 w 1611510"/>
              <a:gd name="connsiteY5" fmla="*/ 1120263 h 1120263"/>
              <a:gd name="connsiteX6" fmla="*/ 186714 w 1611510"/>
              <a:gd name="connsiteY6" fmla="*/ 1120263 h 1120263"/>
              <a:gd name="connsiteX7" fmla="*/ 0 w 1611510"/>
              <a:gd name="connsiteY7" fmla="*/ 933549 h 1120263"/>
              <a:gd name="connsiteX8" fmla="*/ 0 w 1611510"/>
              <a:gd name="connsiteY8" fmla="*/ 186714 h 112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510" h="1120263">
                <a:moveTo>
                  <a:pt x="0" y="186714"/>
                </a:moveTo>
                <a:cubicBezTo>
                  <a:pt x="0" y="83595"/>
                  <a:pt x="83595" y="0"/>
                  <a:pt x="186714" y="0"/>
                </a:cubicBezTo>
                <a:lnTo>
                  <a:pt x="1424796" y="0"/>
                </a:lnTo>
                <a:cubicBezTo>
                  <a:pt x="1527915" y="0"/>
                  <a:pt x="1611510" y="83595"/>
                  <a:pt x="1611510" y="186714"/>
                </a:cubicBezTo>
                <a:lnTo>
                  <a:pt x="1611510" y="933549"/>
                </a:lnTo>
                <a:cubicBezTo>
                  <a:pt x="1611510" y="1036668"/>
                  <a:pt x="1527915" y="1120263"/>
                  <a:pt x="1424796" y="1120263"/>
                </a:cubicBezTo>
                <a:lnTo>
                  <a:pt x="186714" y="1120263"/>
                </a:lnTo>
                <a:cubicBezTo>
                  <a:pt x="83595" y="1120263"/>
                  <a:pt x="0" y="1036668"/>
                  <a:pt x="0" y="933549"/>
                </a:cubicBezTo>
                <a:lnTo>
                  <a:pt x="0" y="186714"/>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0407" tIns="100407" rIns="100407" bIns="100407"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latin typeface="Arial" panose="020B0604020202020204" pitchFamily="34" charset="0"/>
                <a:cs typeface="Arial" panose="020B0604020202020204" pitchFamily="34" charset="0"/>
                <a:hlinkClick r:id="rId3" tooltip="Download Schedule 1 - Service Specification">
                  <a:extLst>
                    <a:ext uri="{A12FA001-AC4F-418D-AE19-62706E023703}">
                      <ahyp:hlinkClr xmlns:ahyp="http://schemas.microsoft.com/office/drawing/2018/hyperlinkcolor" xmlns="" val="tx"/>
                    </a:ext>
                  </a:extLst>
                </a:hlinkClick>
              </a:rPr>
              <a:t>Schedule 1 - Service Specification</a:t>
            </a:r>
            <a:endParaRPr lang="en-GB" sz="1800" kern="1200" dirty="0">
              <a:solidFill>
                <a:schemeClr val="bg1"/>
              </a:solidFill>
              <a:latin typeface="Arial" panose="020B0604020202020204" pitchFamily="34" charset="0"/>
              <a:cs typeface="Arial" panose="020B0604020202020204" pitchFamily="34" charset="0"/>
            </a:endParaRPr>
          </a:p>
        </p:txBody>
      </p:sp>
      <p:sp>
        <p:nvSpPr>
          <p:cNvPr id="12" name="Freeform: Shape 11">
            <a:extLst>
              <a:ext uri="{FF2B5EF4-FFF2-40B4-BE49-F238E27FC236}">
                <a16:creationId xmlns:a16="http://schemas.microsoft.com/office/drawing/2014/main" xmlns="" id="{46D363D3-079E-4630-860A-CFB9F9180C32}"/>
              </a:ext>
            </a:extLst>
          </p:cNvPr>
          <p:cNvSpPr/>
          <p:nvPr/>
        </p:nvSpPr>
        <p:spPr>
          <a:xfrm>
            <a:off x="8034237" y="3933934"/>
            <a:ext cx="1557933" cy="1211726"/>
          </a:xfrm>
          <a:custGeom>
            <a:avLst/>
            <a:gdLst>
              <a:gd name="connsiteX0" fmla="*/ 0 w 1611510"/>
              <a:gd name="connsiteY0" fmla="*/ 186714 h 1120263"/>
              <a:gd name="connsiteX1" fmla="*/ 186714 w 1611510"/>
              <a:gd name="connsiteY1" fmla="*/ 0 h 1120263"/>
              <a:gd name="connsiteX2" fmla="*/ 1424796 w 1611510"/>
              <a:gd name="connsiteY2" fmla="*/ 0 h 1120263"/>
              <a:gd name="connsiteX3" fmla="*/ 1611510 w 1611510"/>
              <a:gd name="connsiteY3" fmla="*/ 186714 h 1120263"/>
              <a:gd name="connsiteX4" fmla="*/ 1611510 w 1611510"/>
              <a:gd name="connsiteY4" fmla="*/ 933549 h 1120263"/>
              <a:gd name="connsiteX5" fmla="*/ 1424796 w 1611510"/>
              <a:gd name="connsiteY5" fmla="*/ 1120263 h 1120263"/>
              <a:gd name="connsiteX6" fmla="*/ 186714 w 1611510"/>
              <a:gd name="connsiteY6" fmla="*/ 1120263 h 1120263"/>
              <a:gd name="connsiteX7" fmla="*/ 0 w 1611510"/>
              <a:gd name="connsiteY7" fmla="*/ 933549 h 1120263"/>
              <a:gd name="connsiteX8" fmla="*/ 0 w 1611510"/>
              <a:gd name="connsiteY8" fmla="*/ 186714 h 112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510" h="1120263">
                <a:moveTo>
                  <a:pt x="0" y="186714"/>
                </a:moveTo>
                <a:cubicBezTo>
                  <a:pt x="0" y="83595"/>
                  <a:pt x="83595" y="0"/>
                  <a:pt x="186714" y="0"/>
                </a:cubicBezTo>
                <a:lnTo>
                  <a:pt x="1424796" y="0"/>
                </a:lnTo>
                <a:cubicBezTo>
                  <a:pt x="1527915" y="0"/>
                  <a:pt x="1611510" y="83595"/>
                  <a:pt x="1611510" y="186714"/>
                </a:cubicBezTo>
                <a:lnTo>
                  <a:pt x="1611510" y="933549"/>
                </a:lnTo>
                <a:cubicBezTo>
                  <a:pt x="1611510" y="1036668"/>
                  <a:pt x="1527915" y="1120263"/>
                  <a:pt x="1424796" y="1120263"/>
                </a:cubicBezTo>
                <a:lnTo>
                  <a:pt x="186714" y="1120263"/>
                </a:lnTo>
                <a:cubicBezTo>
                  <a:pt x="83595" y="1120263"/>
                  <a:pt x="0" y="1036668"/>
                  <a:pt x="0" y="933549"/>
                </a:cubicBezTo>
                <a:lnTo>
                  <a:pt x="0" y="186714"/>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0407" tIns="100407" rIns="100407" bIns="100407"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latin typeface="Arial" panose="020B0604020202020204" pitchFamily="34" charset="0"/>
                <a:cs typeface="Arial" panose="020B0604020202020204" pitchFamily="34" charset="0"/>
                <a:hlinkClick r:id="rId4" tooltip="Download Schedule 2 - New Entrants">
                  <a:extLst>
                    <a:ext uri="{A12FA001-AC4F-418D-AE19-62706E023703}">
                      <ahyp:hlinkClr xmlns:ahyp="http://schemas.microsoft.com/office/drawing/2018/hyperlinkcolor" xmlns="" val="tx"/>
                    </a:ext>
                  </a:extLst>
                </a:hlinkClick>
              </a:rPr>
              <a:t>Schedule 2 - New Entrants</a:t>
            </a:r>
            <a:endParaRPr lang="en-GB" sz="1800" kern="1200" dirty="0">
              <a:solidFill>
                <a:schemeClr val="bg1"/>
              </a:solidFill>
              <a:latin typeface="Arial" panose="020B0604020202020204" pitchFamily="34" charset="0"/>
              <a:cs typeface="Arial" panose="020B0604020202020204" pitchFamily="34" charset="0"/>
            </a:endParaRPr>
          </a:p>
        </p:txBody>
      </p:sp>
      <p:sp>
        <p:nvSpPr>
          <p:cNvPr id="14" name="Freeform: Shape 13">
            <a:extLst>
              <a:ext uri="{FF2B5EF4-FFF2-40B4-BE49-F238E27FC236}">
                <a16:creationId xmlns:a16="http://schemas.microsoft.com/office/drawing/2014/main" xmlns="" id="{B5C2B706-0FAA-430D-9831-1FF1FDC441E5}"/>
              </a:ext>
            </a:extLst>
          </p:cNvPr>
          <p:cNvSpPr/>
          <p:nvPr/>
        </p:nvSpPr>
        <p:spPr>
          <a:xfrm>
            <a:off x="6387335" y="5464026"/>
            <a:ext cx="1557933" cy="1211726"/>
          </a:xfrm>
          <a:custGeom>
            <a:avLst/>
            <a:gdLst>
              <a:gd name="connsiteX0" fmla="*/ 0 w 1611510"/>
              <a:gd name="connsiteY0" fmla="*/ 186714 h 1120263"/>
              <a:gd name="connsiteX1" fmla="*/ 186714 w 1611510"/>
              <a:gd name="connsiteY1" fmla="*/ 0 h 1120263"/>
              <a:gd name="connsiteX2" fmla="*/ 1424796 w 1611510"/>
              <a:gd name="connsiteY2" fmla="*/ 0 h 1120263"/>
              <a:gd name="connsiteX3" fmla="*/ 1611510 w 1611510"/>
              <a:gd name="connsiteY3" fmla="*/ 186714 h 1120263"/>
              <a:gd name="connsiteX4" fmla="*/ 1611510 w 1611510"/>
              <a:gd name="connsiteY4" fmla="*/ 933549 h 1120263"/>
              <a:gd name="connsiteX5" fmla="*/ 1424796 w 1611510"/>
              <a:gd name="connsiteY5" fmla="*/ 1120263 h 1120263"/>
              <a:gd name="connsiteX6" fmla="*/ 186714 w 1611510"/>
              <a:gd name="connsiteY6" fmla="*/ 1120263 h 1120263"/>
              <a:gd name="connsiteX7" fmla="*/ 0 w 1611510"/>
              <a:gd name="connsiteY7" fmla="*/ 933549 h 1120263"/>
              <a:gd name="connsiteX8" fmla="*/ 0 w 1611510"/>
              <a:gd name="connsiteY8" fmla="*/ 186714 h 112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510" h="1120263">
                <a:moveTo>
                  <a:pt x="0" y="186714"/>
                </a:moveTo>
                <a:cubicBezTo>
                  <a:pt x="0" y="83595"/>
                  <a:pt x="83595" y="0"/>
                  <a:pt x="186714" y="0"/>
                </a:cubicBezTo>
                <a:lnTo>
                  <a:pt x="1424796" y="0"/>
                </a:lnTo>
                <a:cubicBezTo>
                  <a:pt x="1527915" y="0"/>
                  <a:pt x="1611510" y="83595"/>
                  <a:pt x="1611510" y="186714"/>
                </a:cubicBezTo>
                <a:lnTo>
                  <a:pt x="1611510" y="933549"/>
                </a:lnTo>
                <a:cubicBezTo>
                  <a:pt x="1611510" y="1036668"/>
                  <a:pt x="1527915" y="1120263"/>
                  <a:pt x="1424796" y="1120263"/>
                </a:cubicBezTo>
                <a:lnTo>
                  <a:pt x="186714" y="1120263"/>
                </a:lnTo>
                <a:cubicBezTo>
                  <a:pt x="83595" y="1120263"/>
                  <a:pt x="0" y="1036668"/>
                  <a:pt x="0" y="933549"/>
                </a:cubicBezTo>
                <a:lnTo>
                  <a:pt x="0" y="186714"/>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2947" tIns="102947" rIns="102947" bIns="102947" numCol="1" spcCol="1270" anchor="ctr" anchorCtr="0">
            <a:noAutofit/>
          </a:bodyPr>
          <a:lstStyle/>
          <a:p>
            <a:pPr lvl="0" algn="ctr" defTabSz="844550">
              <a:lnSpc>
                <a:spcPct val="90000"/>
              </a:lnSpc>
              <a:spcAft>
                <a:spcPct val="35000"/>
              </a:spcAft>
            </a:pPr>
            <a:r>
              <a:rPr lang="en-GB" sz="1600" kern="1200" dirty="0">
                <a:solidFill>
                  <a:schemeClr val="bg1"/>
                </a:solidFill>
                <a:latin typeface="Arial" panose="020B0604020202020204" pitchFamily="34" charset="0"/>
                <a:cs typeface="Arial" panose="020B0604020202020204" pitchFamily="34" charset="0"/>
                <a:hlinkClick r:id="rId5" tooltip="Download Schedule 3 - Calling Off from the Flexible Framework">
                  <a:extLst>
                    <a:ext uri="{A12FA001-AC4F-418D-AE19-62706E023703}">
                      <ahyp:hlinkClr xmlns:ahyp="http://schemas.microsoft.com/office/drawing/2018/hyperlinkcolor" xmlns="" val="tx"/>
                    </a:ext>
                  </a:extLst>
                </a:hlinkClick>
              </a:rPr>
              <a:t>Schedule 3 - </a:t>
            </a:r>
            <a:r>
              <a:rPr lang="en-GB" sz="1600" dirty="0">
                <a:solidFill>
                  <a:schemeClr val="bg1"/>
                </a:solidFill>
                <a:latin typeface="Arial" panose="020B0604020202020204" pitchFamily="34" charset="0"/>
                <a:cs typeface="Arial" panose="020B0604020202020204" pitchFamily="34" charset="0"/>
                <a:hlinkClick r:id="rId5" tooltip="Download Schedule 3 - Calling Off from the Flexible Framework">
                  <a:extLst>
                    <a:ext uri="{A12FA001-AC4F-418D-AE19-62706E023703}">
                      <ahyp:hlinkClr xmlns:ahyp="http://schemas.microsoft.com/office/drawing/2018/hyperlinkcolor" xmlns="" val="tx"/>
                    </a:ext>
                  </a:extLst>
                </a:hlinkClick>
              </a:rPr>
              <a:t>Calling Off from the Flexible Framework</a:t>
            </a:r>
            <a:endParaRPr lang="en-GB" sz="1600" kern="1200" dirty="0">
              <a:solidFill>
                <a:schemeClr val="bg1"/>
              </a:solidFill>
              <a:latin typeface="Arial" panose="020B0604020202020204" pitchFamily="34" charset="0"/>
              <a:cs typeface="Arial" panose="020B0604020202020204" pitchFamily="34" charset="0"/>
            </a:endParaRPr>
          </a:p>
        </p:txBody>
      </p:sp>
      <p:sp>
        <p:nvSpPr>
          <p:cNvPr id="16" name="Freeform: Shape 15">
            <a:extLst>
              <a:ext uri="{FF2B5EF4-FFF2-40B4-BE49-F238E27FC236}">
                <a16:creationId xmlns:a16="http://schemas.microsoft.com/office/drawing/2014/main" xmlns="" id="{EE853321-877A-4C38-88EB-5BA0CA0ACB94}"/>
              </a:ext>
            </a:extLst>
          </p:cNvPr>
          <p:cNvSpPr/>
          <p:nvPr/>
        </p:nvSpPr>
        <p:spPr>
          <a:xfrm>
            <a:off x="4076621" y="5505282"/>
            <a:ext cx="1557933" cy="1211726"/>
          </a:xfrm>
          <a:custGeom>
            <a:avLst/>
            <a:gdLst>
              <a:gd name="connsiteX0" fmla="*/ 0 w 1611510"/>
              <a:gd name="connsiteY0" fmla="*/ 186714 h 1120263"/>
              <a:gd name="connsiteX1" fmla="*/ 186714 w 1611510"/>
              <a:gd name="connsiteY1" fmla="*/ 0 h 1120263"/>
              <a:gd name="connsiteX2" fmla="*/ 1424796 w 1611510"/>
              <a:gd name="connsiteY2" fmla="*/ 0 h 1120263"/>
              <a:gd name="connsiteX3" fmla="*/ 1611510 w 1611510"/>
              <a:gd name="connsiteY3" fmla="*/ 186714 h 1120263"/>
              <a:gd name="connsiteX4" fmla="*/ 1611510 w 1611510"/>
              <a:gd name="connsiteY4" fmla="*/ 933549 h 1120263"/>
              <a:gd name="connsiteX5" fmla="*/ 1424796 w 1611510"/>
              <a:gd name="connsiteY5" fmla="*/ 1120263 h 1120263"/>
              <a:gd name="connsiteX6" fmla="*/ 186714 w 1611510"/>
              <a:gd name="connsiteY6" fmla="*/ 1120263 h 1120263"/>
              <a:gd name="connsiteX7" fmla="*/ 0 w 1611510"/>
              <a:gd name="connsiteY7" fmla="*/ 933549 h 1120263"/>
              <a:gd name="connsiteX8" fmla="*/ 0 w 1611510"/>
              <a:gd name="connsiteY8" fmla="*/ 186714 h 112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510" h="1120263">
                <a:moveTo>
                  <a:pt x="0" y="186714"/>
                </a:moveTo>
                <a:cubicBezTo>
                  <a:pt x="0" y="83595"/>
                  <a:pt x="83595" y="0"/>
                  <a:pt x="186714" y="0"/>
                </a:cubicBezTo>
                <a:lnTo>
                  <a:pt x="1424796" y="0"/>
                </a:lnTo>
                <a:cubicBezTo>
                  <a:pt x="1527915" y="0"/>
                  <a:pt x="1611510" y="83595"/>
                  <a:pt x="1611510" y="186714"/>
                </a:cubicBezTo>
                <a:lnTo>
                  <a:pt x="1611510" y="933549"/>
                </a:lnTo>
                <a:cubicBezTo>
                  <a:pt x="1611510" y="1036668"/>
                  <a:pt x="1527915" y="1120263"/>
                  <a:pt x="1424796" y="1120263"/>
                </a:cubicBezTo>
                <a:lnTo>
                  <a:pt x="186714" y="1120263"/>
                </a:lnTo>
                <a:cubicBezTo>
                  <a:pt x="83595" y="1120263"/>
                  <a:pt x="0" y="1036668"/>
                  <a:pt x="0" y="933549"/>
                </a:cubicBezTo>
                <a:lnTo>
                  <a:pt x="0" y="186714"/>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0407" tIns="100407" rIns="100407" bIns="100407"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latin typeface="Arial" panose="020B0604020202020204" pitchFamily="34" charset="0"/>
                <a:cs typeface="Arial" panose="020B0604020202020204" pitchFamily="34" charset="0"/>
                <a:hlinkClick r:id="rId6" tooltip="Download Schedule 4 - Individual Support Terms">
                  <a:extLst>
                    <a:ext uri="{A12FA001-AC4F-418D-AE19-62706E023703}">
                      <ahyp:hlinkClr xmlns:ahyp="http://schemas.microsoft.com/office/drawing/2018/hyperlinkcolor" xmlns="" val="tx"/>
                    </a:ext>
                  </a:extLst>
                </a:hlinkClick>
              </a:rPr>
              <a:t>Schedule 4 -Individual Support Terms</a:t>
            </a:r>
            <a:endParaRPr lang="en-GB" sz="1800" kern="1200" dirty="0">
              <a:solidFill>
                <a:schemeClr val="bg1"/>
              </a:solidFill>
              <a:latin typeface="Arial" panose="020B0604020202020204" pitchFamily="34" charset="0"/>
              <a:cs typeface="Arial" panose="020B0604020202020204" pitchFamily="34" charset="0"/>
            </a:endParaRPr>
          </a:p>
        </p:txBody>
      </p:sp>
      <p:sp>
        <p:nvSpPr>
          <p:cNvPr id="18" name="Freeform: Shape 17">
            <a:extLst>
              <a:ext uri="{FF2B5EF4-FFF2-40B4-BE49-F238E27FC236}">
                <a16:creationId xmlns:a16="http://schemas.microsoft.com/office/drawing/2014/main" xmlns="" id="{FA5EFE20-EE50-45B3-9E13-918F321594FB}"/>
              </a:ext>
            </a:extLst>
          </p:cNvPr>
          <p:cNvSpPr/>
          <p:nvPr/>
        </p:nvSpPr>
        <p:spPr>
          <a:xfrm>
            <a:off x="2492973" y="4028836"/>
            <a:ext cx="1557933" cy="1211726"/>
          </a:xfrm>
          <a:custGeom>
            <a:avLst/>
            <a:gdLst>
              <a:gd name="connsiteX0" fmla="*/ 0 w 1611510"/>
              <a:gd name="connsiteY0" fmla="*/ 186714 h 1120263"/>
              <a:gd name="connsiteX1" fmla="*/ 186714 w 1611510"/>
              <a:gd name="connsiteY1" fmla="*/ 0 h 1120263"/>
              <a:gd name="connsiteX2" fmla="*/ 1424796 w 1611510"/>
              <a:gd name="connsiteY2" fmla="*/ 0 h 1120263"/>
              <a:gd name="connsiteX3" fmla="*/ 1611510 w 1611510"/>
              <a:gd name="connsiteY3" fmla="*/ 186714 h 1120263"/>
              <a:gd name="connsiteX4" fmla="*/ 1611510 w 1611510"/>
              <a:gd name="connsiteY4" fmla="*/ 933549 h 1120263"/>
              <a:gd name="connsiteX5" fmla="*/ 1424796 w 1611510"/>
              <a:gd name="connsiteY5" fmla="*/ 1120263 h 1120263"/>
              <a:gd name="connsiteX6" fmla="*/ 186714 w 1611510"/>
              <a:gd name="connsiteY6" fmla="*/ 1120263 h 1120263"/>
              <a:gd name="connsiteX7" fmla="*/ 0 w 1611510"/>
              <a:gd name="connsiteY7" fmla="*/ 933549 h 1120263"/>
              <a:gd name="connsiteX8" fmla="*/ 0 w 1611510"/>
              <a:gd name="connsiteY8" fmla="*/ 186714 h 112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510" h="1120263">
                <a:moveTo>
                  <a:pt x="0" y="186714"/>
                </a:moveTo>
                <a:cubicBezTo>
                  <a:pt x="0" y="83595"/>
                  <a:pt x="83595" y="0"/>
                  <a:pt x="186714" y="0"/>
                </a:cubicBezTo>
                <a:lnTo>
                  <a:pt x="1424796" y="0"/>
                </a:lnTo>
                <a:cubicBezTo>
                  <a:pt x="1527915" y="0"/>
                  <a:pt x="1611510" y="83595"/>
                  <a:pt x="1611510" y="186714"/>
                </a:cubicBezTo>
                <a:lnTo>
                  <a:pt x="1611510" y="933549"/>
                </a:lnTo>
                <a:cubicBezTo>
                  <a:pt x="1611510" y="1036668"/>
                  <a:pt x="1527915" y="1120263"/>
                  <a:pt x="1424796" y="1120263"/>
                </a:cubicBezTo>
                <a:lnTo>
                  <a:pt x="186714" y="1120263"/>
                </a:lnTo>
                <a:cubicBezTo>
                  <a:pt x="83595" y="1120263"/>
                  <a:pt x="0" y="1036668"/>
                  <a:pt x="0" y="933549"/>
                </a:cubicBezTo>
                <a:lnTo>
                  <a:pt x="0" y="186714"/>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0407" tIns="100407" rIns="100407" bIns="100407"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latin typeface="Arial" panose="020B0604020202020204" pitchFamily="34" charset="0"/>
                <a:cs typeface="Arial" panose="020B0604020202020204" pitchFamily="34" charset="0"/>
                <a:hlinkClick r:id="rId7" tooltip="Download Schedule 5 - Individual Support Agreement">
                  <a:extLst>
                    <a:ext uri="{A12FA001-AC4F-418D-AE19-62706E023703}">
                      <ahyp:hlinkClr xmlns:ahyp="http://schemas.microsoft.com/office/drawing/2018/hyperlinkcolor" xmlns="" val="tx"/>
                    </a:ext>
                  </a:extLst>
                </a:hlinkClick>
              </a:rPr>
              <a:t>Schedule 5 - Individual Support Agreement</a:t>
            </a:r>
            <a:endParaRPr lang="en-GB" sz="1800" kern="1200" dirty="0">
              <a:solidFill>
                <a:schemeClr val="bg1"/>
              </a:solidFill>
              <a:latin typeface="Arial" panose="020B0604020202020204" pitchFamily="34" charset="0"/>
              <a:cs typeface="Arial" panose="020B0604020202020204" pitchFamily="34" charset="0"/>
            </a:endParaRPr>
          </a:p>
        </p:txBody>
      </p:sp>
      <p:sp>
        <p:nvSpPr>
          <p:cNvPr id="20" name="Freeform: Shape 19">
            <a:extLst>
              <a:ext uri="{FF2B5EF4-FFF2-40B4-BE49-F238E27FC236}">
                <a16:creationId xmlns:a16="http://schemas.microsoft.com/office/drawing/2014/main" xmlns="" id="{69DF592D-B312-4F0E-B211-CB2BF4214BE6}"/>
              </a:ext>
            </a:extLst>
          </p:cNvPr>
          <p:cNvSpPr/>
          <p:nvPr/>
        </p:nvSpPr>
        <p:spPr>
          <a:xfrm>
            <a:off x="2518688" y="1743017"/>
            <a:ext cx="1557933" cy="1211726"/>
          </a:xfrm>
          <a:custGeom>
            <a:avLst/>
            <a:gdLst>
              <a:gd name="connsiteX0" fmla="*/ 0 w 1611510"/>
              <a:gd name="connsiteY0" fmla="*/ 228930 h 1373555"/>
              <a:gd name="connsiteX1" fmla="*/ 228930 w 1611510"/>
              <a:gd name="connsiteY1" fmla="*/ 0 h 1373555"/>
              <a:gd name="connsiteX2" fmla="*/ 1382580 w 1611510"/>
              <a:gd name="connsiteY2" fmla="*/ 0 h 1373555"/>
              <a:gd name="connsiteX3" fmla="*/ 1611510 w 1611510"/>
              <a:gd name="connsiteY3" fmla="*/ 228930 h 1373555"/>
              <a:gd name="connsiteX4" fmla="*/ 1611510 w 1611510"/>
              <a:gd name="connsiteY4" fmla="*/ 1144625 h 1373555"/>
              <a:gd name="connsiteX5" fmla="*/ 1382580 w 1611510"/>
              <a:gd name="connsiteY5" fmla="*/ 1373555 h 1373555"/>
              <a:gd name="connsiteX6" fmla="*/ 228930 w 1611510"/>
              <a:gd name="connsiteY6" fmla="*/ 1373555 h 1373555"/>
              <a:gd name="connsiteX7" fmla="*/ 0 w 1611510"/>
              <a:gd name="connsiteY7" fmla="*/ 1144625 h 1373555"/>
              <a:gd name="connsiteX8" fmla="*/ 0 w 1611510"/>
              <a:gd name="connsiteY8" fmla="*/ 228930 h 1373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510" h="1373555">
                <a:moveTo>
                  <a:pt x="0" y="228930"/>
                </a:moveTo>
                <a:cubicBezTo>
                  <a:pt x="0" y="102495"/>
                  <a:pt x="102495" y="0"/>
                  <a:pt x="228930" y="0"/>
                </a:cubicBezTo>
                <a:lnTo>
                  <a:pt x="1382580" y="0"/>
                </a:lnTo>
                <a:cubicBezTo>
                  <a:pt x="1509015" y="0"/>
                  <a:pt x="1611510" y="102495"/>
                  <a:pt x="1611510" y="228930"/>
                </a:cubicBezTo>
                <a:lnTo>
                  <a:pt x="1611510" y="1144625"/>
                </a:lnTo>
                <a:cubicBezTo>
                  <a:pt x="1611510" y="1271060"/>
                  <a:pt x="1509015" y="1373555"/>
                  <a:pt x="1382580" y="1373555"/>
                </a:cubicBezTo>
                <a:lnTo>
                  <a:pt x="228930" y="1373555"/>
                </a:lnTo>
                <a:cubicBezTo>
                  <a:pt x="102495" y="1373555"/>
                  <a:pt x="0" y="1271060"/>
                  <a:pt x="0" y="1144625"/>
                </a:cubicBezTo>
                <a:lnTo>
                  <a:pt x="0" y="228930"/>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2771" tIns="112771" rIns="112771" bIns="112771"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latin typeface="Arial" panose="020B0604020202020204" pitchFamily="34" charset="0"/>
                <a:cs typeface="Arial" panose="020B0604020202020204" pitchFamily="34" charset="0"/>
                <a:hlinkClick r:id="rId8" tooltip="Download Schedule 6 - Identified and Defined Terms">
                  <a:extLst>
                    <a:ext uri="{A12FA001-AC4F-418D-AE19-62706E023703}">
                      <ahyp:hlinkClr xmlns:ahyp="http://schemas.microsoft.com/office/drawing/2018/hyperlinkcolor" xmlns="" val="tx"/>
                    </a:ext>
                  </a:extLst>
                </a:hlinkClick>
              </a:rPr>
              <a:t>Schedule 6 - Identified and Defined Terms</a:t>
            </a:r>
            <a:endParaRPr lang="en-GB" sz="1800" kern="1200" dirty="0">
              <a:solidFill>
                <a:schemeClr val="bg1"/>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xmlns="" id="{FE09952E-AF0D-472A-8475-25970735A075}"/>
              </a:ext>
            </a:extLst>
          </p:cNvPr>
          <p:cNvCxnSpPr>
            <a:cxnSpLocks/>
          </p:cNvCxnSpPr>
          <p:nvPr/>
        </p:nvCxnSpPr>
        <p:spPr>
          <a:xfrm>
            <a:off x="6068141" y="2420248"/>
            <a:ext cx="0" cy="67609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0203F5D9-D6A9-4930-AF8E-31903A7DAEB0}"/>
              </a:ext>
            </a:extLst>
          </p:cNvPr>
          <p:cNvCxnSpPr>
            <a:cxnSpLocks/>
          </p:cNvCxnSpPr>
          <p:nvPr/>
        </p:nvCxnSpPr>
        <p:spPr>
          <a:xfrm flipV="1">
            <a:off x="7058275" y="2874233"/>
            <a:ext cx="1080120" cy="43204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E91C13CD-A82E-4B70-B314-0018C6FE85F0}"/>
              </a:ext>
            </a:extLst>
          </p:cNvPr>
          <p:cNvCxnSpPr>
            <a:cxnSpLocks/>
          </p:cNvCxnSpPr>
          <p:nvPr/>
        </p:nvCxnSpPr>
        <p:spPr>
          <a:xfrm>
            <a:off x="7041497" y="4027624"/>
            <a:ext cx="992740" cy="35752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94A8ECD5-ECBD-4416-82F9-2970F1E4410B}"/>
              </a:ext>
            </a:extLst>
          </p:cNvPr>
          <p:cNvCxnSpPr>
            <a:cxnSpLocks/>
          </p:cNvCxnSpPr>
          <p:nvPr/>
        </p:nvCxnSpPr>
        <p:spPr>
          <a:xfrm flipH="1" flipV="1">
            <a:off x="3997888" y="2880319"/>
            <a:ext cx="1080120" cy="43204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DF2C5E25-5F84-4316-BDA5-0C6B87094262}"/>
              </a:ext>
            </a:extLst>
          </p:cNvPr>
          <p:cNvCxnSpPr>
            <a:cxnSpLocks/>
          </p:cNvCxnSpPr>
          <p:nvPr/>
        </p:nvCxnSpPr>
        <p:spPr>
          <a:xfrm flipH="1">
            <a:off x="4032434" y="4064222"/>
            <a:ext cx="992740" cy="35752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8EE0BBE6-5BB2-4553-8A8A-F0D632A8D37E}"/>
              </a:ext>
            </a:extLst>
          </p:cNvPr>
          <p:cNvCxnSpPr>
            <a:cxnSpLocks/>
          </p:cNvCxnSpPr>
          <p:nvPr/>
        </p:nvCxnSpPr>
        <p:spPr>
          <a:xfrm flipH="1">
            <a:off x="5015881" y="4804060"/>
            <a:ext cx="419818" cy="71744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8F71C34C-0CB4-4C55-A556-A15AA0271AA4}"/>
              </a:ext>
            </a:extLst>
          </p:cNvPr>
          <p:cNvCxnSpPr>
            <a:cxnSpLocks/>
            <a:stCxn id="6" idx="5"/>
          </p:cNvCxnSpPr>
          <p:nvPr/>
        </p:nvCxnSpPr>
        <p:spPr>
          <a:xfrm>
            <a:off x="6807067" y="4804060"/>
            <a:ext cx="301599" cy="659966"/>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xmlns="" id="{DB2C0B7A-7526-4757-AA42-7753E1917051}"/>
              </a:ext>
            </a:extLst>
          </p:cNvPr>
          <p:cNvSpPr/>
          <p:nvPr/>
        </p:nvSpPr>
        <p:spPr>
          <a:xfrm>
            <a:off x="9529787" y="3631120"/>
            <a:ext cx="2052613" cy="369332"/>
          </a:xfrm>
          <a:prstGeom prst="rect">
            <a:avLst/>
          </a:prstGeom>
        </p:spPr>
        <p:txBody>
          <a:bodyPr wrap="none">
            <a:spAutoFit/>
          </a:bodyPr>
          <a:lstStyle/>
          <a:p>
            <a:pPr algn="ctr"/>
            <a:r>
              <a:rPr lang="en-GB" b="1" dirty="0">
                <a:solidFill>
                  <a:srgbClr val="002060"/>
                </a:solidFill>
              </a:rPr>
              <a:t>*Part A – General</a:t>
            </a:r>
          </a:p>
        </p:txBody>
      </p:sp>
    </p:spTree>
    <p:extLst>
      <p:ext uri="{BB962C8B-B14F-4D97-AF65-F5344CB8AC3E}">
        <p14:creationId xmlns:p14="http://schemas.microsoft.com/office/powerpoint/2010/main" xmlns="" val="2168827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162A05-D270-445E-837A-D4A60EF18AEB}"/>
              </a:ext>
            </a:extLst>
          </p:cNvPr>
          <p:cNvSpPr>
            <a:spLocks noGrp="1"/>
          </p:cNvSpPr>
          <p:nvPr>
            <p:ph type="title"/>
          </p:nvPr>
        </p:nvSpPr>
        <p:spPr/>
        <p:txBody>
          <a:bodyPr/>
          <a:lstStyle/>
          <a:p>
            <a:r>
              <a:rPr lang="en-GB" sz="4000" dirty="0">
                <a:solidFill>
                  <a:srgbClr val="002060"/>
                </a:solidFill>
                <a:latin typeface="Arial" panose="020B0604020202020204" pitchFamily="34" charset="0"/>
                <a:cs typeface="Arial" panose="020B0604020202020204" pitchFamily="34" charset="0"/>
                <a:hlinkClick r:id="rId2" tooltip="Download entire Framework Terms and Conditions">
                  <a:extLst>
                    <a:ext uri="{A12FA001-AC4F-418D-AE19-62706E023703}">
                      <ahyp:hlinkClr xmlns:ahyp="http://schemas.microsoft.com/office/drawing/2018/hyperlinkcolor" xmlns="" val="tx"/>
                    </a:ext>
                  </a:extLst>
                </a:hlinkClick>
              </a:rPr>
              <a:t>Flexible Framework Terms and Conditions</a:t>
            </a:r>
            <a:endParaRPr lang="en-GB" sz="4000" dirty="0">
              <a:solidFill>
                <a:srgbClr val="002060"/>
              </a:solidFill>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xmlns="" id="{1A5BEF03-6515-4F3C-B9CA-E232FB4C4774}"/>
              </a:ext>
            </a:extLst>
          </p:cNvPr>
          <p:cNvGraphicFramePr>
            <a:graphicFrameLocks noGrp="1"/>
          </p:cNvGraphicFramePr>
          <p:nvPr>
            <p:extLst>
              <p:ext uri="{D42A27DB-BD31-4B8C-83A1-F6EECF244321}">
                <p14:modId xmlns:p14="http://schemas.microsoft.com/office/powerpoint/2010/main" xmlns="" val="2892559121"/>
              </p:ext>
            </p:extLst>
          </p:nvPr>
        </p:nvGraphicFramePr>
        <p:xfrm>
          <a:off x="838200" y="1340768"/>
          <a:ext cx="10515600" cy="4379185"/>
        </p:xfrm>
        <a:graphic>
          <a:graphicData uri="http://schemas.openxmlformats.org/drawingml/2006/table">
            <a:tbl>
              <a:tblPr firstRow="1" firstCol="1" bandRow="1">
                <a:tableStyleId>{69CF1AB2-1976-4502-BF36-3FF5EA218861}</a:tableStyleId>
              </a:tblPr>
              <a:tblGrid>
                <a:gridCol w="1813638">
                  <a:extLst>
                    <a:ext uri="{9D8B030D-6E8A-4147-A177-3AD203B41FA5}">
                      <a16:colId xmlns:a16="http://schemas.microsoft.com/office/drawing/2014/main" xmlns="" val="1557265802"/>
                    </a:ext>
                  </a:extLst>
                </a:gridCol>
                <a:gridCol w="8701962">
                  <a:extLst>
                    <a:ext uri="{9D8B030D-6E8A-4147-A177-3AD203B41FA5}">
                      <a16:colId xmlns:a16="http://schemas.microsoft.com/office/drawing/2014/main" xmlns="" val="988113017"/>
                    </a:ext>
                  </a:extLst>
                </a:gridCol>
              </a:tblGrid>
              <a:tr h="831865">
                <a:tc>
                  <a:txBody>
                    <a:bodyPr/>
                    <a:lstStyle/>
                    <a:p>
                      <a:pPr algn="ctr">
                        <a:lnSpc>
                          <a:spcPct val="106000"/>
                        </a:lnSpc>
                        <a:spcAft>
                          <a:spcPts val="0"/>
                        </a:spcAft>
                      </a:pPr>
                      <a:r>
                        <a:rPr lang="en-GB" sz="2400" dirty="0">
                          <a:solidFill>
                            <a:schemeClr val="bg1"/>
                          </a:solidFill>
                          <a:effectLst/>
                          <a:latin typeface="Arial" panose="020B0604020202020204" pitchFamily="34" charset="0"/>
                          <a:cs typeface="Arial" panose="020B0604020202020204" pitchFamily="34" charset="0"/>
                        </a:rPr>
                        <a:t>PART A</a:t>
                      </a:r>
                      <a:endParaRPr lang="en-GB" sz="2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75000"/>
                      </a:schemeClr>
                    </a:solidFill>
                  </a:tcPr>
                </a:tc>
                <a:tc>
                  <a:txBody>
                    <a:bodyPr/>
                    <a:lstStyle/>
                    <a:p>
                      <a:pPr>
                        <a:lnSpc>
                          <a:spcPct val="106000"/>
                        </a:lnSpc>
                        <a:spcAft>
                          <a:spcPts val="0"/>
                        </a:spcAft>
                      </a:pPr>
                      <a:r>
                        <a:rPr lang="en-GB" sz="1800" b="0" dirty="0">
                          <a:solidFill>
                            <a:srgbClr val="00263A"/>
                          </a:solidFill>
                          <a:effectLst/>
                          <a:latin typeface="Arial" panose="020B0604020202020204" pitchFamily="34" charset="0"/>
                          <a:cs typeface="Arial" panose="020B0604020202020204" pitchFamily="34" charset="0"/>
                          <a:hlinkClick r:id="rId3" tooltip="Download Framework Terms and Conditions - Part A">
                            <a:extLst>
                              <a:ext uri="{A12FA001-AC4F-418D-AE19-62706E023703}">
                                <ahyp:hlinkClr xmlns:ahyp="http://schemas.microsoft.com/office/drawing/2018/hyperlinkcolor" xmlns="" val="tx"/>
                              </a:ext>
                            </a:extLst>
                          </a:hlinkClick>
                        </a:rPr>
                        <a:t>Explains how the document works, including clauses common to both the Flexible Framework Terms and the Individual Support Terms (ISTs)</a:t>
                      </a:r>
                      <a:endParaRPr lang="en-GB" sz="1800" b="0" dirty="0">
                        <a:solidFill>
                          <a:srgbClr val="00263A"/>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2849580783"/>
                  </a:ext>
                </a:extLst>
              </a:tr>
              <a:tr h="506760">
                <a:tc>
                  <a:txBody>
                    <a:bodyPr/>
                    <a:lstStyle/>
                    <a:p>
                      <a:pPr algn="ctr">
                        <a:lnSpc>
                          <a:spcPct val="106000"/>
                        </a:lnSpc>
                        <a:spcAft>
                          <a:spcPts val="0"/>
                        </a:spcAft>
                      </a:pPr>
                      <a:r>
                        <a:rPr lang="en-GB" sz="2400" dirty="0">
                          <a:solidFill>
                            <a:schemeClr val="bg1"/>
                          </a:solidFill>
                          <a:effectLst/>
                          <a:latin typeface="Arial" panose="020B0604020202020204" pitchFamily="34" charset="0"/>
                          <a:cs typeface="Arial" panose="020B0604020202020204" pitchFamily="34" charset="0"/>
                        </a:rPr>
                        <a:t>PART B</a:t>
                      </a:r>
                      <a:endParaRPr lang="en-GB"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75000"/>
                      </a:schemeClr>
                    </a:solidFill>
                  </a:tcPr>
                </a:tc>
                <a:tc>
                  <a:txBody>
                    <a:bodyPr/>
                    <a:lstStyle/>
                    <a:p>
                      <a:pPr>
                        <a:lnSpc>
                          <a:spcPct val="106000"/>
                        </a:lnSpc>
                        <a:spcAft>
                          <a:spcPts val="0"/>
                        </a:spcAft>
                      </a:pPr>
                      <a:r>
                        <a:rPr lang="en-GB" sz="1800" dirty="0">
                          <a:solidFill>
                            <a:srgbClr val="00263A"/>
                          </a:solidFill>
                          <a:effectLst/>
                          <a:latin typeface="Arial" panose="020B0604020202020204" pitchFamily="34" charset="0"/>
                          <a:cs typeface="Arial" panose="020B0604020202020204" pitchFamily="34" charset="0"/>
                          <a:hlinkClick r:id="rId4" tooltip="Download Framework Terms and Conditions - Part B">
                            <a:extLst>
                              <a:ext uri="{A12FA001-AC4F-418D-AE19-62706E023703}">
                                <ahyp:hlinkClr xmlns:ahyp="http://schemas.microsoft.com/office/drawing/2018/hyperlinkcolor" xmlns="" val="tx"/>
                              </a:ext>
                            </a:extLst>
                          </a:hlinkClick>
                        </a:rPr>
                        <a:t>Outlines finance arrangements</a:t>
                      </a:r>
                      <a:endParaRPr lang="en-GB" sz="1800" dirty="0">
                        <a:solidFill>
                          <a:srgbClr val="00263A"/>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817466882"/>
                  </a:ext>
                </a:extLst>
              </a:tr>
              <a:tr h="506760">
                <a:tc>
                  <a:txBody>
                    <a:bodyPr/>
                    <a:lstStyle/>
                    <a:p>
                      <a:pPr algn="ctr">
                        <a:lnSpc>
                          <a:spcPct val="106000"/>
                        </a:lnSpc>
                        <a:spcAft>
                          <a:spcPts val="0"/>
                        </a:spcAft>
                      </a:pPr>
                      <a:r>
                        <a:rPr lang="en-GB" sz="2400" dirty="0">
                          <a:solidFill>
                            <a:schemeClr val="bg1"/>
                          </a:solidFill>
                          <a:effectLst/>
                          <a:latin typeface="Arial" panose="020B0604020202020204" pitchFamily="34" charset="0"/>
                          <a:cs typeface="Arial" panose="020B0604020202020204" pitchFamily="34" charset="0"/>
                        </a:rPr>
                        <a:t>PART C</a:t>
                      </a:r>
                      <a:endParaRPr lang="en-GB"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75000"/>
                      </a:schemeClr>
                    </a:solidFill>
                  </a:tcPr>
                </a:tc>
                <a:tc>
                  <a:txBody>
                    <a:bodyPr/>
                    <a:lstStyle/>
                    <a:p>
                      <a:pPr>
                        <a:lnSpc>
                          <a:spcPct val="106000"/>
                        </a:lnSpc>
                        <a:spcAft>
                          <a:spcPts val="0"/>
                        </a:spcAft>
                      </a:pPr>
                      <a:r>
                        <a:rPr lang="en-GB" sz="1800" dirty="0">
                          <a:solidFill>
                            <a:srgbClr val="00263A"/>
                          </a:solidFill>
                          <a:effectLst/>
                          <a:latin typeface="Arial" panose="020B0604020202020204" pitchFamily="34" charset="0"/>
                          <a:cs typeface="Arial" panose="020B0604020202020204" pitchFamily="34" charset="0"/>
                          <a:hlinkClick r:id="rId5" tooltip="Download - Framework Terms and Conditions - Part C">
                            <a:extLst>
                              <a:ext uri="{A12FA001-AC4F-418D-AE19-62706E023703}">
                                <ahyp:hlinkClr xmlns:ahyp="http://schemas.microsoft.com/office/drawing/2018/hyperlinkcolor" xmlns="" val="tx"/>
                              </a:ext>
                            </a:extLst>
                          </a:hlinkClick>
                        </a:rPr>
                        <a:t>Sets out service requirements</a:t>
                      </a:r>
                      <a:endParaRPr lang="en-GB" sz="1800" dirty="0">
                        <a:solidFill>
                          <a:srgbClr val="00263A"/>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755043363"/>
                  </a:ext>
                </a:extLst>
              </a:tr>
              <a:tr h="506760">
                <a:tc>
                  <a:txBody>
                    <a:bodyPr/>
                    <a:lstStyle/>
                    <a:p>
                      <a:pPr algn="ctr">
                        <a:lnSpc>
                          <a:spcPct val="106000"/>
                        </a:lnSpc>
                        <a:spcAft>
                          <a:spcPts val="0"/>
                        </a:spcAft>
                      </a:pPr>
                      <a:r>
                        <a:rPr lang="en-GB" sz="2400" dirty="0">
                          <a:solidFill>
                            <a:schemeClr val="bg1"/>
                          </a:solidFill>
                          <a:effectLst/>
                          <a:latin typeface="Arial" panose="020B0604020202020204" pitchFamily="34" charset="0"/>
                          <a:cs typeface="Arial" panose="020B0604020202020204" pitchFamily="34" charset="0"/>
                        </a:rPr>
                        <a:t>PART D</a:t>
                      </a:r>
                      <a:endParaRPr lang="en-GB"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75000"/>
                      </a:schemeClr>
                    </a:solidFill>
                  </a:tcPr>
                </a:tc>
                <a:tc>
                  <a:txBody>
                    <a:bodyPr/>
                    <a:lstStyle/>
                    <a:p>
                      <a:pPr>
                        <a:lnSpc>
                          <a:spcPct val="106000"/>
                        </a:lnSpc>
                        <a:spcAft>
                          <a:spcPts val="0"/>
                        </a:spcAft>
                      </a:pPr>
                      <a:r>
                        <a:rPr lang="en-GB" sz="1800" dirty="0">
                          <a:solidFill>
                            <a:srgbClr val="00263A"/>
                          </a:solidFill>
                          <a:effectLst/>
                          <a:latin typeface="Arial" panose="020B0604020202020204" pitchFamily="34" charset="0"/>
                          <a:cs typeface="Arial" panose="020B0604020202020204" pitchFamily="34" charset="0"/>
                          <a:hlinkClick r:id="rId6" tooltip="Framework Terms and Conditions - Part D">
                            <a:extLst>
                              <a:ext uri="{A12FA001-AC4F-418D-AE19-62706E023703}">
                                <ahyp:hlinkClr xmlns:ahyp="http://schemas.microsoft.com/office/drawing/2018/hyperlinkcolor" xmlns="" val="tx"/>
                              </a:ext>
                            </a:extLst>
                          </a:hlinkClick>
                        </a:rPr>
                        <a:t>Protects information</a:t>
                      </a:r>
                      <a:endParaRPr lang="en-GB" sz="1800" dirty="0">
                        <a:solidFill>
                          <a:srgbClr val="00263A"/>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3736774953"/>
                  </a:ext>
                </a:extLst>
              </a:tr>
              <a:tr h="506760">
                <a:tc>
                  <a:txBody>
                    <a:bodyPr/>
                    <a:lstStyle/>
                    <a:p>
                      <a:pPr algn="ctr">
                        <a:lnSpc>
                          <a:spcPct val="106000"/>
                        </a:lnSpc>
                        <a:spcAft>
                          <a:spcPts val="0"/>
                        </a:spcAft>
                      </a:pPr>
                      <a:r>
                        <a:rPr lang="en-GB" sz="2400" dirty="0">
                          <a:solidFill>
                            <a:schemeClr val="bg1"/>
                          </a:solidFill>
                          <a:effectLst/>
                          <a:latin typeface="Arial" panose="020B0604020202020204" pitchFamily="34" charset="0"/>
                          <a:cs typeface="Arial" panose="020B0604020202020204" pitchFamily="34" charset="0"/>
                        </a:rPr>
                        <a:t>PART E</a:t>
                      </a:r>
                      <a:endParaRPr lang="en-GB"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75000"/>
                      </a:schemeClr>
                    </a:solidFill>
                  </a:tcPr>
                </a:tc>
                <a:tc>
                  <a:txBody>
                    <a:bodyPr/>
                    <a:lstStyle/>
                    <a:p>
                      <a:pPr>
                        <a:lnSpc>
                          <a:spcPct val="106000"/>
                        </a:lnSpc>
                        <a:spcAft>
                          <a:spcPts val="0"/>
                        </a:spcAft>
                      </a:pPr>
                      <a:r>
                        <a:rPr lang="en-GB" sz="1800" dirty="0">
                          <a:solidFill>
                            <a:srgbClr val="00263A"/>
                          </a:solidFill>
                          <a:effectLst/>
                          <a:latin typeface="Arial" panose="020B0604020202020204" pitchFamily="34" charset="0"/>
                          <a:cs typeface="Arial" panose="020B0604020202020204" pitchFamily="34" charset="0"/>
                          <a:hlinkClick r:id="rId7" tooltip="Download Framework Terms and Conditions - Part E">
                            <a:extLst>
                              <a:ext uri="{A12FA001-AC4F-418D-AE19-62706E023703}">
                                <ahyp:hlinkClr xmlns:ahyp="http://schemas.microsoft.com/office/drawing/2018/hyperlinkcolor" xmlns="" val="tx"/>
                              </a:ext>
                            </a:extLst>
                          </a:hlinkClick>
                        </a:rPr>
                        <a:t>Explains how changes are dealt with</a:t>
                      </a:r>
                      <a:endParaRPr lang="en-GB" sz="1800" dirty="0">
                        <a:solidFill>
                          <a:srgbClr val="00263A"/>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338318632"/>
                  </a:ext>
                </a:extLst>
              </a:tr>
              <a:tr h="506760">
                <a:tc>
                  <a:txBody>
                    <a:bodyPr/>
                    <a:lstStyle/>
                    <a:p>
                      <a:pPr algn="ctr">
                        <a:lnSpc>
                          <a:spcPct val="106000"/>
                        </a:lnSpc>
                        <a:spcAft>
                          <a:spcPts val="0"/>
                        </a:spcAft>
                      </a:pPr>
                      <a:r>
                        <a:rPr lang="en-GB" sz="2400" dirty="0">
                          <a:solidFill>
                            <a:schemeClr val="bg1"/>
                          </a:solidFill>
                          <a:effectLst/>
                          <a:latin typeface="Arial" panose="020B0604020202020204" pitchFamily="34" charset="0"/>
                          <a:cs typeface="Arial" panose="020B0604020202020204" pitchFamily="34" charset="0"/>
                        </a:rPr>
                        <a:t>PART F</a:t>
                      </a:r>
                      <a:endParaRPr lang="en-GB"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75000"/>
                      </a:schemeClr>
                    </a:solidFill>
                  </a:tcPr>
                </a:tc>
                <a:tc>
                  <a:txBody>
                    <a:bodyPr/>
                    <a:lstStyle/>
                    <a:p>
                      <a:pPr>
                        <a:lnSpc>
                          <a:spcPct val="106000"/>
                        </a:lnSpc>
                        <a:spcAft>
                          <a:spcPts val="0"/>
                        </a:spcAft>
                      </a:pPr>
                      <a:r>
                        <a:rPr lang="en-GB" sz="1800" dirty="0">
                          <a:solidFill>
                            <a:srgbClr val="00263A"/>
                          </a:solidFill>
                          <a:effectLst/>
                          <a:latin typeface="Arial" panose="020B0604020202020204" pitchFamily="34" charset="0"/>
                          <a:cs typeface="Arial" panose="020B0604020202020204" pitchFamily="34" charset="0"/>
                          <a:hlinkClick r:id="rId8" tooltip="Download Framework Terms and Conditions - Part F">
                            <a:extLst>
                              <a:ext uri="{A12FA001-AC4F-418D-AE19-62706E023703}">
                                <ahyp:hlinkClr xmlns:ahyp="http://schemas.microsoft.com/office/drawing/2018/hyperlinkcolor" xmlns="" val="tx"/>
                              </a:ext>
                            </a:extLst>
                          </a:hlinkClick>
                        </a:rPr>
                        <a:t>Details the Law</a:t>
                      </a:r>
                      <a:endParaRPr lang="en-GB" sz="1800" dirty="0">
                        <a:solidFill>
                          <a:srgbClr val="00263A"/>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2692120875"/>
                  </a:ext>
                </a:extLst>
              </a:tr>
              <a:tr h="506760">
                <a:tc>
                  <a:txBody>
                    <a:bodyPr/>
                    <a:lstStyle/>
                    <a:p>
                      <a:pPr algn="ctr">
                        <a:lnSpc>
                          <a:spcPct val="106000"/>
                        </a:lnSpc>
                        <a:spcAft>
                          <a:spcPts val="0"/>
                        </a:spcAft>
                      </a:pPr>
                      <a:r>
                        <a:rPr lang="en-GB" sz="2400" dirty="0">
                          <a:solidFill>
                            <a:schemeClr val="bg1"/>
                          </a:solidFill>
                          <a:effectLst/>
                          <a:latin typeface="Arial" panose="020B0604020202020204" pitchFamily="34" charset="0"/>
                          <a:cs typeface="Arial" panose="020B0604020202020204" pitchFamily="34" charset="0"/>
                        </a:rPr>
                        <a:t>PART G</a:t>
                      </a:r>
                      <a:endParaRPr lang="en-GB"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75000"/>
                      </a:schemeClr>
                    </a:solidFill>
                  </a:tcPr>
                </a:tc>
                <a:tc>
                  <a:txBody>
                    <a:bodyPr/>
                    <a:lstStyle/>
                    <a:p>
                      <a:pPr>
                        <a:lnSpc>
                          <a:spcPct val="106000"/>
                        </a:lnSpc>
                        <a:spcAft>
                          <a:spcPts val="0"/>
                        </a:spcAft>
                      </a:pPr>
                      <a:r>
                        <a:rPr lang="en-GB" sz="1800" dirty="0">
                          <a:solidFill>
                            <a:srgbClr val="00263A"/>
                          </a:solidFill>
                          <a:effectLst/>
                          <a:latin typeface="Arial" panose="020B0604020202020204" pitchFamily="34" charset="0"/>
                          <a:cs typeface="Arial" panose="020B0604020202020204" pitchFamily="34" charset="0"/>
                          <a:hlinkClick r:id="rId9" tooltip="Download Framework Terms and Conditions - Part G">
                            <a:extLst>
                              <a:ext uri="{A12FA001-AC4F-418D-AE19-62706E023703}">
                                <ahyp:hlinkClr xmlns:ahyp="http://schemas.microsoft.com/office/drawing/2018/hyperlinkcolor" xmlns="" val="tx"/>
                              </a:ext>
                            </a:extLst>
                          </a:hlinkClick>
                        </a:rPr>
                        <a:t>Sets out liabilities</a:t>
                      </a:r>
                      <a:endParaRPr lang="en-GB" sz="1800" dirty="0">
                        <a:solidFill>
                          <a:srgbClr val="00263A"/>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317060103"/>
                  </a:ext>
                </a:extLst>
              </a:tr>
              <a:tr h="506760">
                <a:tc>
                  <a:txBody>
                    <a:bodyPr/>
                    <a:lstStyle/>
                    <a:p>
                      <a:pPr algn="ctr">
                        <a:lnSpc>
                          <a:spcPct val="106000"/>
                        </a:lnSpc>
                        <a:spcAft>
                          <a:spcPts val="0"/>
                        </a:spcAft>
                      </a:pPr>
                      <a:r>
                        <a:rPr lang="en-GB" sz="2400" dirty="0">
                          <a:solidFill>
                            <a:schemeClr val="bg1"/>
                          </a:solidFill>
                          <a:effectLst/>
                          <a:latin typeface="Arial" panose="020B0604020202020204" pitchFamily="34" charset="0"/>
                          <a:cs typeface="Arial" panose="020B0604020202020204" pitchFamily="34" charset="0"/>
                        </a:rPr>
                        <a:t>PART H</a:t>
                      </a:r>
                      <a:endParaRPr lang="en-GB"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75000"/>
                      </a:schemeClr>
                    </a:solidFill>
                  </a:tcPr>
                </a:tc>
                <a:tc>
                  <a:txBody>
                    <a:bodyPr/>
                    <a:lstStyle/>
                    <a:p>
                      <a:pPr>
                        <a:lnSpc>
                          <a:spcPct val="106000"/>
                        </a:lnSpc>
                        <a:spcAft>
                          <a:spcPts val="0"/>
                        </a:spcAft>
                      </a:pPr>
                      <a:r>
                        <a:rPr lang="en-GB" sz="1800" dirty="0">
                          <a:solidFill>
                            <a:srgbClr val="00263A"/>
                          </a:solidFill>
                          <a:effectLst/>
                          <a:latin typeface="Arial" panose="020B0604020202020204" pitchFamily="34" charset="0"/>
                          <a:cs typeface="Arial" panose="020B0604020202020204" pitchFamily="34" charset="0"/>
                          <a:hlinkClick r:id="rId10" tooltip="Download Framework Terms and Conditions - Part H">
                            <a:extLst>
                              <a:ext uri="{A12FA001-AC4F-418D-AE19-62706E023703}">
                                <ahyp:hlinkClr xmlns:ahyp="http://schemas.microsoft.com/office/drawing/2018/hyperlinkcolor" xmlns="" val="tx"/>
                              </a:ext>
                            </a:extLst>
                          </a:hlinkClick>
                        </a:rPr>
                        <a:t>Deals with disputes, remedies and the end of the agreement</a:t>
                      </a:r>
                      <a:endParaRPr lang="en-GB" sz="1800" dirty="0">
                        <a:solidFill>
                          <a:srgbClr val="00263A"/>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485427545"/>
                  </a:ext>
                </a:extLst>
              </a:tr>
            </a:tbl>
          </a:graphicData>
        </a:graphic>
      </p:graphicFrame>
    </p:spTree>
    <p:extLst>
      <p:ext uri="{BB962C8B-B14F-4D97-AF65-F5344CB8AC3E}">
        <p14:creationId xmlns:p14="http://schemas.microsoft.com/office/powerpoint/2010/main" xmlns="" val="2761721402"/>
      </p:ext>
    </p:extLst>
  </p:cSld>
  <p:clrMapOvr>
    <a:masterClrMapping/>
  </p:clrMapOvr>
</p:sld>
</file>

<file path=ppt/theme/theme1.xml><?xml version="1.0" encoding="utf-8"?>
<a:theme xmlns:a="http://schemas.openxmlformats.org/drawingml/2006/main" name="Scotland Excel Powerpoint Template (New Logo 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7C95938DC97245954C79533534FFFE" ma:contentTypeVersion="6" ma:contentTypeDescription="Create a new document." ma:contentTypeScope="" ma:versionID="8706eb19a8ede10075d6fd108b3be403">
  <xsd:schema xmlns:xsd="http://www.w3.org/2001/XMLSchema" xmlns:xs="http://www.w3.org/2001/XMLSchema" xmlns:p="http://schemas.microsoft.com/office/2006/metadata/properties" xmlns:ns3="f81a778d-c907-467d-95af-f1d44b387d1b" targetNamespace="http://schemas.microsoft.com/office/2006/metadata/properties" ma:root="true" ma:fieldsID="6956264debe330b7c9fd253f306d518a" ns3:_="">
    <xsd:import namespace="f81a778d-c907-467d-95af-f1d44b387d1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1a778d-c907-467d-95af-f1d44b387d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E1E3B5-783D-4441-A4B2-4A7B14B29F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1a778d-c907-467d-95af-f1d44b387d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5303E4-BA7E-483C-81B4-C18B5A3BD99D}">
  <ds:schemaRefs>
    <ds:schemaRef ds:uri="http://schemas.microsoft.com/office/2006/metadata/properties"/>
    <ds:schemaRef ds:uri="http://schemas.microsoft.com/office/2006/documentManagement/types"/>
    <ds:schemaRef ds:uri="f81a778d-c907-467d-95af-f1d44b387d1b"/>
    <ds:schemaRef ds:uri="http://purl.org/dc/elements/1.1/"/>
    <ds:schemaRef ds:uri="http://purl.org/dc/dcmitype/"/>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12C49AFE-A596-4CCC-8B94-8F2130935D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Scotland Excel Powerpoint Template (New Logo 2016)</Template>
  <TotalTime>1602</TotalTime>
  <Words>3319</Words>
  <Application>Microsoft Office PowerPoint</Application>
  <PresentationFormat>Custom</PresentationFormat>
  <Paragraphs>352</Paragraphs>
  <Slides>27</Slides>
  <Notes>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Scotland Excel Powerpoint Template (New Logo 2016)</vt:lpstr>
      <vt:lpstr>Technical Guide  Care and Support Services (1318) National Flexible Framework  Use this guide to help you find the contract clauses you need when you need them</vt:lpstr>
      <vt:lpstr>Changing how we think about procurement</vt:lpstr>
      <vt:lpstr>What are the key features of the Flexible Framework?</vt:lpstr>
      <vt:lpstr>What do you need to know?</vt:lpstr>
      <vt:lpstr>Care and Support – the Flexible Framework</vt:lpstr>
      <vt:lpstr>Care and Support – the Flexible Framework</vt:lpstr>
      <vt:lpstr>Care and Support Flexible Framework</vt:lpstr>
      <vt:lpstr>What is in the Flexible Framework contract?</vt:lpstr>
      <vt:lpstr>Flexible Framework Terms and Conditions</vt:lpstr>
      <vt:lpstr>Flexible Framework Terms and Conditions</vt:lpstr>
      <vt:lpstr>Schedules to Flexible Framework Terms</vt:lpstr>
      <vt:lpstr>Schedule 1 – Service Specification</vt:lpstr>
      <vt:lpstr>Schedule 1 – Service Specification and implementing best practice</vt:lpstr>
      <vt:lpstr>Schedule 2 - Joining the Flexible Framework- the process</vt:lpstr>
      <vt:lpstr>Schedule 3 – Calling Off from the Flexible Framework</vt:lpstr>
      <vt:lpstr>Schedule 4 - Individual Support Terms </vt:lpstr>
      <vt:lpstr>Schedule 4 - Individual Support Terms </vt:lpstr>
      <vt:lpstr>Schedule 5 - Individual Support Agreement Important – you must put this in place to activate the contract</vt:lpstr>
      <vt:lpstr>Schedule 6 - Identified and Defined Terms</vt:lpstr>
      <vt:lpstr>Schedule 7 - Financial Information </vt:lpstr>
      <vt:lpstr>Monitoring the Flexible Framework – a joint approach</vt:lpstr>
      <vt:lpstr>Monitoring the Flexible Framework – roles and responsibilities</vt:lpstr>
      <vt:lpstr>Monitoring the Flexible Framework – activity</vt:lpstr>
      <vt:lpstr>Roles and responsibilities</vt:lpstr>
      <vt:lpstr>Contract Mobilisation</vt:lpstr>
      <vt:lpstr>Help and Support</vt:lpstr>
      <vt:lpstr>Consultation – We need your help?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xlwilliamsr1</dc:creator>
  <cp:lastModifiedBy>lgrierson</cp:lastModifiedBy>
  <cp:revision>116</cp:revision>
  <dcterms:created xsi:type="dcterms:W3CDTF">2017-01-06T11:01:37Z</dcterms:created>
  <dcterms:modified xsi:type="dcterms:W3CDTF">2020-10-07T12:22:47Z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0x010100B27C95938DC97245954C79533534FFFE</vt:lpwstr>
  </property>
</Properties>
</file>